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9" r:id="rId4"/>
    <p:sldId id="257" r:id="rId5"/>
    <p:sldId id="260" r:id="rId6"/>
    <p:sldId id="256" r:id="rId7"/>
    <p:sldId id="270" r:id="rId8"/>
    <p:sldId id="259" r:id="rId9"/>
    <p:sldId id="265" r:id="rId10"/>
  </p:sldIdLst>
  <p:sldSz cx="18288000" cy="10287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4295F-95EF-4F66-A559-566D01CBF7EE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F63B2-150D-4823-B8F9-2D752F57B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0980-DB2E-416F-A906-191CC5916D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1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0980-DB2E-416F-A906-191CC5916D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0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0980-DB2E-416F-A906-191CC5916D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3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7.svg"/><Relationship Id="rId4" Type="http://schemas.openxmlformats.org/officeDocument/2006/relationships/image" Target="../media/image14.svg"/><Relationship Id="rId9" Type="http://schemas.openxmlformats.org/officeDocument/2006/relationships/image" Target="../media/image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2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4.svg"/><Relationship Id="rId5" Type="http://schemas.openxmlformats.org/officeDocument/2006/relationships/image" Target="../media/image13.svg"/><Relationship Id="rId15" Type="http://schemas.openxmlformats.org/officeDocument/2006/relationships/image" Target="../media/image25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8.svg"/><Relationship Id="rId1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svg"/><Relationship Id="rId7" Type="http://schemas.openxmlformats.org/officeDocument/2006/relationships/image" Target="../media/image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jpe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1.svg"/><Relationship Id="rId5" Type="http://schemas.openxmlformats.org/officeDocument/2006/relationships/image" Target="../media/image28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8.svg"/><Relationship Id="rId1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28.sv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6254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438928" y="348445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38936" y="525194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995492" y="2297458"/>
            <a:ext cx="114300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4800" dirty="0">
                <a:solidFill>
                  <a:srgbClr val="0B2F3D"/>
                </a:solidFill>
                <a:latin typeface="Abril Fatface"/>
              </a:rPr>
              <a:t>Resume Analysis: Information Extraction</a:t>
            </a:r>
          </a:p>
          <a:p>
            <a:pPr algn="ctr"/>
            <a:r>
              <a:rPr lang="en-US" sz="4800" dirty="0">
                <a:solidFill>
                  <a:srgbClr val="0B2F3D"/>
                </a:solidFill>
                <a:latin typeface="Abril Fatface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07746" y="5216664"/>
            <a:ext cx="6805492" cy="2998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88" b="1" spc="262" dirty="0">
                <a:solidFill>
                  <a:srgbClr val="0B2F3D"/>
                </a:solidFill>
                <a:latin typeface="Roboto"/>
              </a:rPr>
              <a:t>Team Members: 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Rasha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</a:t>
            </a: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Ashawa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| 4110496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Salwa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</a:t>
            </a: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Shamma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| 4010405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Sana </a:t>
            </a: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Shamma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| 4010404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Nafisah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Shams | 4010434</a:t>
            </a:r>
          </a:p>
          <a:p>
            <a:pPr algn="ctr">
              <a:lnSpc>
                <a:spcPts val="2988"/>
              </a:lnSpc>
            </a:pPr>
            <a:endParaRPr lang="en-US" sz="2988" spc="262" dirty="0">
              <a:solidFill>
                <a:srgbClr val="0B2F3D"/>
              </a:solidFill>
              <a:latin typeface="Roboto"/>
            </a:endParaRPr>
          </a:p>
          <a:p>
            <a:pPr algn="ctr">
              <a:lnSpc>
                <a:spcPts val="2988"/>
              </a:lnSpc>
            </a:pPr>
            <a:endParaRPr lang="en-US" sz="2988" spc="262" dirty="0">
              <a:solidFill>
                <a:srgbClr val="0B2F3D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CB69F-4C18-ADBB-4A91-DA441A0F3D5A}"/>
              </a:ext>
            </a:extLst>
          </p:cNvPr>
          <p:cNvSpPr txBox="1"/>
          <p:nvPr/>
        </p:nvSpPr>
        <p:spPr>
          <a:xfrm>
            <a:off x="5307746" y="7881489"/>
            <a:ext cx="6805492" cy="91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988" b="1" spc="262" dirty="0">
                <a:solidFill>
                  <a:srgbClr val="0B2F3D"/>
                </a:solidFill>
                <a:latin typeface="Roboto"/>
              </a:rPr>
              <a:t>Instructor: </a:t>
            </a:r>
          </a:p>
          <a:p>
            <a:pPr algn="ctr"/>
            <a:r>
              <a:rPr lang="en-US" sz="2988" spc="262" dirty="0">
                <a:solidFill>
                  <a:srgbClr val="0B2F3D"/>
                </a:solidFill>
                <a:latin typeface="Roboto"/>
              </a:rPr>
              <a:t>Dr. Syed Bukhari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1B233-47E7-4A51-6B10-1BE5D6BDF35F}"/>
              </a:ext>
            </a:extLst>
          </p:cNvPr>
          <p:cNvSpPr txBox="1"/>
          <p:nvPr/>
        </p:nvSpPr>
        <p:spPr>
          <a:xfrm>
            <a:off x="5257800" y="9289550"/>
            <a:ext cx="6805492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Academic Year 2023 –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64D27-0A77-D9DE-C489-5B293A86C70A}"/>
              </a:ext>
            </a:extLst>
          </p:cNvPr>
          <p:cNvSpPr txBox="1"/>
          <p:nvPr/>
        </p:nvSpPr>
        <p:spPr>
          <a:xfrm>
            <a:off x="5108545" y="4384739"/>
            <a:ext cx="764369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AI312- Natural Language Processing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5A89C-EABB-83FF-63A4-C0B1AD4EA80B}"/>
              </a:ext>
            </a:extLst>
          </p:cNvPr>
          <p:cNvSpPr txBox="1"/>
          <p:nvPr/>
        </p:nvSpPr>
        <p:spPr>
          <a:xfrm>
            <a:off x="378240" y="625747"/>
            <a:ext cx="575187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University of Prince </a:t>
            </a:r>
            <a:r>
              <a:rPr lang="en-US" altLang="ja-JP" sz="2400" b="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Mugrin</a:t>
            </a:r>
            <a:endParaRPr lang="en-US" altLang="ja-JP" sz="2400" b="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Times New Roman" panose="02020603050405020304" pitchFamily="18" charset="0"/>
              <a:cs typeface="Times" pitchFamily="2" charset="0"/>
            </a:endParaRPr>
          </a:p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College of Computer &amp; Cyber Sciences</a:t>
            </a:r>
            <a:endParaRPr lang="en-GB" altLang="ja-JP" sz="2400" b="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</a:t>
            </a:r>
            <a:r>
              <a:rPr lang="en-US" altLang="ja-JP" sz="24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Artificial Intelligence</a:t>
            </a:r>
            <a:endParaRPr lang="en-US" altLang="ja-JP" sz="2400" b="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FB7150B-253F-A671-F676-58005F5CBD62}"/>
              </a:ext>
            </a:extLst>
          </p:cNvPr>
          <p:cNvSpPr/>
          <p:nvPr/>
        </p:nvSpPr>
        <p:spPr>
          <a:xfrm>
            <a:off x="13218570" y="6656942"/>
            <a:ext cx="2402430" cy="2402430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9C869A-0913-328F-3E84-68430B1FCD40}"/>
              </a:ext>
            </a:extLst>
          </p:cNvPr>
          <p:cNvSpPr/>
          <p:nvPr/>
        </p:nvSpPr>
        <p:spPr>
          <a:xfrm>
            <a:off x="12518578" y="7970049"/>
            <a:ext cx="1513535" cy="1513535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6CF8621-A365-2693-DAFC-7FBAA362D316}"/>
              </a:ext>
            </a:extLst>
          </p:cNvPr>
          <p:cNvSpPr/>
          <p:nvPr/>
        </p:nvSpPr>
        <p:spPr>
          <a:xfrm>
            <a:off x="15840507" y="29337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5" name="Picture 4" descr="A logo with a palm tree and text&#10;&#10;Description automatically generated">
            <a:extLst>
              <a:ext uri="{FF2B5EF4-FFF2-40B4-BE49-F238E27FC236}">
                <a16:creationId xmlns:a16="http://schemas.microsoft.com/office/drawing/2014/main" id="{F2F76BC0-272F-DB16-79F3-BEB5826089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08" y="-125692"/>
            <a:ext cx="1805116" cy="2552700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DD0F0D03-93B3-D908-02CF-16D56527E73F}"/>
              </a:ext>
            </a:extLst>
          </p:cNvPr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420600" y="191675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6646" y="3403001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685800" y="862442"/>
            <a:ext cx="777240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Table of Contents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D2940CA-A2C1-D9F6-C62B-318783314D10}"/>
              </a:ext>
            </a:extLst>
          </p:cNvPr>
          <p:cNvSpPr txBox="1"/>
          <p:nvPr/>
        </p:nvSpPr>
        <p:spPr>
          <a:xfrm>
            <a:off x="3382551" y="2740989"/>
            <a:ext cx="8819366" cy="5827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INTRODUCTION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PROBLEM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SOLUTION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METHODOLOGY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MODEL TRAIN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MODEL TEST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CONCLUSION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AD4F0217-B23F-6CC6-CC61-7DA44A65CA34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727" y="93968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948965" y="360381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6646" y="723900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339103B-57E5-9DA0-A40D-668C805A31CA}"/>
              </a:ext>
            </a:extLst>
          </p:cNvPr>
          <p:cNvSpPr txBox="1"/>
          <p:nvPr/>
        </p:nvSpPr>
        <p:spPr>
          <a:xfrm>
            <a:off x="654085" y="3781253"/>
            <a:ext cx="5198514" cy="813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Problem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94E8074A-6833-9AF5-EE13-84545DB94175}"/>
              </a:ext>
            </a:extLst>
          </p:cNvPr>
          <p:cNvSpPr txBox="1"/>
          <p:nvPr/>
        </p:nvSpPr>
        <p:spPr>
          <a:xfrm>
            <a:off x="605235" y="4656249"/>
            <a:ext cx="7620000" cy="3611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727272"/>
                </a:solidFill>
                <a:latin typeface="Roboto"/>
              </a:rPr>
              <a:t>Traditional approach to reviewing resumes and CVs: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727272"/>
                </a:solidFill>
                <a:latin typeface="Roboto"/>
              </a:rPr>
              <a:t>large volume of job applications.</a:t>
            </a:r>
            <a:endParaRPr lang="en-GB" sz="3200" dirty="0">
              <a:solidFill>
                <a:srgbClr val="727272"/>
              </a:solidFill>
              <a:latin typeface="Roboto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rgbClr val="727272"/>
                </a:solidFill>
                <a:latin typeface="Roboto"/>
              </a:rPr>
              <a:t>Is time-consuming.   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rgbClr val="727272"/>
                </a:solidFill>
                <a:latin typeface="Roboto"/>
              </a:rPr>
              <a:t>Is costly.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1281DB12-CF4D-475B-A835-2AB407B8F970}"/>
              </a:ext>
            </a:extLst>
          </p:cNvPr>
          <p:cNvGrpSpPr/>
          <p:nvPr/>
        </p:nvGrpSpPr>
        <p:grpSpPr>
          <a:xfrm>
            <a:off x="11179649" y="2396375"/>
            <a:ext cx="6503116" cy="6503116"/>
            <a:chOff x="0" y="0"/>
            <a:chExt cx="812800" cy="8128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0FA17A-F452-44F7-E4BD-38A32BE67B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934A82C-DD88-CDDD-C09B-FD8032BDF1A1}"/>
                </a:ext>
              </a:extLst>
            </p:cNvPr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1C4F261B-E535-7054-0182-B125EB0E2D2E}"/>
              </a:ext>
            </a:extLst>
          </p:cNvPr>
          <p:cNvGrpSpPr/>
          <p:nvPr/>
        </p:nvGrpSpPr>
        <p:grpSpPr>
          <a:xfrm>
            <a:off x="11413102" y="2629828"/>
            <a:ext cx="6036209" cy="6036209"/>
            <a:chOff x="0" y="0"/>
            <a:chExt cx="812800" cy="812800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2735AE-2A46-839E-487F-D83EDE4C1E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B26C7941-EF17-7B29-D4FC-61CDF2F85E79}"/>
                </a:ext>
              </a:extLst>
            </p:cNvPr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3AB2B926-9CEF-B0A0-918C-A73C0CB348F0}"/>
              </a:ext>
            </a:extLst>
          </p:cNvPr>
          <p:cNvSpPr txBox="1"/>
          <p:nvPr/>
        </p:nvSpPr>
        <p:spPr>
          <a:xfrm>
            <a:off x="6374532" y="1030310"/>
            <a:ext cx="3344174" cy="3459968"/>
          </a:xfrm>
          <a:prstGeom prst="rect">
            <a:avLst/>
          </a:prstGeom>
        </p:spPr>
        <p:txBody>
          <a:bodyPr lIns="50909" tIns="50909" rIns="50909" bIns="50909" rtlCol="0" anchor="ctr"/>
          <a:lstStyle/>
          <a:p>
            <a:pPr algn="ctr">
              <a:lnSpc>
                <a:spcPts val="1942"/>
              </a:lnSpc>
            </a:pPr>
            <a:endParaRPr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A8620926-65E7-4740-5642-6377EDA67FCF}"/>
              </a:ext>
            </a:extLst>
          </p:cNvPr>
          <p:cNvGrpSpPr/>
          <p:nvPr/>
        </p:nvGrpSpPr>
        <p:grpSpPr>
          <a:xfrm>
            <a:off x="6395402" y="339237"/>
            <a:ext cx="3820395" cy="4070085"/>
            <a:chOff x="0" y="0"/>
            <a:chExt cx="812800" cy="812800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38B3030-B8A3-FC51-E08E-6E0ACD1522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DB968C86-6498-4ADA-DDFA-D6EEAC4EC3FB}"/>
                </a:ext>
              </a:extLst>
            </p:cNvPr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pic>
        <p:nvPicPr>
          <p:cNvPr id="4098" name="Picture 2" descr="Cartoon School png download - 626*626 - Free Transparent Evaluation png  Download. - CleanPNG / KissPNG">
            <a:extLst>
              <a:ext uri="{FF2B5EF4-FFF2-40B4-BE49-F238E27FC236}">
                <a16:creationId xmlns:a16="http://schemas.microsoft.com/office/drawing/2014/main" id="{FEBD0D1D-DF7A-BDDA-B667-69849CDF5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594" b="95781" l="12000" r="90111">
                        <a14:foregroundMark x1="76222" y1="89844" x2="76222" y2="89844"/>
                        <a14:foregroundMark x1="65778" y1="8594" x2="65778" y2="8594"/>
                        <a14:foregroundMark x1="34667" y1="41406" x2="34667" y2="41406"/>
                        <a14:foregroundMark x1="36778" y1="54531" x2="36778" y2="54531"/>
                        <a14:foregroundMark x1="36444" y1="55937" x2="36444" y2="55937"/>
                        <a14:foregroundMark x1="37111" y1="71094" x2="37111" y2="71094"/>
                        <a14:foregroundMark x1="79778" y1="95781" x2="79778" y2="9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1"/>
          <a:stretch/>
        </p:blipFill>
        <p:spPr bwMode="auto">
          <a:xfrm>
            <a:off x="6227214" y="862442"/>
            <a:ext cx="4156769" cy="30236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eft-arrows-sticker GIFs - Get the best GIF on GIPHY">
            <a:extLst>
              <a:ext uri="{FF2B5EF4-FFF2-40B4-BE49-F238E27FC236}">
                <a16:creationId xmlns:a16="http://schemas.microsoft.com/office/drawing/2014/main" id="{026C7628-D52B-282F-5881-0715E398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94093">
            <a:off x="8597642" y="4176793"/>
            <a:ext cx="2952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283EFD8D-9705-5949-16B7-4F840EF7B74D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03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15C785C8-E50B-9F9E-3C47-FB8FB62F2D82}"/>
              </a:ext>
            </a:extLst>
          </p:cNvPr>
          <p:cNvSpPr txBox="1"/>
          <p:nvPr/>
        </p:nvSpPr>
        <p:spPr>
          <a:xfrm>
            <a:off x="723900" y="730204"/>
            <a:ext cx="3820394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1. INTRODUCTION</a:t>
            </a:r>
          </a:p>
        </p:txBody>
      </p:sp>
      <p:pic>
        <p:nvPicPr>
          <p:cNvPr id="1028" name="Picture 4" descr="Business meeting illustration, Back office Human Resources Business,  Business Meetings transparent background PNG clipart | HiClipart">
            <a:extLst>
              <a:ext uri="{FF2B5EF4-FFF2-40B4-BE49-F238E27FC236}">
                <a16:creationId xmlns:a16="http://schemas.microsoft.com/office/drawing/2014/main" id="{64DAA246-A16E-3AFF-E00C-179CD6B2F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9750" b="809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49" b="12635"/>
          <a:stretch/>
        </p:blipFill>
        <p:spPr bwMode="auto">
          <a:xfrm>
            <a:off x="11381761" y="3814437"/>
            <a:ext cx="6326276" cy="40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576638" y="1635508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6646" y="3403001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955582" y="1891942"/>
            <a:ext cx="6503116" cy="65031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189035" y="2125395"/>
            <a:ext cx="6036209" cy="603620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48800" y="3924300"/>
            <a:ext cx="8153400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Our </a:t>
            </a:r>
            <a:r>
              <a:rPr lang="en-US" sz="2800" b="1" dirty="0">
                <a:solidFill>
                  <a:srgbClr val="727272"/>
                </a:solidFill>
                <a:latin typeface="Roboto"/>
              </a:rPr>
              <a:t>solution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is to </a:t>
            </a:r>
            <a:r>
              <a:rPr lang="en-US" sz="2800" b="1" dirty="0">
                <a:solidFill>
                  <a:srgbClr val="727272"/>
                </a:solidFill>
                <a:latin typeface="Roboto"/>
              </a:rPr>
              <a:t>develop a resume analysis system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that utilizes the magic  of NLP techniques, </a:t>
            </a:r>
            <a:r>
              <a:rPr lang="en-US" sz="2800" b="1" dirty="0">
                <a:solidFill>
                  <a:srgbClr val="727272"/>
                </a:solidFill>
                <a:latin typeface="Roboto"/>
              </a:rPr>
              <a:t>specifically Named Entity Recognition (NER), 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to extract and categorize resume data. This aims to </a:t>
            </a:r>
            <a:r>
              <a:rPr lang="en-US" sz="2800" b="1" dirty="0">
                <a:solidFill>
                  <a:srgbClr val="727272"/>
                </a:solidFill>
                <a:latin typeface="Roboto"/>
              </a:rPr>
              <a:t>speed up 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the recruitment process and </a:t>
            </a:r>
            <a:r>
              <a:rPr lang="en-US" sz="2800" b="1" dirty="0">
                <a:solidFill>
                  <a:srgbClr val="727272"/>
                </a:solidFill>
                <a:latin typeface="Roboto"/>
              </a:rPr>
              <a:t>free up HR personnel 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to focus on higher-value activities like interviews.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04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40507" y="53705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B71068EB-ECD0-DBD5-6BF6-F3D92BA88EEB}"/>
              </a:ext>
            </a:extLst>
          </p:cNvPr>
          <p:cNvSpPr txBox="1"/>
          <p:nvPr/>
        </p:nvSpPr>
        <p:spPr>
          <a:xfrm>
            <a:off x="723900" y="730204"/>
            <a:ext cx="3771900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1. INTRODUCTION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B9D751C-7C5C-F2E6-5213-A05F74C6BF34}"/>
              </a:ext>
            </a:extLst>
          </p:cNvPr>
          <p:cNvSpPr txBox="1"/>
          <p:nvPr/>
        </p:nvSpPr>
        <p:spPr>
          <a:xfrm>
            <a:off x="9431886" y="2701569"/>
            <a:ext cx="5198514" cy="813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Solution</a:t>
            </a:r>
          </a:p>
        </p:txBody>
      </p:sp>
      <p:pic>
        <p:nvPicPr>
          <p:cNvPr id="2050" name="Picture 2" descr="26,661 Scanning Documents Images, Stock Photos, 3D objects, &amp; Vectors |  Shutterstock">
            <a:extLst>
              <a:ext uri="{FF2B5EF4-FFF2-40B4-BE49-F238E27FC236}">
                <a16:creationId xmlns:a16="http://schemas.microsoft.com/office/drawing/2014/main" id="{777C00E9-D8AC-AA6F-1C36-173B5A141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t="8413" r="17270" b="20329"/>
          <a:stretch/>
        </p:blipFill>
        <p:spPr bwMode="auto">
          <a:xfrm>
            <a:off x="3311689" y="3008396"/>
            <a:ext cx="3790900" cy="44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360796" y="1706895"/>
            <a:ext cx="4689844" cy="5091533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643852" y="7912279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9" name="Freeform 9"/>
          <p:cNvSpPr/>
          <p:nvPr/>
        </p:nvSpPr>
        <p:spPr>
          <a:xfrm>
            <a:off x="1728692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28700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A89D6F6-B7C6-B2EF-AAD9-C00429106907}"/>
              </a:ext>
            </a:extLst>
          </p:cNvPr>
          <p:cNvSpPr txBox="1"/>
          <p:nvPr/>
        </p:nvSpPr>
        <p:spPr>
          <a:xfrm>
            <a:off x="723900" y="939521"/>
            <a:ext cx="3924300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2. METHODOLOGY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63439937-9580-7D9C-477F-A6F6A02DA6AB}"/>
              </a:ext>
            </a:extLst>
          </p:cNvPr>
          <p:cNvSpPr txBox="1"/>
          <p:nvPr/>
        </p:nvSpPr>
        <p:spPr>
          <a:xfrm>
            <a:off x="961231" y="1706895"/>
            <a:ext cx="5198514" cy="813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Dataset Sample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451B84-053C-9E6A-325F-1BB9195D26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"/>
          <a:stretch/>
        </p:blipFill>
        <p:spPr bwMode="auto">
          <a:xfrm>
            <a:off x="7467600" y="2969854"/>
            <a:ext cx="10347468" cy="6039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563C697E-3361-D868-8CC3-6B97D27B1734}"/>
              </a:ext>
            </a:extLst>
          </p:cNvPr>
          <p:cNvSpPr/>
          <p:nvPr/>
        </p:nvSpPr>
        <p:spPr>
          <a:xfrm>
            <a:off x="7051350" y="2903569"/>
            <a:ext cx="263850" cy="250904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A1D2608A-24C7-21D4-E794-D26B37017F44}"/>
              </a:ext>
            </a:extLst>
          </p:cNvPr>
          <p:cNvSpPr/>
          <p:nvPr/>
        </p:nvSpPr>
        <p:spPr>
          <a:xfrm>
            <a:off x="7064076" y="5566329"/>
            <a:ext cx="279824" cy="331097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D81423-35CD-300C-E96F-BD0EE928695B}"/>
              </a:ext>
            </a:extLst>
          </p:cNvPr>
          <p:cNvSpPr txBox="1"/>
          <p:nvPr/>
        </p:nvSpPr>
        <p:spPr>
          <a:xfrm rot="16200000">
            <a:off x="5426227" y="3927259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Data</a:t>
            </a:r>
            <a:endParaRPr lang="ar-SA" sz="2400" b="1" dirty="0">
              <a:solidFill>
                <a:srgbClr val="0070C0"/>
              </a:solidFill>
            </a:endParaRPr>
          </a:p>
        </p:txBody>
      </p:sp>
      <p:pic>
        <p:nvPicPr>
          <p:cNvPr id="3076" name="Picture 4" descr="Data Science Animated Icon">
            <a:extLst>
              <a:ext uri="{FF2B5EF4-FFF2-40B4-BE49-F238E27FC236}">
                <a16:creationId xmlns:a16="http://schemas.microsoft.com/office/drawing/2014/main" id="{7B0280C5-3859-9E37-DDEE-B78A95477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228" y="5412613"/>
            <a:ext cx="4759497" cy="47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yes Magnify Sticker by nelisacz">
            <a:extLst>
              <a:ext uri="{FF2B5EF4-FFF2-40B4-BE49-F238E27FC236}">
                <a16:creationId xmlns:a16="http://schemas.microsoft.com/office/drawing/2014/main" id="{5D1A2207-8FB0-F5A7-E020-23E95D2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934" y="556632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B27811-7B74-1EF9-7AD7-A94296DB7248}"/>
              </a:ext>
            </a:extLst>
          </p:cNvPr>
          <p:cNvSpPr txBox="1"/>
          <p:nvPr/>
        </p:nvSpPr>
        <p:spPr>
          <a:xfrm rot="16200000">
            <a:off x="5374333" y="7084367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Label</a:t>
            </a:r>
            <a:endParaRPr lang="ar-SA" sz="2400" b="1" dirty="0">
              <a:solidFill>
                <a:srgbClr val="0070C0"/>
              </a:solidFill>
            </a:endParaRPr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7F147C69-6193-B3F4-B009-963C0222730A}"/>
              </a:ext>
            </a:extLst>
          </p:cNvPr>
          <p:cNvSpPr txBox="1"/>
          <p:nvPr/>
        </p:nvSpPr>
        <p:spPr>
          <a:xfrm>
            <a:off x="505602" y="2781300"/>
            <a:ext cx="5412177" cy="530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500" dirty="0">
                <a:solidFill>
                  <a:srgbClr val="727272"/>
                </a:solidFill>
                <a:latin typeface="Roboto"/>
              </a:rPr>
              <a:t>We have 200 samples, and our feature vectors have </a:t>
            </a:r>
            <a:r>
              <a:rPr lang="en-US" sz="2500" b="1" dirty="0">
                <a:solidFill>
                  <a:srgbClr val="727272"/>
                </a:solidFill>
                <a:latin typeface="Roboto"/>
              </a:rPr>
              <a:t>two tuples;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 the </a:t>
            </a:r>
            <a:r>
              <a:rPr lang="en-US" sz="2500" b="1" dirty="0">
                <a:solidFill>
                  <a:srgbClr val="0070C0"/>
                </a:solidFill>
                <a:latin typeface="Roboto"/>
              </a:rPr>
              <a:t>first tuple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is full </a:t>
            </a:r>
            <a:r>
              <a:rPr lang="en-US" sz="2500" b="1" dirty="0">
                <a:solidFill>
                  <a:srgbClr val="0070C0"/>
                </a:solidFill>
                <a:latin typeface="Roboto"/>
              </a:rPr>
              <a:t>data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, and the </a:t>
            </a:r>
            <a:r>
              <a:rPr lang="en-US" sz="2500" b="1" dirty="0">
                <a:solidFill>
                  <a:srgbClr val="0070C0"/>
                </a:solidFill>
                <a:latin typeface="Roboto"/>
              </a:rPr>
              <a:t>second tuple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is the </a:t>
            </a:r>
            <a:r>
              <a:rPr lang="en-US" sz="2500" b="1" dirty="0">
                <a:solidFill>
                  <a:srgbClr val="0070C0"/>
                </a:solidFill>
                <a:latin typeface="Roboto"/>
              </a:rPr>
              <a:t>label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 The label is a dictionary in our case called entities; its values are an array whose elements are tuples.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The second index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of the tuple is the label for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named entity recognition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, the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zero index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is the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location of the first characters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of the value of named entity recognition, and the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first index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is the </a:t>
            </a:r>
            <a:r>
              <a:rPr lang="en-US" sz="2500" b="1" dirty="0">
                <a:solidFill>
                  <a:schemeClr val="accent6"/>
                </a:solidFill>
                <a:latin typeface="Roboto"/>
              </a:rPr>
              <a:t>last location of the value </a:t>
            </a:r>
            <a:r>
              <a:rPr lang="en-US" sz="2500" dirty="0">
                <a:solidFill>
                  <a:srgbClr val="727272"/>
                </a:solidFill>
                <a:latin typeface="Roboto"/>
              </a:rPr>
              <a:t>of named entity recognition.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198335-3C8E-3F65-E005-F7884DD2C238}"/>
              </a:ext>
            </a:extLst>
          </p:cNvPr>
          <p:cNvSpPr/>
          <p:nvPr/>
        </p:nvSpPr>
        <p:spPr>
          <a:xfrm>
            <a:off x="11036156" y="2933700"/>
            <a:ext cx="891724" cy="159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28AF164A-DD76-C97F-516D-5C6A3B43B2EC}"/>
              </a:ext>
            </a:extLst>
          </p:cNvPr>
          <p:cNvSpPr txBox="1"/>
          <p:nvPr/>
        </p:nvSpPr>
        <p:spPr>
          <a:xfrm>
            <a:off x="10066253" y="2430394"/>
            <a:ext cx="1058947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Index:39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DAA8B0C-6217-481E-7604-CE4BE2E46C44}"/>
              </a:ext>
            </a:extLst>
          </p:cNvPr>
          <p:cNvSpPr txBox="1"/>
          <p:nvPr/>
        </p:nvSpPr>
        <p:spPr>
          <a:xfrm>
            <a:off x="11896362" y="2439722"/>
            <a:ext cx="1202172" cy="2635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Index:48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14FD0D9E-7429-84E9-2720-A05BCB612EEA}"/>
              </a:ext>
            </a:extLst>
          </p:cNvPr>
          <p:cNvSpPr txBox="1"/>
          <p:nvPr/>
        </p:nvSpPr>
        <p:spPr>
          <a:xfrm>
            <a:off x="11036156" y="2134715"/>
            <a:ext cx="1098144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84DA599-934C-7AA3-A778-3ECE747FDC6A}"/>
              </a:ext>
            </a:extLst>
          </p:cNvPr>
          <p:cNvCxnSpPr>
            <a:cxnSpLocks/>
          </p:cNvCxnSpPr>
          <p:nvPr/>
        </p:nvCxnSpPr>
        <p:spPr>
          <a:xfrm rot="10800000">
            <a:off x="10669006" y="2730709"/>
            <a:ext cx="379995" cy="2828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4022AA1-5DC4-D1F7-0533-7F81D8D0E858}"/>
              </a:ext>
            </a:extLst>
          </p:cNvPr>
          <p:cNvCxnSpPr/>
          <p:nvPr/>
        </p:nvCxnSpPr>
        <p:spPr>
          <a:xfrm flipV="1">
            <a:off x="11927880" y="2730708"/>
            <a:ext cx="492720" cy="2828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BBBEF1-0699-A469-07CB-415E728010D3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11482012" y="2430394"/>
            <a:ext cx="6" cy="5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E4450C9-F89E-330C-BC49-1063EA5B3AFC}"/>
              </a:ext>
            </a:extLst>
          </p:cNvPr>
          <p:cNvSpPr/>
          <p:nvPr/>
        </p:nvSpPr>
        <p:spPr>
          <a:xfrm>
            <a:off x="7802290" y="8535035"/>
            <a:ext cx="1798910" cy="189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1721961-F83E-C363-0491-001759B8EBC1}"/>
              </a:ext>
            </a:extLst>
          </p:cNvPr>
          <p:cNvSpPr txBox="1"/>
          <p:nvPr/>
        </p:nvSpPr>
        <p:spPr>
          <a:xfrm>
            <a:off x="6089484" y="8175460"/>
            <a:ext cx="1225716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First Index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1C3B3E49-9C04-B9AB-9712-B2E13F738FDA}"/>
              </a:ext>
            </a:extLst>
          </p:cNvPr>
          <p:cNvSpPr txBox="1"/>
          <p:nvPr/>
        </p:nvSpPr>
        <p:spPr>
          <a:xfrm>
            <a:off x="6089484" y="8849760"/>
            <a:ext cx="1225716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Last Index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BA153AD9-8590-59DE-7EB7-C9556E084120}"/>
              </a:ext>
            </a:extLst>
          </p:cNvPr>
          <p:cNvSpPr txBox="1"/>
          <p:nvPr/>
        </p:nvSpPr>
        <p:spPr>
          <a:xfrm>
            <a:off x="10160421" y="8488553"/>
            <a:ext cx="1671463" cy="28282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Entity Name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E37EA0-E922-3BB4-9250-A3A3A47AD2FC}"/>
              </a:ext>
            </a:extLst>
          </p:cNvPr>
          <p:cNvCxnSpPr/>
          <p:nvPr/>
        </p:nvCxnSpPr>
        <p:spPr>
          <a:xfrm>
            <a:off x="9601200" y="864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8EC31D2-EE15-DD62-AF9A-17FF45C181D4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>
            <a:off x="7315201" y="8307541"/>
            <a:ext cx="783775" cy="227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2" name="Connector: Curved 3071">
            <a:extLst>
              <a:ext uri="{FF2B5EF4-FFF2-40B4-BE49-F238E27FC236}">
                <a16:creationId xmlns:a16="http://schemas.microsoft.com/office/drawing/2014/main" id="{DEB1EF36-1FF3-D64E-9027-26F42AF1B97B}"/>
              </a:ext>
            </a:extLst>
          </p:cNvPr>
          <p:cNvCxnSpPr>
            <a:cxnSpLocks/>
            <a:endCxn id="57" idx="3"/>
          </p:cNvCxnSpPr>
          <p:nvPr/>
        </p:nvCxnSpPr>
        <p:spPr>
          <a:xfrm rot="10800000" flipV="1">
            <a:off x="7315201" y="8730960"/>
            <a:ext cx="1077615" cy="25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7609104" y="143822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2014122" y="3748514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5" y="0"/>
                </a:lnTo>
                <a:lnTo>
                  <a:pt x="2837585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A602DB9D-18CF-A1D4-FC56-F6839BB273CA}"/>
              </a:ext>
            </a:extLst>
          </p:cNvPr>
          <p:cNvSpPr txBox="1"/>
          <p:nvPr/>
        </p:nvSpPr>
        <p:spPr>
          <a:xfrm>
            <a:off x="612981" y="758139"/>
            <a:ext cx="3924300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2. METHODOLOGY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B442400-331A-5214-24E8-1D4BD56E97B7}"/>
              </a:ext>
            </a:extLst>
          </p:cNvPr>
          <p:cNvSpPr txBox="1"/>
          <p:nvPr/>
        </p:nvSpPr>
        <p:spPr>
          <a:xfrm>
            <a:off x="1303536" y="1488924"/>
            <a:ext cx="5198514" cy="813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Model Train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D3C5BEE5-595F-1CDE-C15A-C98D86A1A08F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06</a:t>
            </a:r>
          </a:p>
        </p:txBody>
      </p:sp>
      <p:pic>
        <p:nvPicPr>
          <p:cNvPr id="19" name="Picture 18" descr="A diagram of a flowchart&#10;&#10;Description automatically generated">
            <a:extLst>
              <a:ext uri="{FF2B5EF4-FFF2-40B4-BE49-F238E27FC236}">
                <a16:creationId xmlns:a16="http://schemas.microsoft.com/office/drawing/2014/main" id="{18D9A74E-6539-FF87-0967-422B38458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66" y="266699"/>
            <a:ext cx="4592081" cy="9650679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C2DD57CA-6BA9-1DA2-1960-9F7E7DD2D0F5}"/>
              </a:ext>
            </a:extLst>
          </p:cNvPr>
          <p:cNvSpPr txBox="1"/>
          <p:nvPr/>
        </p:nvSpPr>
        <p:spPr>
          <a:xfrm>
            <a:off x="1303536" y="2515642"/>
            <a:ext cx="8050495" cy="7771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BEGIN</a:t>
            </a:r>
          </a:p>
          <a:p>
            <a:pPr algn="just">
              <a:lnSpc>
                <a:spcPts val="3199"/>
              </a:lnSpc>
            </a:pPr>
            <a:r>
              <a:rPr lang="en-US" sz="2400" i="1" dirty="0">
                <a:solidFill>
                  <a:srgbClr val="727272"/>
                </a:solidFill>
                <a:latin typeface="Roboto"/>
              </a:rPr>
              <a:t># Pre-Training Step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Load dataset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Split data into train dataset and test dataset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Initialize pre-trained model</a:t>
            </a:r>
          </a:p>
          <a:p>
            <a:pPr algn="just">
              <a:lnSpc>
                <a:spcPts val="3199"/>
              </a:lnSpc>
            </a:pPr>
            <a:r>
              <a:rPr lang="en-US" sz="2400" i="1" dirty="0">
                <a:solidFill>
                  <a:srgbClr val="727272"/>
                </a:solidFill>
                <a:latin typeface="Roboto"/>
              </a:rPr>
              <a:t># Train The Model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While </a:t>
            </a:r>
            <a:r>
              <a:rPr lang="en-US" sz="2400" dirty="0" err="1">
                <a:latin typeface="Roboto"/>
              </a:rPr>
              <a:t>num_iteration</a:t>
            </a:r>
            <a:r>
              <a:rPr lang="en-US" sz="2400" dirty="0">
                <a:latin typeface="Roboto"/>
              </a:rPr>
              <a:t> &lt; </a:t>
            </a:r>
            <a:r>
              <a:rPr lang="en-US" sz="2400" dirty="0" err="1">
                <a:latin typeface="Roboto"/>
              </a:rPr>
              <a:t>num_epochs</a:t>
            </a:r>
            <a:r>
              <a:rPr lang="en-US" sz="2400" dirty="0">
                <a:latin typeface="Roboto"/>
              </a:rPr>
              <a:t>: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Shuffle train dataset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For text, annotations in </a:t>
            </a:r>
            <a:r>
              <a:rPr lang="en-US" sz="2400" dirty="0" err="1">
                <a:latin typeface="Roboto"/>
              </a:rPr>
              <a:t>train_data</a:t>
            </a:r>
            <a:r>
              <a:rPr lang="en-US" sz="2400" dirty="0">
                <a:latin typeface="Roboto"/>
              </a:rPr>
              <a:t>: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	Feed model with train data and train parameters</a:t>
            </a:r>
          </a:p>
          <a:p>
            <a:pPr algn="just">
              <a:lnSpc>
                <a:spcPts val="3199"/>
              </a:lnSpc>
            </a:pPr>
            <a:r>
              <a:rPr lang="en-US" sz="2400" i="1" dirty="0">
                <a:solidFill>
                  <a:srgbClr val="727272"/>
                </a:solidFill>
                <a:latin typeface="Roboto"/>
              </a:rPr>
              <a:t># Test The Model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For text, annotations in </a:t>
            </a:r>
            <a:r>
              <a:rPr lang="en-US" sz="2400" dirty="0" err="1">
                <a:latin typeface="Roboto"/>
              </a:rPr>
              <a:t>test_data</a:t>
            </a:r>
            <a:r>
              <a:rPr lang="en-US" sz="2400" dirty="0">
                <a:latin typeface="Roboto"/>
              </a:rPr>
              <a:t>: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Feed model with test dataset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Calculate the accuracy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Display the accuracy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If model accuracy is acceptable: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	Save the model</a:t>
            </a:r>
          </a:p>
          <a:p>
            <a:pPr algn="just">
              <a:lnSpc>
                <a:spcPts val="3199"/>
              </a:lnSpc>
            </a:pPr>
            <a:r>
              <a:rPr lang="en-US" sz="2400" dirty="0">
                <a:latin typeface="Roboto"/>
              </a:rPr>
              <a:t>END</a:t>
            </a:r>
          </a:p>
          <a:p>
            <a:pPr algn="just">
              <a:lnSpc>
                <a:spcPts val="3199"/>
              </a:lnSpc>
            </a:pPr>
            <a:endParaRPr lang="en-US" sz="2400" dirty="0">
              <a:solidFill>
                <a:srgbClr val="727272"/>
              </a:solidFill>
              <a:latin typeface="Roboto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9541117-9E48-06E5-7DB3-A38C47BA758E}"/>
              </a:ext>
            </a:extLst>
          </p:cNvPr>
          <p:cNvSpPr/>
          <p:nvPr/>
        </p:nvSpPr>
        <p:spPr>
          <a:xfrm>
            <a:off x="752092" y="3086100"/>
            <a:ext cx="467108" cy="1676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B6CA814-306E-CA14-1993-C9AA2DF9865F}"/>
              </a:ext>
            </a:extLst>
          </p:cNvPr>
          <p:cNvSpPr/>
          <p:nvPr/>
        </p:nvSpPr>
        <p:spPr>
          <a:xfrm>
            <a:off x="752092" y="5067300"/>
            <a:ext cx="467108" cy="1676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9669E94-87F2-559B-199B-7CD12207858E}"/>
              </a:ext>
            </a:extLst>
          </p:cNvPr>
          <p:cNvSpPr/>
          <p:nvPr/>
        </p:nvSpPr>
        <p:spPr>
          <a:xfrm>
            <a:off x="762000" y="6972300"/>
            <a:ext cx="419100" cy="260624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B0968-C1C6-B72D-D3B0-3531665D0FE5}"/>
              </a:ext>
            </a:extLst>
          </p:cNvPr>
          <p:cNvSpPr txBox="1"/>
          <p:nvPr/>
        </p:nvSpPr>
        <p:spPr>
          <a:xfrm rot="16200000">
            <a:off x="-940714" y="3768973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Step 1</a:t>
            </a:r>
            <a:endParaRPr lang="ar-SA" sz="24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935835-0F3B-12F1-7F40-24F1CF653242}"/>
              </a:ext>
            </a:extLst>
          </p:cNvPr>
          <p:cNvSpPr txBox="1"/>
          <p:nvPr/>
        </p:nvSpPr>
        <p:spPr>
          <a:xfrm rot="16200000">
            <a:off x="-936393" y="5762450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Step 2</a:t>
            </a:r>
            <a:endParaRPr lang="ar-SA" sz="24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1CF2E-3CB1-2E5C-1181-73B4C013B1D4}"/>
              </a:ext>
            </a:extLst>
          </p:cNvPr>
          <p:cNvSpPr txBox="1"/>
          <p:nvPr/>
        </p:nvSpPr>
        <p:spPr>
          <a:xfrm rot="16200000">
            <a:off x="-878533" y="8074967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Step 3</a:t>
            </a:r>
            <a:endParaRPr lang="ar-SA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2900292" y="314257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2014122" y="3748514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5" y="0"/>
                </a:lnTo>
                <a:lnTo>
                  <a:pt x="2837585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A602DB9D-18CF-A1D4-FC56-F6839BB273CA}"/>
              </a:ext>
            </a:extLst>
          </p:cNvPr>
          <p:cNvSpPr txBox="1"/>
          <p:nvPr/>
        </p:nvSpPr>
        <p:spPr>
          <a:xfrm>
            <a:off x="612981" y="758139"/>
            <a:ext cx="3924300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2. METHODOLOGY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B442400-331A-5214-24E8-1D4BD56E97B7}"/>
              </a:ext>
            </a:extLst>
          </p:cNvPr>
          <p:cNvSpPr txBox="1"/>
          <p:nvPr/>
        </p:nvSpPr>
        <p:spPr>
          <a:xfrm>
            <a:off x="1303536" y="1488924"/>
            <a:ext cx="5198514" cy="813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Model Test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3D16E20-5FE6-F4D3-7B70-E490B4062B55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07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4E0A1E9-B34A-D040-C029-C47923A7A04C}"/>
              </a:ext>
            </a:extLst>
          </p:cNvPr>
          <p:cNvSpPr/>
          <p:nvPr/>
        </p:nvSpPr>
        <p:spPr>
          <a:xfrm>
            <a:off x="12967495" y="5826273"/>
            <a:ext cx="2837587" cy="7594396"/>
          </a:xfrm>
          <a:custGeom>
            <a:avLst/>
            <a:gdLst/>
            <a:ahLst/>
            <a:cxnLst/>
            <a:rect l="l" t="t" r="r" b="b"/>
            <a:pathLst>
              <a:path w="3558503" h="8737396">
                <a:moveTo>
                  <a:pt x="0" y="0"/>
                </a:moveTo>
                <a:lnTo>
                  <a:pt x="3558503" y="0"/>
                </a:lnTo>
                <a:lnTo>
                  <a:pt x="3558503" y="8737396"/>
                </a:lnTo>
                <a:lnTo>
                  <a:pt x="0" y="8737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8D3D1-57B6-0FB5-6427-98E5ABF252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03" y="3619500"/>
            <a:ext cx="4917080" cy="62849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133CCB-A573-5463-5B16-3A7D7A13D4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62" r="13369"/>
          <a:stretch/>
        </p:blipFill>
        <p:spPr bwMode="auto">
          <a:xfrm>
            <a:off x="8610600" y="1781045"/>
            <a:ext cx="9319767" cy="1171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8" descr="Left-arrows-sticker GIFs - Get the best GIF on GIPHY">
            <a:extLst>
              <a:ext uri="{FF2B5EF4-FFF2-40B4-BE49-F238E27FC236}">
                <a16:creationId xmlns:a16="http://schemas.microsoft.com/office/drawing/2014/main" id="{0AAEDE32-6CCD-06CC-5C55-0BF464DD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8726">
            <a:off x="12688553" y="2796568"/>
            <a:ext cx="2498250" cy="38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B6535A-CC7A-A777-230A-9A7375CA1A89}"/>
              </a:ext>
            </a:extLst>
          </p:cNvPr>
          <p:cNvSpPr/>
          <p:nvPr/>
        </p:nvSpPr>
        <p:spPr>
          <a:xfrm>
            <a:off x="9296400" y="3785758"/>
            <a:ext cx="1905000" cy="443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FCDD4-EBBB-F690-D106-F314AAC0AC57}"/>
              </a:ext>
            </a:extLst>
          </p:cNvPr>
          <p:cNvSpPr txBox="1"/>
          <p:nvPr/>
        </p:nvSpPr>
        <p:spPr>
          <a:xfrm>
            <a:off x="9697448" y="3461258"/>
            <a:ext cx="1062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Name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3C0A8-E3E4-A1AE-1E6F-6B307A336E32}"/>
              </a:ext>
            </a:extLst>
          </p:cNvPr>
          <p:cNvSpPr/>
          <p:nvPr/>
        </p:nvSpPr>
        <p:spPr>
          <a:xfrm>
            <a:off x="9321495" y="8052997"/>
            <a:ext cx="1905000" cy="36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A1101-3631-EF76-89E8-9820C5D39068}"/>
              </a:ext>
            </a:extLst>
          </p:cNvPr>
          <p:cNvSpPr txBox="1"/>
          <p:nvPr/>
        </p:nvSpPr>
        <p:spPr>
          <a:xfrm>
            <a:off x="11201400" y="8050768"/>
            <a:ext cx="1062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College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7537151-74D9-03B0-86D1-4620F33B83B7}"/>
              </a:ext>
            </a:extLst>
          </p:cNvPr>
          <p:cNvSpPr txBox="1"/>
          <p:nvPr/>
        </p:nvSpPr>
        <p:spPr>
          <a:xfrm>
            <a:off x="505602" y="2781300"/>
            <a:ext cx="5996448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The system was tested on a dataset of 10 resumes, achieving an accuracy of 44% in correctly categorizing different sections of the resume. We achieved this result after training the model for 250 epochs on 190 training samples.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BBB14-A1DC-DC13-B04A-C8C8BE359020}"/>
              </a:ext>
            </a:extLst>
          </p:cNvPr>
          <p:cNvSpPr txBox="1"/>
          <p:nvPr/>
        </p:nvSpPr>
        <p:spPr>
          <a:xfrm>
            <a:off x="11756515" y="1225960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System Output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2CCB1-290F-C69C-1282-3AB5F4A8D660}"/>
              </a:ext>
            </a:extLst>
          </p:cNvPr>
          <p:cNvSpPr txBox="1"/>
          <p:nvPr/>
        </p:nvSpPr>
        <p:spPr>
          <a:xfrm>
            <a:off x="8127043" y="3153232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Sample</a:t>
            </a:r>
            <a:endParaRPr lang="ar-SA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08</a:t>
            </a:r>
          </a:p>
        </p:txBody>
      </p:sp>
      <p:sp>
        <p:nvSpPr>
          <p:cNvPr id="7" name="Freeform 7"/>
          <p:cNvSpPr/>
          <p:nvPr/>
        </p:nvSpPr>
        <p:spPr>
          <a:xfrm>
            <a:off x="4238819" y="102870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538827" y="279619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919512" y="1950296"/>
            <a:ext cx="8448975" cy="85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4800" dirty="0">
                <a:solidFill>
                  <a:srgbClr val="0B2F3D"/>
                </a:solidFill>
                <a:latin typeface="Abril Fatface"/>
              </a:rPr>
              <a:t>CONCLUSION &amp; OUTLOOK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3557012"/>
            <a:ext cx="7781625" cy="1708475"/>
            <a:chOff x="0" y="0"/>
            <a:chExt cx="2049481" cy="4499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49481" cy="449969"/>
            </a:xfrm>
            <a:custGeom>
              <a:avLst/>
              <a:gdLst/>
              <a:ahLst/>
              <a:cxnLst/>
              <a:rect l="l" t="t" r="r" b="b"/>
              <a:pathLst>
                <a:path w="2049481" h="449969">
                  <a:moveTo>
                    <a:pt x="1846281" y="0"/>
                  </a:moveTo>
                  <a:cubicBezTo>
                    <a:pt x="1958506" y="0"/>
                    <a:pt x="2049481" y="100729"/>
                    <a:pt x="2049481" y="224984"/>
                  </a:cubicBezTo>
                  <a:cubicBezTo>
                    <a:pt x="2049481" y="349240"/>
                    <a:pt x="1958506" y="449969"/>
                    <a:pt x="1846281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2049481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47903" y="3315788"/>
            <a:ext cx="2190923" cy="219092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75600" y="4125500"/>
            <a:ext cx="173552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0B2F3D"/>
                </a:solidFill>
                <a:latin typeface="Abril Fatface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8029" y="3954612"/>
            <a:ext cx="456127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 dirty="0">
                <a:solidFill>
                  <a:srgbClr val="FFFFFF"/>
                </a:solidFill>
                <a:latin typeface="Roboto"/>
              </a:rPr>
              <a:t>Train the model on a larger dataset with a wider range of information categories.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28700" y="6205136"/>
            <a:ext cx="7781625" cy="1708475"/>
            <a:chOff x="0" y="0"/>
            <a:chExt cx="2049481" cy="44996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49481" cy="449969"/>
            </a:xfrm>
            <a:custGeom>
              <a:avLst/>
              <a:gdLst/>
              <a:ahLst/>
              <a:cxnLst/>
              <a:rect l="l" t="t" r="r" b="b"/>
              <a:pathLst>
                <a:path w="2049481" h="449969">
                  <a:moveTo>
                    <a:pt x="1846281" y="0"/>
                  </a:moveTo>
                  <a:cubicBezTo>
                    <a:pt x="1958506" y="0"/>
                    <a:pt x="2049481" y="100729"/>
                    <a:pt x="2049481" y="224984"/>
                  </a:cubicBezTo>
                  <a:cubicBezTo>
                    <a:pt x="2049481" y="349240"/>
                    <a:pt x="1958506" y="449969"/>
                    <a:pt x="1846281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2049481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7903" y="5963912"/>
            <a:ext cx="2190923" cy="219092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575600" y="6773623"/>
            <a:ext cx="173552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0B2F3D"/>
                </a:solidFill>
                <a:latin typeface="Abril Fatface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766348" y="6625377"/>
            <a:ext cx="4844252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 dirty="0">
                <a:solidFill>
                  <a:srgbClr val="FFFFFF"/>
                </a:solidFill>
                <a:latin typeface="Roboto"/>
              </a:rPr>
              <a:t>Support the system with Arabic language resume as well.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477675" y="3557012"/>
            <a:ext cx="7781625" cy="1708475"/>
            <a:chOff x="0" y="0"/>
            <a:chExt cx="2049481" cy="4499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49481" cy="449969"/>
            </a:xfrm>
            <a:custGeom>
              <a:avLst/>
              <a:gdLst/>
              <a:ahLst/>
              <a:cxnLst/>
              <a:rect l="l" t="t" r="r" b="b"/>
              <a:pathLst>
                <a:path w="2049481" h="449969">
                  <a:moveTo>
                    <a:pt x="1846281" y="0"/>
                  </a:moveTo>
                  <a:cubicBezTo>
                    <a:pt x="1958506" y="0"/>
                    <a:pt x="2049481" y="100729"/>
                    <a:pt x="2049481" y="224984"/>
                  </a:cubicBezTo>
                  <a:cubicBezTo>
                    <a:pt x="2049481" y="349240"/>
                    <a:pt x="1958506" y="449969"/>
                    <a:pt x="1846281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2049481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96879" y="3315788"/>
            <a:ext cx="2190923" cy="219092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0024576" y="4125500"/>
            <a:ext cx="173552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0B2F3D"/>
                </a:solidFill>
                <a:latin typeface="Abril Fatface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319334" y="3776250"/>
            <a:ext cx="4561276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 dirty="0">
                <a:solidFill>
                  <a:srgbClr val="FFFFFF"/>
                </a:solidFill>
                <a:latin typeface="Roboto"/>
              </a:rPr>
              <a:t>Integrate the model with RNNs to gain more context and better extract information,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477675" y="6205136"/>
            <a:ext cx="7781625" cy="1708475"/>
            <a:chOff x="0" y="0"/>
            <a:chExt cx="2049481" cy="44996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49481" cy="449969"/>
            </a:xfrm>
            <a:custGeom>
              <a:avLst/>
              <a:gdLst/>
              <a:ahLst/>
              <a:cxnLst/>
              <a:rect l="l" t="t" r="r" b="b"/>
              <a:pathLst>
                <a:path w="2049481" h="449969">
                  <a:moveTo>
                    <a:pt x="1846281" y="0"/>
                  </a:moveTo>
                  <a:cubicBezTo>
                    <a:pt x="1958506" y="0"/>
                    <a:pt x="2049481" y="100729"/>
                    <a:pt x="2049481" y="224984"/>
                  </a:cubicBezTo>
                  <a:cubicBezTo>
                    <a:pt x="2049481" y="349240"/>
                    <a:pt x="1958506" y="449969"/>
                    <a:pt x="1846281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9050"/>
              <a:ext cx="2049481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96879" y="5963912"/>
            <a:ext cx="2190923" cy="219092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024576" y="6773623"/>
            <a:ext cx="173552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0B2F3D"/>
                </a:solidFill>
                <a:latin typeface="Abril Fatface"/>
              </a:rPr>
              <a:t>04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319334" y="6424373"/>
            <a:ext cx="4561276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 dirty="0">
                <a:solidFill>
                  <a:srgbClr val="FFFFFF"/>
                </a:solidFill>
                <a:latin typeface="Roboto"/>
              </a:rPr>
              <a:t>Provide advice and suggest keywords that would make a CV more attractive and improve it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FD0F8A15-0A1E-FF7A-6208-2BD66DFDD3C3}"/>
              </a:ext>
            </a:extLst>
          </p:cNvPr>
          <p:cNvSpPr txBox="1"/>
          <p:nvPr/>
        </p:nvSpPr>
        <p:spPr>
          <a:xfrm>
            <a:off x="612981" y="758139"/>
            <a:ext cx="3924300" cy="31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3200" dirty="0">
                <a:solidFill>
                  <a:srgbClr val="0B2F3D"/>
                </a:solidFill>
                <a:latin typeface="Abril Fatface"/>
              </a:rPr>
              <a:t>3. 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730204"/>
            <a:ext cx="1853763" cy="29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2403">
                <a:solidFill>
                  <a:srgbClr val="0B2F3D"/>
                </a:solidFill>
                <a:latin typeface="Abril Fatface"/>
              </a:rPr>
              <a:t>BORCELLE</a:t>
            </a:r>
          </a:p>
        </p:txBody>
      </p:sp>
      <p:sp>
        <p:nvSpPr>
          <p:cNvPr id="6" name="Freeform 6"/>
          <p:cNvSpPr/>
          <p:nvPr/>
        </p:nvSpPr>
        <p:spPr>
          <a:xfrm>
            <a:off x="3772502" y="311614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1"/>
                </a:lnTo>
                <a:lnTo>
                  <a:pt x="0" y="36305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127953" y="3314773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072510" y="488363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5392684" y="4343702"/>
            <a:ext cx="7502632" cy="1252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0"/>
              </a:lnSpc>
            </a:pPr>
            <a:r>
              <a:rPr lang="en-US" sz="10122">
                <a:solidFill>
                  <a:srgbClr val="0B2F3D"/>
                </a:solidFill>
                <a:latin typeface="Abril Fatface"/>
              </a:rPr>
              <a:t>THANKS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41254" y="5829287"/>
            <a:ext cx="6805492" cy="399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>
                <a:solidFill>
                  <a:srgbClr val="0B2F3D"/>
                </a:solidFill>
                <a:latin typeface="Roboto"/>
              </a:rPr>
              <a:t>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4C98FF46B62B4B94B3F8D2112AEF6B" ma:contentTypeVersion="12" ma:contentTypeDescription="Create a new document." ma:contentTypeScope="" ma:versionID="d4cbc59740cc55edc280adce791005d4">
  <xsd:schema xmlns:xsd="http://www.w3.org/2001/XMLSchema" xmlns:xs="http://www.w3.org/2001/XMLSchema" xmlns:p="http://schemas.microsoft.com/office/2006/metadata/properties" xmlns:ns2="91d73a6e-8ef8-4020-99ad-428979cf17ec" xmlns:ns3="941e3a49-724c-462e-9bcb-42c8c8d9f887" targetNamespace="http://schemas.microsoft.com/office/2006/metadata/properties" ma:root="true" ma:fieldsID="7187b2546260a6a688c27709748c959c" ns2:_="" ns3:_="">
    <xsd:import namespace="91d73a6e-8ef8-4020-99ad-428979cf17ec"/>
    <xsd:import namespace="941e3a49-724c-462e-9bcb-42c8c8d9f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73a6e-8ef8-4020-99ad-428979cf17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44c2e15-2792-4b68-baa9-1f0fc3303c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e3a49-724c-462e-9bcb-42c8c8d9f88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4bd977e-40f4-437a-b2f4-461fb57d062e}" ma:internalName="TaxCatchAll" ma:showField="CatchAllData" ma:web="941e3a49-724c-462e-9bcb-42c8c8d9f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d73a6e-8ef8-4020-99ad-428979cf17ec">
      <Terms xmlns="http://schemas.microsoft.com/office/infopath/2007/PartnerControls"/>
    </lcf76f155ced4ddcb4097134ff3c332f>
    <TaxCatchAll xmlns="941e3a49-724c-462e-9bcb-42c8c8d9f887" xsi:nil="true"/>
  </documentManagement>
</p:properties>
</file>

<file path=customXml/itemProps1.xml><?xml version="1.0" encoding="utf-8"?>
<ds:datastoreItem xmlns:ds="http://schemas.openxmlformats.org/officeDocument/2006/customXml" ds:itemID="{555DE729-F868-4B68-8802-C6EF55AAE2E9}"/>
</file>

<file path=customXml/itemProps2.xml><?xml version="1.0" encoding="utf-8"?>
<ds:datastoreItem xmlns:ds="http://schemas.openxmlformats.org/officeDocument/2006/customXml" ds:itemID="{69B9AA8D-9A1D-4BBD-8037-857FB2620B2D}"/>
</file>

<file path=customXml/itemProps3.xml><?xml version="1.0" encoding="utf-8"?>
<ds:datastoreItem xmlns:ds="http://schemas.openxmlformats.org/officeDocument/2006/customXml" ds:itemID="{FE003B73-A84F-49EE-B317-6BBC124C208C}"/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499</Words>
  <Application>Microsoft Office PowerPoint</Application>
  <PresentationFormat>Custom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Abril Fatface</vt:lpstr>
      <vt:lpstr>Calibri</vt:lpstr>
      <vt:lpstr>Arial</vt:lpstr>
      <vt:lpstr>Aptos</vt:lpstr>
      <vt:lpstr>Wingdings</vt:lpstr>
      <vt:lpstr>Times New Roman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Minimalist Illustrated Thesis Defense Presentation</dc:title>
  <cp:lastModifiedBy>Shama,S. Sana</cp:lastModifiedBy>
  <cp:revision>6</cp:revision>
  <dcterms:created xsi:type="dcterms:W3CDTF">2006-08-16T00:00:00Z</dcterms:created>
  <dcterms:modified xsi:type="dcterms:W3CDTF">2024-05-11T00:34:34Z</dcterms:modified>
  <dc:identifier>DAF3V3agP3I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0x010100294C98FF46B62B4B94B3F8D2112AEF6B</vt:lpwstr>
  </property>
</Properties>
</file>