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4"/>
  </p:sldMasterIdLst>
  <p:notesMasterIdLst>
    <p:notesMasterId r:id="rId11"/>
  </p:notesMasterIdLst>
  <p:handoutMasterIdLst>
    <p:handoutMasterId r:id="rId12"/>
  </p:handoutMasterIdLst>
  <p:sldIdLst>
    <p:sldId id="256" r:id="rId5"/>
    <p:sldId id="264" r:id="rId6"/>
    <p:sldId id="312" r:id="rId7"/>
    <p:sldId id="307" r:id="rId8"/>
    <p:sldId id="311" r:id="rId9"/>
    <p:sldId id="313" r:id="rId10"/>
  </p:sldIdLst>
  <p:sldSz cx="9144000" cy="5143500" type="screen16x9"/>
  <p:notesSz cx="6858000" cy="9144000"/>
  <p:embeddedFontLst>
    <p:embeddedFont>
      <p:font typeface="Audiowide" panose="020B0604020202020204" charset="0"/>
      <p:regular r:id="rId13"/>
    </p:embeddedFont>
    <p:embeddedFont>
      <p:font typeface="Biome" panose="020B0503030204020804" pitchFamily="34" charset="0"/>
      <p:regular r:id="rId14"/>
      <p:italic r:id="rId15"/>
    </p:embeddedFont>
    <p:embeddedFont>
      <p:font typeface="Karla"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570A45-E848-47E4-9DD3-774652F10975}">
  <a:tblStyle styleId="{33570A45-E848-47E4-9DD3-774652F109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680" y="-3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9662CD-3821-0E32-1D80-04691B122F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076D639-FD9B-6973-B878-085101BA26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62E418-EEB7-4529-8480-BC58FDFE4CC8}" type="datetimeFigureOut">
              <a:rPr lang="en-GB" smtClean="0"/>
              <a:t>13/12/2023</a:t>
            </a:fld>
            <a:endParaRPr lang="en-GB"/>
          </a:p>
        </p:txBody>
      </p:sp>
      <p:sp>
        <p:nvSpPr>
          <p:cNvPr id="4" name="Footer Placeholder 3">
            <a:extLst>
              <a:ext uri="{FF2B5EF4-FFF2-40B4-BE49-F238E27FC236}">
                <a16:creationId xmlns:a16="http://schemas.microsoft.com/office/drawing/2014/main" id="{138A502C-298A-25F9-B089-49D02D7D8B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FA0648E-63EC-8301-CBB8-FB30BCAFC4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13A22F-A16E-491E-818C-E806BCFE8465}" type="slidenum">
              <a:rPr lang="en-GB" smtClean="0"/>
              <a:t>‹#›</a:t>
            </a:fld>
            <a:endParaRPr lang="en-GB"/>
          </a:p>
        </p:txBody>
      </p:sp>
    </p:spTree>
    <p:extLst>
      <p:ext uri="{BB962C8B-B14F-4D97-AF65-F5344CB8AC3E}">
        <p14:creationId xmlns:p14="http://schemas.microsoft.com/office/powerpoint/2010/main" val="26978455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705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24aaebb4d0_0_17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24aaebb4d0_0_17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ea1d9433b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ea1d9433b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609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 name="Google Shape;178;p1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 name="Google Shape;180;p1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2" name="Google Shape;182;p1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3" name="Google Shape;183;p19"/>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85" name="Google Shape;185;p1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5" r:id="rId4"/>
    <p:sldLayoutId id="2147483671"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30"/>
          <p:cNvSpPr txBox="1">
            <a:spLocks noGrp="1"/>
          </p:cNvSpPr>
          <p:nvPr>
            <p:ph type="ctrTitle"/>
          </p:nvPr>
        </p:nvSpPr>
        <p:spPr>
          <a:xfrm>
            <a:off x="1544076" y="1384433"/>
            <a:ext cx="5892300" cy="26002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accent1"/>
                </a:solidFill>
                <a:latin typeface="Karla"/>
                <a:sym typeface="Karla"/>
              </a:rPr>
              <a:t>NIH Chest X-rays Image Enhancement</a:t>
            </a:r>
            <a:br>
              <a:rPr lang="en-US" sz="1600" b="1" dirty="0">
                <a:latin typeface="Karla"/>
                <a:sym typeface="Karla"/>
              </a:rPr>
            </a:br>
            <a:br>
              <a:rPr lang="en-US" sz="1600" b="1" dirty="0">
                <a:latin typeface="Karla"/>
                <a:sym typeface="Karla"/>
              </a:rPr>
            </a:br>
            <a:r>
              <a:rPr lang="en-US" sz="1600" dirty="0">
                <a:latin typeface="Karla"/>
                <a:sym typeface="Karla"/>
              </a:rPr>
              <a:t>AI 361 – Image Processing </a:t>
            </a:r>
            <a:br>
              <a:rPr lang="en-US" sz="1600" dirty="0">
                <a:latin typeface="Karla"/>
                <a:sym typeface="Karla"/>
              </a:rPr>
            </a:br>
            <a:r>
              <a:rPr lang="en-US" sz="1600" dirty="0">
                <a:latin typeface="Karla"/>
                <a:sym typeface="Karla"/>
              </a:rPr>
              <a:t>GroupTeam1</a:t>
            </a:r>
            <a:br>
              <a:rPr lang="en-US" sz="1600" dirty="0">
                <a:latin typeface="Karla"/>
                <a:sym typeface="Karla"/>
              </a:rPr>
            </a:br>
            <a:br>
              <a:rPr lang="en-US" sz="1600" dirty="0">
                <a:latin typeface="Karla"/>
                <a:sym typeface="Karla"/>
              </a:rPr>
            </a:br>
            <a:r>
              <a:rPr lang="en-US" sz="1600" b="1" dirty="0">
                <a:solidFill>
                  <a:schemeClr val="accent1"/>
                </a:solidFill>
                <a:latin typeface="Karla"/>
                <a:sym typeface="Karla"/>
              </a:rPr>
              <a:t>Team Member:</a:t>
            </a:r>
            <a:br>
              <a:rPr lang="en-US" sz="1600" dirty="0">
                <a:latin typeface="Karla"/>
                <a:sym typeface="Karla"/>
              </a:rPr>
            </a:br>
            <a:r>
              <a:rPr lang="en-US" sz="1600" dirty="0">
                <a:latin typeface="Karla"/>
                <a:sym typeface="Karla"/>
              </a:rPr>
              <a:t>Salwa Shamma   |  4010405</a:t>
            </a:r>
            <a:br>
              <a:rPr lang="en-US" sz="1600" dirty="0">
                <a:latin typeface="Karla"/>
                <a:sym typeface="Karla"/>
              </a:rPr>
            </a:br>
            <a:r>
              <a:rPr lang="en-US" sz="1600" dirty="0">
                <a:latin typeface="Karla"/>
                <a:sym typeface="Karla"/>
              </a:rPr>
              <a:t>Samah Shamma |  4010403</a:t>
            </a:r>
            <a:br>
              <a:rPr lang="en-US" sz="1600" dirty="0">
                <a:latin typeface="Karla"/>
                <a:sym typeface="Karla"/>
              </a:rPr>
            </a:br>
            <a:r>
              <a:rPr lang="en-US" sz="1600" dirty="0">
                <a:latin typeface="Karla"/>
                <a:sym typeface="Karla"/>
              </a:rPr>
              <a:t>Sana Shamma     |  4010404</a:t>
            </a:r>
            <a:br>
              <a:rPr lang="en-US" sz="1600" dirty="0">
                <a:latin typeface="Karla"/>
                <a:sym typeface="Karla"/>
              </a:rPr>
            </a:br>
            <a:br>
              <a:rPr lang="en-US" sz="1600" dirty="0">
                <a:latin typeface="Karla"/>
                <a:sym typeface="Karla"/>
              </a:rPr>
            </a:br>
            <a:r>
              <a:rPr lang="en-US" sz="1600" b="1" dirty="0">
                <a:solidFill>
                  <a:schemeClr val="accent1"/>
                </a:solidFill>
                <a:latin typeface="Karla"/>
                <a:sym typeface="Karla"/>
              </a:rPr>
              <a:t>UPM University </a:t>
            </a:r>
            <a:br>
              <a:rPr lang="en-US" sz="1600" dirty="0">
                <a:latin typeface="Karla"/>
                <a:sym typeface="Karla"/>
              </a:rPr>
            </a:br>
            <a:r>
              <a:rPr lang="en-US" sz="1600" dirty="0">
                <a:latin typeface="Karla"/>
                <a:sym typeface="Karla"/>
              </a:rPr>
              <a:t>Fall 2023 </a:t>
            </a:r>
            <a:endParaRPr sz="1600" dirty="0">
              <a:latin typeface="Karla"/>
              <a:sym typeface="Karla"/>
            </a:endParaRPr>
          </a:p>
        </p:txBody>
      </p:sp>
      <p:grpSp>
        <p:nvGrpSpPr>
          <p:cNvPr id="298" name="Google Shape;298;p30"/>
          <p:cNvGrpSpPr/>
          <p:nvPr/>
        </p:nvGrpSpPr>
        <p:grpSpPr>
          <a:xfrm>
            <a:off x="552810" y="3629709"/>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07537B42-4E94-4550-5B3B-7C24418AE8DD}"/>
              </a:ext>
            </a:extLst>
          </p:cNvPr>
          <p:cNvSpPr txBox="1"/>
          <p:nvPr/>
        </p:nvSpPr>
        <p:spPr>
          <a:xfrm>
            <a:off x="105184" y="180341"/>
            <a:ext cx="4163665" cy="738664"/>
          </a:xfrm>
          <a:prstGeom prst="rect">
            <a:avLst/>
          </a:prstGeom>
          <a:noFill/>
        </p:spPr>
        <p:txBody>
          <a:bodyPr wrap="square" rtlCol="1">
            <a:spAutoFit/>
          </a:bodyPr>
          <a:lstStyle/>
          <a:p>
            <a:r>
              <a:rPr lang="en-US" dirty="0">
                <a:solidFill>
                  <a:schemeClr val="lt1"/>
                </a:solidFill>
                <a:latin typeface="Karla"/>
                <a:sym typeface="Poppins"/>
              </a:rPr>
              <a:t>University of Prince Mugrin</a:t>
            </a:r>
          </a:p>
          <a:p>
            <a:r>
              <a:rPr lang="en-US" dirty="0">
                <a:solidFill>
                  <a:schemeClr val="lt1"/>
                </a:solidFill>
                <a:latin typeface="Karla"/>
                <a:sym typeface="Poppins"/>
              </a:rPr>
              <a:t>College of Computer and Cyber Sciences </a:t>
            </a:r>
          </a:p>
          <a:p>
            <a:r>
              <a:rPr lang="en-US" dirty="0">
                <a:solidFill>
                  <a:schemeClr val="lt1"/>
                </a:solidFill>
                <a:latin typeface="Karla"/>
                <a:sym typeface="Poppins"/>
              </a:rPr>
              <a:t>Department of Artificial Intelligence</a:t>
            </a:r>
          </a:p>
        </p:txBody>
      </p:sp>
      <p:pic>
        <p:nvPicPr>
          <p:cNvPr id="3" name="Picture 2" descr="A logo with a palm tree and text&#10;&#10;Description automatically generated">
            <a:extLst>
              <a:ext uri="{FF2B5EF4-FFF2-40B4-BE49-F238E27FC236}">
                <a16:creationId xmlns:a16="http://schemas.microsoft.com/office/drawing/2014/main" id="{4C018A55-7C49-8F44-8E79-5A716E57032B}"/>
              </a:ext>
            </a:extLst>
          </p:cNvPr>
          <p:cNvPicPr>
            <a:picLocks noChangeAspect="1"/>
          </p:cNvPicPr>
          <p:nvPr/>
        </p:nvPicPr>
        <p:blipFill rotWithShape="1">
          <a:blip r:embed="rId3"/>
          <a:srcRect b="23233"/>
          <a:stretch/>
        </p:blipFill>
        <p:spPr>
          <a:xfrm>
            <a:off x="7913857" y="0"/>
            <a:ext cx="912963" cy="9911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371512"/>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401212"/>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dirty="0"/>
              <a:t>Method</a:t>
            </a:r>
            <a:endParaRPr dirty="0"/>
          </a:p>
        </p:txBody>
      </p:sp>
      <p:sp>
        <p:nvSpPr>
          <p:cNvPr id="635" name="Google Shape;635;p38"/>
          <p:cNvSpPr txBox="1">
            <a:spLocks noGrp="1"/>
          </p:cNvSpPr>
          <p:nvPr>
            <p:ph type="title"/>
          </p:nvPr>
        </p:nvSpPr>
        <p:spPr>
          <a:xfrm>
            <a:off x="1833430" y="2022276"/>
            <a:ext cx="5943600" cy="566633"/>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US" dirty="0">
                <a:solidFill>
                  <a:schemeClr val="accent1"/>
                </a:solidFill>
              </a:rPr>
              <a:t>Best Submission Steps</a:t>
            </a:r>
            <a:endParaRPr dirty="0">
              <a:solidFill>
                <a:schemeClr val="accent1"/>
              </a:solidFill>
            </a:endParaRPr>
          </a:p>
        </p:txBody>
      </p:sp>
      <p:sp>
        <p:nvSpPr>
          <p:cNvPr id="636" name="Google Shape;636;p38"/>
          <p:cNvSpPr txBox="1">
            <a:spLocks noGrp="1"/>
          </p:cNvSpPr>
          <p:nvPr>
            <p:ph type="subTitle" idx="1"/>
          </p:nvPr>
        </p:nvSpPr>
        <p:spPr>
          <a:xfrm>
            <a:off x="1225491" y="2360940"/>
            <a:ext cx="7141304" cy="1820265"/>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AutoNum type="arabicPeriod"/>
            </a:pPr>
            <a:r>
              <a:rPr lang="en-US" b="1" dirty="0">
                <a:latin typeface="Söhne"/>
              </a:rPr>
              <a:t>Loading the images.</a:t>
            </a:r>
          </a:p>
          <a:p>
            <a:pPr marL="342900" lvl="0" indent="-342900" algn="just" rtl="0">
              <a:spcBef>
                <a:spcPts val="0"/>
              </a:spcBef>
              <a:spcAft>
                <a:spcPts val="0"/>
              </a:spcAft>
              <a:buAutoNum type="arabicPeriod"/>
            </a:pPr>
            <a:r>
              <a:rPr lang="en-US" b="1" dirty="0">
                <a:latin typeface="Söhne"/>
              </a:rPr>
              <a:t>Resizing the images to </a:t>
            </a:r>
            <a:r>
              <a:rPr lang="en-US" b="1" i="1" u="sng" dirty="0">
                <a:solidFill>
                  <a:srgbClr val="51AFDB"/>
                </a:solidFill>
                <a:latin typeface="Söhne"/>
              </a:rPr>
              <a:t>(128 x 128).</a:t>
            </a:r>
          </a:p>
          <a:p>
            <a:pPr marL="342900" lvl="0" indent="-342900" algn="just" rtl="0">
              <a:spcBef>
                <a:spcPts val="0"/>
              </a:spcBef>
              <a:spcAft>
                <a:spcPts val="0"/>
              </a:spcAft>
              <a:buAutoNum type="arabicPeriod"/>
            </a:pPr>
            <a:r>
              <a:rPr lang="en-GB" b="1" i="0" dirty="0">
                <a:effectLst/>
                <a:latin typeface="Söhne"/>
              </a:rPr>
              <a:t>Normalizing the images.</a:t>
            </a:r>
          </a:p>
          <a:p>
            <a:pPr marL="342900" lvl="0" indent="-342900" algn="just" rtl="0">
              <a:spcBef>
                <a:spcPts val="0"/>
              </a:spcBef>
              <a:spcAft>
                <a:spcPts val="0"/>
              </a:spcAft>
              <a:buAutoNum type="arabicPeriod"/>
            </a:pPr>
            <a:r>
              <a:rPr lang="en-GB" b="1" dirty="0">
                <a:latin typeface="Söhne"/>
              </a:rPr>
              <a:t>Grouping the images into </a:t>
            </a:r>
            <a:r>
              <a:rPr lang="en-GB" b="1" i="1" u="sng" dirty="0">
                <a:solidFill>
                  <a:srgbClr val="51AFDB"/>
                </a:solidFill>
                <a:latin typeface="Söhne"/>
              </a:rPr>
              <a:t>10 group </a:t>
            </a:r>
            <a:r>
              <a:rPr lang="en-GB" b="1" dirty="0">
                <a:latin typeface="Söhne"/>
              </a:rPr>
              <a:t>based on the Mean Brightness.</a:t>
            </a:r>
            <a:endParaRPr lang="en-US" b="1" dirty="0">
              <a:latin typeface="Söhne"/>
            </a:endParaRPr>
          </a:p>
          <a:p>
            <a:pPr marL="342900" lvl="0" indent="-342900" algn="just" rtl="0">
              <a:spcBef>
                <a:spcPts val="0"/>
              </a:spcBef>
              <a:spcAft>
                <a:spcPts val="0"/>
              </a:spcAft>
              <a:buAutoNum type="arabicPeriod"/>
            </a:pPr>
            <a:r>
              <a:rPr lang="en-GB" b="1" i="0" dirty="0" err="1">
                <a:effectLst/>
                <a:latin typeface="Söhne"/>
              </a:rPr>
              <a:t>Tonemapping</a:t>
            </a:r>
            <a:r>
              <a:rPr lang="en-GB" b="1" i="0" dirty="0">
                <a:effectLst/>
                <a:latin typeface="Söhne"/>
              </a:rPr>
              <a:t> by using </a:t>
            </a:r>
            <a:r>
              <a:rPr lang="en-GB" b="1" i="1" u="sng" dirty="0">
                <a:solidFill>
                  <a:srgbClr val="51AFDB"/>
                </a:solidFill>
                <a:effectLst/>
                <a:latin typeface="Söhne"/>
              </a:rPr>
              <a:t>D</a:t>
            </a:r>
            <a:r>
              <a:rPr lang="en-GB" b="1" i="1" u="sng" dirty="0">
                <a:solidFill>
                  <a:srgbClr val="51AFDB"/>
                </a:solidFill>
                <a:latin typeface="Söhne"/>
              </a:rPr>
              <a:t>ragos </a:t>
            </a:r>
            <a:r>
              <a:rPr lang="en-GB" b="1" i="1" u="sng" dirty="0" err="1">
                <a:solidFill>
                  <a:srgbClr val="51AFDB"/>
                </a:solidFill>
                <a:latin typeface="Söhne"/>
              </a:rPr>
              <a:t>Tonemapping</a:t>
            </a:r>
            <a:r>
              <a:rPr lang="en-GB" b="1" i="1" u="sng" dirty="0">
                <a:solidFill>
                  <a:srgbClr val="51AFDB"/>
                </a:solidFill>
                <a:latin typeface="Söhne"/>
              </a:rPr>
              <a:t> Method.</a:t>
            </a:r>
          </a:p>
          <a:p>
            <a:pPr marL="342900" lvl="0" indent="-342900" algn="just" rtl="0">
              <a:spcBef>
                <a:spcPts val="0"/>
              </a:spcBef>
              <a:spcAft>
                <a:spcPts val="0"/>
              </a:spcAft>
              <a:buAutoNum type="arabicPeriod"/>
            </a:pPr>
            <a:r>
              <a:rPr lang="en-GB" b="1" dirty="0">
                <a:latin typeface="Söhne"/>
              </a:rPr>
              <a:t>Convert the image back to the suitable format.</a:t>
            </a:r>
          </a:p>
          <a:p>
            <a:pPr marL="342900" lvl="0" indent="-342900" algn="just" rtl="0">
              <a:spcBef>
                <a:spcPts val="0"/>
              </a:spcBef>
              <a:spcAft>
                <a:spcPts val="0"/>
              </a:spcAft>
              <a:buAutoNum type="arabicPeriod"/>
            </a:pPr>
            <a:r>
              <a:rPr lang="en-GB" b="1" i="0" dirty="0">
                <a:effectLst/>
                <a:latin typeface="Söhne"/>
              </a:rPr>
              <a:t>Saving processed </a:t>
            </a:r>
            <a:r>
              <a:rPr lang="en-GB" b="1" dirty="0">
                <a:latin typeface="Söhne"/>
              </a:rPr>
              <a:t>i</a:t>
            </a:r>
            <a:r>
              <a:rPr lang="en-GB" b="1" i="0" dirty="0">
                <a:effectLst/>
                <a:latin typeface="Söhne"/>
              </a:rPr>
              <a:t>mages.</a:t>
            </a:r>
            <a:endParaRPr b="1" dirty="0">
              <a:solidFill>
                <a:srgbClr val="51AFDB"/>
              </a:solidFill>
              <a:latin typeface="Söhne"/>
            </a:endParaRPr>
          </a:p>
        </p:txBody>
      </p:sp>
      <p:sp>
        <p:nvSpPr>
          <p:cNvPr id="637" name="Google Shape;637;p38"/>
          <p:cNvSpPr txBox="1">
            <a:spLocks noGrp="1"/>
          </p:cNvSpPr>
          <p:nvPr>
            <p:ph type="title" idx="2"/>
          </p:nvPr>
        </p:nvSpPr>
        <p:spPr>
          <a:xfrm>
            <a:off x="1833430" y="1195319"/>
            <a:ext cx="5943600" cy="496202"/>
          </a:xfrm>
          <a:prstGeom prst="rect">
            <a:avLst/>
          </a:prstGeom>
        </p:spPr>
        <p:txBody>
          <a:bodyPr spcFirstLastPara="1" wrap="square" lIns="45700" tIns="91425" rIns="45700" bIns="91425" anchor="b" anchorCtr="0">
            <a:noAutofit/>
          </a:bodyPr>
          <a:lstStyle/>
          <a:p>
            <a:pPr marL="0" lvl="0" indent="0" algn="ctr" rtl="0">
              <a:spcBef>
                <a:spcPts val="0"/>
              </a:spcBef>
              <a:spcAft>
                <a:spcPts val="1200"/>
              </a:spcAft>
              <a:buClr>
                <a:schemeClr val="lt1"/>
              </a:buClr>
              <a:buSzPts val="1100"/>
              <a:buFont typeface="Arial"/>
              <a:buNone/>
            </a:pPr>
            <a:r>
              <a:rPr lang="en-US" dirty="0">
                <a:solidFill>
                  <a:schemeClr val="accent1"/>
                </a:solidFill>
              </a:rPr>
              <a:t>Preprocessing</a:t>
            </a:r>
            <a:endParaRPr dirty="0">
              <a:solidFill>
                <a:schemeClr val="accent1"/>
              </a:solidFill>
            </a:endParaRPr>
          </a:p>
        </p:txBody>
      </p:sp>
      <p:sp>
        <p:nvSpPr>
          <p:cNvPr id="638" name="Google Shape;638;p38"/>
          <p:cNvSpPr txBox="1">
            <a:spLocks noGrp="1"/>
          </p:cNvSpPr>
          <p:nvPr>
            <p:ph type="subTitle" idx="3"/>
          </p:nvPr>
        </p:nvSpPr>
        <p:spPr>
          <a:xfrm>
            <a:off x="1630635" y="1448590"/>
            <a:ext cx="1751385" cy="2935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0" dirty="0">
                <a:effectLst/>
                <a:latin typeface="Söhne"/>
              </a:rPr>
              <a:t>Resizing</a:t>
            </a:r>
            <a:endParaRPr lang="en-US" dirty="0"/>
          </a:p>
        </p:txBody>
      </p:sp>
      <p:sp>
        <p:nvSpPr>
          <p:cNvPr id="639" name="Google Shape;639;p38"/>
          <p:cNvSpPr txBox="1">
            <a:spLocks noGrp="1"/>
          </p:cNvSpPr>
          <p:nvPr>
            <p:ph type="title" idx="4"/>
          </p:nvPr>
        </p:nvSpPr>
        <p:spPr>
          <a:xfrm>
            <a:off x="1538001" y="4236848"/>
            <a:ext cx="5943600" cy="406945"/>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Clr>
                <a:schemeClr val="lt1"/>
              </a:buClr>
              <a:buSzPts val="1100"/>
              <a:buFont typeface="Arial"/>
              <a:buNone/>
            </a:pPr>
            <a:r>
              <a:rPr lang="en" dirty="0">
                <a:solidFill>
                  <a:schemeClr val="accent1"/>
                </a:solidFill>
              </a:rPr>
              <a:t>Challenges</a:t>
            </a:r>
            <a:endParaRPr dirty="0">
              <a:solidFill>
                <a:schemeClr val="accent1"/>
              </a:solidFill>
            </a:endParaRPr>
          </a:p>
        </p:txBody>
      </p:sp>
      <p:sp>
        <p:nvSpPr>
          <p:cNvPr id="640" name="Google Shape;640;p38"/>
          <p:cNvSpPr txBox="1">
            <a:spLocks noGrp="1"/>
          </p:cNvSpPr>
          <p:nvPr>
            <p:ph type="subTitle" idx="5"/>
          </p:nvPr>
        </p:nvSpPr>
        <p:spPr>
          <a:xfrm>
            <a:off x="1246893" y="4329312"/>
            <a:ext cx="6626223" cy="492037"/>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AutoNum type="arabicPeriod"/>
            </a:pPr>
            <a:r>
              <a:rPr lang="en-US" b="1" dirty="0">
                <a:latin typeface="Söhne"/>
              </a:rPr>
              <a:t>Set </a:t>
            </a:r>
            <a:r>
              <a:rPr lang="en-US" b="1" dirty="0" err="1">
                <a:latin typeface="Söhne"/>
              </a:rPr>
              <a:t>Tonemapping</a:t>
            </a:r>
            <a:r>
              <a:rPr lang="en-US" b="1" dirty="0">
                <a:latin typeface="Söhne"/>
              </a:rPr>
              <a:t> Parameters.</a:t>
            </a:r>
          </a:p>
          <a:p>
            <a:pPr marL="342900" lvl="0" indent="-342900" algn="just" rtl="0">
              <a:spcBef>
                <a:spcPts val="0"/>
              </a:spcBef>
              <a:spcAft>
                <a:spcPts val="0"/>
              </a:spcAft>
              <a:buAutoNum type="arabicPeriod"/>
            </a:pPr>
            <a:r>
              <a:rPr lang="en-GB" b="1" dirty="0">
                <a:latin typeface="Söhne"/>
              </a:rPr>
              <a:t>D</a:t>
            </a:r>
            <a:r>
              <a:rPr lang="en-GB" b="1" i="0" dirty="0">
                <a:effectLst/>
                <a:latin typeface="Söhne"/>
              </a:rPr>
              <a:t>etermining the Number of </a:t>
            </a:r>
            <a:r>
              <a:rPr lang="en-GB" b="1" dirty="0">
                <a:latin typeface="Söhne"/>
              </a:rPr>
              <a:t>G</a:t>
            </a:r>
            <a:r>
              <a:rPr lang="en-GB" b="1" i="0" dirty="0">
                <a:effectLst/>
                <a:latin typeface="Söhne"/>
              </a:rPr>
              <a:t>roups.</a:t>
            </a:r>
            <a:endParaRPr lang="en-GB" dirty="0"/>
          </a:p>
        </p:txBody>
      </p:sp>
      <p:grpSp>
        <p:nvGrpSpPr>
          <p:cNvPr id="648" name="Google Shape;648;p38"/>
          <p:cNvGrpSpPr/>
          <p:nvPr/>
        </p:nvGrpSpPr>
        <p:grpSpPr>
          <a:xfrm>
            <a:off x="541782" y="717609"/>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185810"/>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54729"/>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386;p76">
            <a:extLst>
              <a:ext uri="{FF2B5EF4-FFF2-40B4-BE49-F238E27FC236}">
                <a16:creationId xmlns:a16="http://schemas.microsoft.com/office/drawing/2014/main" id="{4C8F23F4-01B4-3BDA-22B0-FD775C27020B}"/>
              </a:ext>
            </a:extLst>
          </p:cNvPr>
          <p:cNvGrpSpPr/>
          <p:nvPr/>
        </p:nvGrpSpPr>
        <p:grpSpPr>
          <a:xfrm>
            <a:off x="1225491" y="1521179"/>
            <a:ext cx="382997" cy="297748"/>
            <a:chOff x="-1183550" y="3586525"/>
            <a:chExt cx="296175" cy="290550"/>
          </a:xfrm>
        </p:grpSpPr>
        <p:sp>
          <p:nvSpPr>
            <p:cNvPr id="3" name="Google Shape;8387;p76">
              <a:extLst>
                <a:ext uri="{FF2B5EF4-FFF2-40B4-BE49-F238E27FC236}">
                  <a16:creationId xmlns:a16="http://schemas.microsoft.com/office/drawing/2014/main" id="{F7469C22-7DE4-FE13-3D8E-AC1822A433B1}"/>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388;p76">
              <a:extLst>
                <a:ext uri="{FF2B5EF4-FFF2-40B4-BE49-F238E27FC236}">
                  <a16:creationId xmlns:a16="http://schemas.microsoft.com/office/drawing/2014/main" id="{9389C660-DDB4-2CD6-EC3C-8C6F6235C227}"/>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89;p76">
              <a:extLst>
                <a:ext uri="{FF2B5EF4-FFF2-40B4-BE49-F238E27FC236}">
                  <a16:creationId xmlns:a16="http://schemas.microsoft.com/office/drawing/2014/main" id="{2227D6C9-EF48-52C3-0763-58FCB1ED95B0}"/>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90;p76">
              <a:extLst>
                <a:ext uri="{FF2B5EF4-FFF2-40B4-BE49-F238E27FC236}">
                  <a16:creationId xmlns:a16="http://schemas.microsoft.com/office/drawing/2014/main" id="{F1BB4F71-81AF-96B6-92C6-A991A9AE02AD}"/>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91;p76">
              <a:extLst>
                <a:ext uri="{FF2B5EF4-FFF2-40B4-BE49-F238E27FC236}">
                  <a16:creationId xmlns:a16="http://schemas.microsoft.com/office/drawing/2014/main" id="{8F47081C-7EF7-657F-4B4A-8B9083494F74}"/>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92;p76">
              <a:extLst>
                <a:ext uri="{FF2B5EF4-FFF2-40B4-BE49-F238E27FC236}">
                  <a16:creationId xmlns:a16="http://schemas.microsoft.com/office/drawing/2014/main" id="{B619AD9C-D758-7D8D-46DF-EC5F48DB99F1}"/>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93;p76">
              <a:extLst>
                <a:ext uri="{FF2B5EF4-FFF2-40B4-BE49-F238E27FC236}">
                  <a16:creationId xmlns:a16="http://schemas.microsoft.com/office/drawing/2014/main" id="{05AB8EB5-EE09-8204-2CA2-30C43FDC1E51}"/>
                </a:ext>
              </a:extLst>
            </p:cNvPr>
            <p:cNvSpPr/>
            <p:nvPr/>
          </p:nvSpPr>
          <p:spPr>
            <a:xfrm>
              <a:off x="-1065400" y="3658896"/>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1</a:t>
              </a:r>
              <a:endParaRPr dirty="0"/>
            </a:p>
          </p:txBody>
        </p:sp>
        <p:sp>
          <p:nvSpPr>
            <p:cNvPr id="10" name="Google Shape;8394;p76">
              <a:extLst>
                <a:ext uri="{FF2B5EF4-FFF2-40B4-BE49-F238E27FC236}">
                  <a16:creationId xmlns:a16="http://schemas.microsoft.com/office/drawing/2014/main" id="{9691D231-6C31-AF4B-BEB6-725A61E5B7B1}"/>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95;p76">
              <a:extLst>
                <a:ext uri="{FF2B5EF4-FFF2-40B4-BE49-F238E27FC236}">
                  <a16:creationId xmlns:a16="http://schemas.microsoft.com/office/drawing/2014/main" id="{2C273120-1BDB-4775-F2EB-E6351B2BDB1B}"/>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8386;p76">
            <a:extLst>
              <a:ext uri="{FF2B5EF4-FFF2-40B4-BE49-F238E27FC236}">
                <a16:creationId xmlns:a16="http://schemas.microsoft.com/office/drawing/2014/main" id="{8801428F-B0BA-7540-51E8-25D55CC3CC66}"/>
              </a:ext>
            </a:extLst>
          </p:cNvPr>
          <p:cNvGrpSpPr/>
          <p:nvPr/>
        </p:nvGrpSpPr>
        <p:grpSpPr>
          <a:xfrm>
            <a:off x="3563226" y="1518049"/>
            <a:ext cx="382997" cy="297748"/>
            <a:chOff x="-1183550" y="3586525"/>
            <a:chExt cx="296175" cy="290550"/>
          </a:xfrm>
        </p:grpSpPr>
        <p:sp>
          <p:nvSpPr>
            <p:cNvPr id="13" name="Google Shape;8387;p76">
              <a:extLst>
                <a:ext uri="{FF2B5EF4-FFF2-40B4-BE49-F238E27FC236}">
                  <a16:creationId xmlns:a16="http://schemas.microsoft.com/office/drawing/2014/main" id="{F1DC3692-FEAD-5F6D-AFDD-C9D7A1F9C0CA}"/>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388;p76">
              <a:extLst>
                <a:ext uri="{FF2B5EF4-FFF2-40B4-BE49-F238E27FC236}">
                  <a16:creationId xmlns:a16="http://schemas.microsoft.com/office/drawing/2014/main" id="{C5924A9E-CC5D-683F-6964-A35CC279FF87}"/>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89;p76">
              <a:extLst>
                <a:ext uri="{FF2B5EF4-FFF2-40B4-BE49-F238E27FC236}">
                  <a16:creationId xmlns:a16="http://schemas.microsoft.com/office/drawing/2014/main" id="{003869A9-8401-3050-72DA-9A66921613C6}"/>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90;p76">
              <a:extLst>
                <a:ext uri="{FF2B5EF4-FFF2-40B4-BE49-F238E27FC236}">
                  <a16:creationId xmlns:a16="http://schemas.microsoft.com/office/drawing/2014/main" id="{C053D286-AB8B-99BD-A8B8-0D4E6BC1C93A}"/>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91;p76">
              <a:extLst>
                <a:ext uri="{FF2B5EF4-FFF2-40B4-BE49-F238E27FC236}">
                  <a16:creationId xmlns:a16="http://schemas.microsoft.com/office/drawing/2014/main" id="{2C06D5C8-16E9-5431-26D5-DF3A71F1966C}"/>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92;p76">
              <a:extLst>
                <a:ext uri="{FF2B5EF4-FFF2-40B4-BE49-F238E27FC236}">
                  <a16:creationId xmlns:a16="http://schemas.microsoft.com/office/drawing/2014/main" id="{5150FEAF-576A-5D70-466E-5B948EFD2923}"/>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93;p76">
              <a:extLst>
                <a:ext uri="{FF2B5EF4-FFF2-40B4-BE49-F238E27FC236}">
                  <a16:creationId xmlns:a16="http://schemas.microsoft.com/office/drawing/2014/main" id="{A62A1C0C-9776-529A-E15B-26202D2EEA5E}"/>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4;p76">
              <a:extLst>
                <a:ext uri="{FF2B5EF4-FFF2-40B4-BE49-F238E27FC236}">
                  <a16:creationId xmlns:a16="http://schemas.microsoft.com/office/drawing/2014/main" id="{FFA75F73-8037-168B-5E2A-EA3CF3BB52FF}"/>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95;p76">
              <a:extLst>
                <a:ext uri="{FF2B5EF4-FFF2-40B4-BE49-F238E27FC236}">
                  <a16:creationId xmlns:a16="http://schemas.microsoft.com/office/drawing/2014/main" id="{C17BB4DA-DDE3-F97A-04F9-ABF5E7D64FB6}"/>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8386;p76">
            <a:extLst>
              <a:ext uri="{FF2B5EF4-FFF2-40B4-BE49-F238E27FC236}">
                <a16:creationId xmlns:a16="http://schemas.microsoft.com/office/drawing/2014/main" id="{A86334E6-F1C2-C141-E761-F334AC5DDA32}"/>
              </a:ext>
            </a:extLst>
          </p:cNvPr>
          <p:cNvGrpSpPr/>
          <p:nvPr/>
        </p:nvGrpSpPr>
        <p:grpSpPr>
          <a:xfrm>
            <a:off x="6141585" y="1547054"/>
            <a:ext cx="382997" cy="297748"/>
            <a:chOff x="-1183550" y="3586525"/>
            <a:chExt cx="296175" cy="290550"/>
          </a:xfrm>
        </p:grpSpPr>
        <p:sp>
          <p:nvSpPr>
            <p:cNvPr id="23" name="Google Shape;8387;p76">
              <a:extLst>
                <a:ext uri="{FF2B5EF4-FFF2-40B4-BE49-F238E27FC236}">
                  <a16:creationId xmlns:a16="http://schemas.microsoft.com/office/drawing/2014/main" id="{BFE08546-E91C-4B92-8FAD-79DA89564316}"/>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88;p76">
              <a:extLst>
                <a:ext uri="{FF2B5EF4-FFF2-40B4-BE49-F238E27FC236}">
                  <a16:creationId xmlns:a16="http://schemas.microsoft.com/office/drawing/2014/main" id="{BFC25DCC-0B21-C898-ED83-BB41294D4C1A}"/>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89;p76">
              <a:extLst>
                <a:ext uri="{FF2B5EF4-FFF2-40B4-BE49-F238E27FC236}">
                  <a16:creationId xmlns:a16="http://schemas.microsoft.com/office/drawing/2014/main" id="{88C3F1B4-AF22-B1B7-B92F-8A25DFBACBD6}"/>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0;p76">
              <a:extLst>
                <a:ext uri="{FF2B5EF4-FFF2-40B4-BE49-F238E27FC236}">
                  <a16:creationId xmlns:a16="http://schemas.microsoft.com/office/drawing/2014/main" id="{861CDEE9-D105-1A03-2620-CF97A5D808E5}"/>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91;p76">
              <a:extLst>
                <a:ext uri="{FF2B5EF4-FFF2-40B4-BE49-F238E27FC236}">
                  <a16:creationId xmlns:a16="http://schemas.microsoft.com/office/drawing/2014/main" id="{EB9C31D1-3207-8818-4C25-18A2AD482389}"/>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92;p76">
              <a:extLst>
                <a:ext uri="{FF2B5EF4-FFF2-40B4-BE49-F238E27FC236}">
                  <a16:creationId xmlns:a16="http://schemas.microsoft.com/office/drawing/2014/main" id="{A83034FE-458A-A4F5-6B6C-30C9C804C601}"/>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93;p76">
              <a:extLst>
                <a:ext uri="{FF2B5EF4-FFF2-40B4-BE49-F238E27FC236}">
                  <a16:creationId xmlns:a16="http://schemas.microsoft.com/office/drawing/2014/main" id="{89FC5DC4-D29B-16FC-7E41-9247EB5EB166}"/>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4;p76">
              <a:extLst>
                <a:ext uri="{FF2B5EF4-FFF2-40B4-BE49-F238E27FC236}">
                  <a16:creationId xmlns:a16="http://schemas.microsoft.com/office/drawing/2014/main" id="{CB93A175-370D-0C2A-7858-EB88968B2182}"/>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95;p76">
              <a:extLst>
                <a:ext uri="{FF2B5EF4-FFF2-40B4-BE49-F238E27FC236}">
                  <a16:creationId xmlns:a16="http://schemas.microsoft.com/office/drawing/2014/main" id="{670A2404-73AA-C55A-9B9D-0D72476325C2}"/>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638;p38">
            <a:extLst>
              <a:ext uri="{FF2B5EF4-FFF2-40B4-BE49-F238E27FC236}">
                <a16:creationId xmlns:a16="http://schemas.microsoft.com/office/drawing/2014/main" id="{04CA9E36-C2F2-5D73-D455-8D828C28EAEC}"/>
              </a:ext>
            </a:extLst>
          </p:cNvPr>
          <p:cNvSpPr txBox="1">
            <a:spLocks/>
          </p:cNvSpPr>
          <p:nvPr/>
        </p:nvSpPr>
        <p:spPr>
          <a:xfrm>
            <a:off x="3949297" y="1473018"/>
            <a:ext cx="1358433" cy="389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indent="0" algn="just"/>
            <a:r>
              <a:rPr lang="en-GB" b="1" i="0" dirty="0">
                <a:effectLst/>
                <a:latin typeface="Söhne"/>
              </a:rPr>
              <a:t>Normalization</a:t>
            </a:r>
            <a:endParaRPr lang="en-US" dirty="0"/>
          </a:p>
        </p:txBody>
      </p:sp>
      <p:sp>
        <p:nvSpPr>
          <p:cNvPr id="33" name="Google Shape;638;p38">
            <a:extLst>
              <a:ext uri="{FF2B5EF4-FFF2-40B4-BE49-F238E27FC236}">
                <a16:creationId xmlns:a16="http://schemas.microsoft.com/office/drawing/2014/main" id="{5C0F4F33-FAD8-245B-45DB-C294D76D19C8}"/>
              </a:ext>
            </a:extLst>
          </p:cNvPr>
          <p:cNvSpPr txBox="1">
            <a:spLocks/>
          </p:cNvSpPr>
          <p:nvPr/>
        </p:nvSpPr>
        <p:spPr>
          <a:xfrm>
            <a:off x="6529387" y="1371752"/>
            <a:ext cx="1601252" cy="578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indent="0" algn="just"/>
            <a:r>
              <a:rPr lang="en-GB" b="1" i="0" dirty="0">
                <a:effectLst/>
                <a:latin typeface="Söhne"/>
              </a:rPr>
              <a:t>Grouping Based on Brightness Ranges</a:t>
            </a:r>
            <a:endParaRPr lang="en-US" dirty="0"/>
          </a:p>
        </p:txBody>
      </p:sp>
      <p:sp>
        <p:nvSpPr>
          <p:cNvPr id="38" name="Google Shape;638;p38">
            <a:extLst>
              <a:ext uri="{FF2B5EF4-FFF2-40B4-BE49-F238E27FC236}">
                <a16:creationId xmlns:a16="http://schemas.microsoft.com/office/drawing/2014/main" id="{BAA6BE99-EF74-A84B-3125-042E581F799C}"/>
              </a:ext>
            </a:extLst>
          </p:cNvPr>
          <p:cNvSpPr txBox="1">
            <a:spLocks/>
          </p:cNvSpPr>
          <p:nvPr/>
        </p:nvSpPr>
        <p:spPr>
          <a:xfrm>
            <a:off x="8685770" y="4803953"/>
            <a:ext cx="458230" cy="429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indent="0" algn="just"/>
            <a:r>
              <a:rPr lang="en-US"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371512"/>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401212"/>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US" dirty="0"/>
              <a:t>Samples</a:t>
            </a:r>
            <a:endParaRPr dirty="0"/>
          </a:p>
        </p:txBody>
      </p:sp>
      <p:grpSp>
        <p:nvGrpSpPr>
          <p:cNvPr id="648" name="Google Shape;648;p38"/>
          <p:cNvGrpSpPr/>
          <p:nvPr/>
        </p:nvGrpSpPr>
        <p:grpSpPr>
          <a:xfrm>
            <a:off x="541782" y="717609"/>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185810"/>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54729"/>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638;p38">
            <a:extLst>
              <a:ext uri="{FF2B5EF4-FFF2-40B4-BE49-F238E27FC236}">
                <a16:creationId xmlns:a16="http://schemas.microsoft.com/office/drawing/2014/main" id="{BAA6BE99-EF74-A84B-3125-042E581F799C}"/>
              </a:ext>
            </a:extLst>
          </p:cNvPr>
          <p:cNvSpPr txBox="1">
            <a:spLocks/>
          </p:cNvSpPr>
          <p:nvPr/>
        </p:nvSpPr>
        <p:spPr>
          <a:xfrm>
            <a:off x="8685770" y="4803953"/>
            <a:ext cx="458230" cy="429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indent="0" algn="just"/>
            <a:r>
              <a:rPr lang="en-US" dirty="0"/>
              <a:t>3</a:t>
            </a:r>
          </a:p>
        </p:txBody>
      </p:sp>
      <p:pic>
        <p:nvPicPr>
          <p:cNvPr id="52" name="Picture 51" descr="A chest x-ray of a person&#10;&#10;Description automatically generated">
            <a:extLst>
              <a:ext uri="{FF2B5EF4-FFF2-40B4-BE49-F238E27FC236}">
                <a16:creationId xmlns:a16="http://schemas.microsoft.com/office/drawing/2014/main" id="{E44A7E91-D837-7556-D371-A761D8B69DCD}"/>
              </a:ext>
            </a:extLst>
          </p:cNvPr>
          <p:cNvPicPr>
            <a:picLocks noChangeAspect="1"/>
          </p:cNvPicPr>
          <p:nvPr/>
        </p:nvPicPr>
        <p:blipFill>
          <a:blip r:embed="rId3"/>
          <a:stretch>
            <a:fillRect/>
          </a:stretch>
        </p:blipFill>
        <p:spPr>
          <a:xfrm>
            <a:off x="5096827" y="2292359"/>
            <a:ext cx="2479629" cy="2479629"/>
          </a:xfrm>
          <a:prstGeom prst="rect">
            <a:avLst/>
          </a:prstGeom>
        </p:spPr>
      </p:pic>
      <p:pic>
        <p:nvPicPr>
          <p:cNvPr id="56" name="Picture 55" descr="A chest x-ray of a person&#10;&#10;Description automatically generated">
            <a:extLst>
              <a:ext uri="{FF2B5EF4-FFF2-40B4-BE49-F238E27FC236}">
                <a16:creationId xmlns:a16="http://schemas.microsoft.com/office/drawing/2014/main" id="{2E4C31DB-6397-EF6B-6C36-3D08D50FB5EC}"/>
              </a:ext>
            </a:extLst>
          </p:cNvPr>
          <p:cNvPicPr>
            <a:picLocks noChangeAspect="1"/>
          </p:cNvPicPr>
          <p:nvPr/>
        </p:nvPicPr>
        <p:blipFill>
          <a:blip r:embed="rId4"/>
          <a:stretch>
            <a:fillRect/>
          </a:stretch>
        </p:blipFill>
        <p:spPr>
          <a:xfrm>
            <a:off x="1739058" y="1480884"/>
            <a:ext cx="2479629" cy="2479629"/>
          </a:xfrm>
          <a:prstGeom prst="rect">
            <a:avLst/>
          </a:prstGeom>
        </p:spPr>
      </p:pic>
      <p:sp>
        <p:nvSpPr>
          <p:cNvPr id="57" name="Google Shape;637;p38">
            <a:extLst>
              <a:ext uri="{FF2B5EF4-FFF2-40B4-BE49-F238E27FC236}">
                <a16:creationId xmlns:a16="http://schemas.microsoft.com/office/drawing/2014/main" id="{AC62AC84-6F83-7506-B741-F7CDD1E76A94}"/>
              </a:ext>
            </a:extLst>
          </p:cNvPr>
          <p:cNvSpPr txBox="1">
            <a:spLocks/>
          </p:cNvSpPr>
          <p:nvPr/>
        </p:nvSpPr>
        <p:spPr>
          <a:xfrm>
            <a:off x="1432929" y="4143150"/>
            <a:ext cx="3091885" cy="496202"/>
          </a:xfrm>
          <a:prstGeom prst="rect">
            <a:avLst/>
          </a:prstGeom>
          <a:noFill/>
          <a:ln>
            <a:noFill/>
          </a:ln>
        </p:spPr>
        <p:txBody>
          <a:bodyPr spcFirstLastPara="1" wrap="square" lIns="45700" tIns="91425" rIns="457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Audiowide"/>
              <a:buNone/>
              <a:defRPr sz="2000" b="0" i="0" u="none" strike="noStrike" cap="none">
                <a:solidFill>
                  <a:schemeClr val="lt1"/>
                </a:solidFill>
                <a:latin typeface="Audiowide"/>
                <a:ea typeface="Audiowide"/>
                <a:cs typeface="Audiowide"/>
                <a:sym typeface="Audiowide"/>
              </a:defRPr>
            </a:lvl1pPr>
            <a:lvl2pPr marR="0" lvl="1"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9pPr>
          </a:lstStyle>
          <a:p>
            <a:pPr>
              <a:spcAft>
                <a:spcPts val="1200"/>
              </a:spcAft>
              <a:buSzPts val="1100"/>
              <a:buFont typeface="Arial"/>
              <a:buNone/>
            </a:pPr>
            <a:r>
              <a:rPr lang="en-US" dirty="0">
                <a:solidFill>
                  <a:schemeClr val="accent1"/>
                </a:solidFill>
              </a:rPr>
              <a:t>Before</a:t>
            </a:r>
          </a:p>
        </p:txBody>
      </p:sp>
      <p:sp>
        <p:nvSpPr>
          <p:cNvPr id="58" name="Google Shape;637;p38">
            <a:extLst>
              <a:ext uri="{FF2B5EF4-FFF2-40B4-BE49-F238E27FC236}">
                <a16:creationId xmlns:a16="http://schemas.microsoft.com/office/drawing/2014/main" id="{F5960703-FD06-AE0C-1FE7-81AD911832E0}"/>
              </a:ext>
            </a:extLst>
          </p:cNvPr>
          <p:cNvSpPr txBox="1">
            <a:spLocks/>
          </p:cNvSpPr>
          <p:nvPr/>
        </p:nvSpPr>
        <p:spPr>
          <a:xfrm>
            <a:off x="4859207" y="1762338"/>
            <a:ext cx="3091885" cy="496202"/>
          </a:xfrm>
          <a:prstGeom prst="rect">
            <a:avLst/>
          </a:prstGeom>
          <a:noFill/>
          <a:ln>
            <a:noFill/>
          </a:ln>
        </p:spPr>
        <p:txBody>
          <a:bodyPr spcFirstLastPara="1" wrap="square" lIns="45700" tIns="91425" rIns="457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Audiowide"/>
              <a:buNone/>
              <a:defRPr sz="2000" b="0" i="0" u="none" strike="noStrike" cap="none">
                <a:solidFill>
                  <a:schemeClr val="lt1"/>
                </a:solidFill>
                <a:latin typeface="Audiowide"/>
                <a:ea typeface="Audiowide"/>
                <a:cs typeface="Audiowide"/>
                <a:sym typeface="Audiowide"/>
              </a:defRPr>
            </a:lvl1pPr>
            <a:lvl2pPr marR="0" lvl="1"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9pPr>
          </a:lstStyle>
          <a:p>
            <a:pPr>
              <a:spcAft>
                <a:spcPts val="1200"/>
              </a:spcAft>
              <a:buSzPts val="1100"/>
              <a:buFont typeface="Arial"/>
              <a:buNone/>
            </a:pPr>
            <a:r>
              <a:rPr lang="en-US" dirty="0">
                <a:solidFill>
                  <a:schemeClr val="accent1"/>
                </a:solidFill>
              </a:rPr>
              <a:t>After</a:t>
            </a:r>
          </a:p>
        </p:txBody>
      </p:sp>
    </p:spTree>
    <p:extLst>
      <p:ext uri="{BB962C8B-B14F-4D97-AF65-F5344CB8AC3E}">
        <p14:creationId xmlns:p14="http://schemas.microsoft.com/office/powerpoint/2010/main" val="106471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4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dirty="0">
                <a:latin typeface="Biome" panose="020B0503030204020804" pitchFamily="34" charset="0"/>
                <a:cs typeface="Biome" panose="020B0503030204020804" pitchFamily="34" charset="0"/>
              </a:rPr>
              <a:t>Results</a:t>
            </a:r>
            <a:endParaRPr dirty="0">
              <a:latin typeface="Biome" panose="020B0503030204020804" pitchFamily="34" charset="0"/>
              <a:cs typeface="Biome" panose="020B0503030204020804" pitchFamily="34" charset="0"/>
            </a:endParaRPr>
          </a:p>
        </p:txBody>
      </p:sp>
      <p:grpSp>
        <p:nvGrpSpPr>
          <p:cNvPr id="927" name="Google Shape;927;p45"/>
          <p:cNvGrpSpPr/>
          <p:nvPr/>
        </p:nvGrpSpPr>
        <p:grpSpPr>
          <a:xfrm>
            <a:off x="8194369" y="209586"/>
            <a:ext cx="767910" cy="714388"/>
            <a:chOff x="827350" y="3629733"/>
            <a:chExt cx="1431600" cy="1332067"/>
          </a:xfrm>
        </p:grpSpPr>
        <p:sp>
          <p:nvSpPr>
            <p:cNvPr id="928" name="Google Shape;928;p4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45"/>
          <p:cNvGrpSpPr/>
          <p:nvPr/>
        </p:nvGrpSpPr>
        <p:grpSpPr>
          <a:xfrm>
            <a:off x="8579627" y="1005469"/>
            <a:ext cx="437354" cy="406680"/>
            <a:chOff x="827350" y="3629733"/>
            <a:chExt cx="1431600" cy="1332067"/>
          </a:xfrm>
        </p:grpSpPr>
        <p:sp>
          <p:nvSpPr>
            <p:cNvPr id="932" name="Google Shape;932;p4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920;p45">
            <a:extLst>
              <a:ext uri="{FF2B5EF4-FFF2-40B4-BE49-F238E27FC236}">
                <a16:creationId xmlns:a16="http://schemas.microsoft.com/office/drawing/2014/main" id="{20C235DE-6FBF-099E-3DFF-CB5D71BCB8F9}"/>
              </a:ext>
            </a:extLst>
          </p:cNvPr>
          <p:cNvGrpSpPr/>
          <p:nvPr/>
        </p:nvGrpSpPr>
        <p:grpSpPr>
          <a:xfrm rot="10800000">
            <a:off x="159357" y="3842671"/>
            <a:ext cx="288601" cy="1096693"/>
            <a:chOff x="1006700" y="2603975"/>
            <a:chExt cx="55450" cy="210700"/>
          </a:xfrm>
        </p:grpSpPr>
        <p:sp>
          <p:nvSpPr>
            <p:cNvPr id="6" name="Google Shape;921;p45">
              <a:extLst>
                <a:ext uri="{FF2B5EF4-FFF2-40B4-BE49-F238E27FC236}">
                  <a16:creationId xmlns:a16="http://schemas.microsoft.com/office/drawing/2014/main" id="{5921C23C-B20A-F6F0-281D-BCCB1D414BBB}"/>
                </a:ext>
              </a:extLst>
            </p:cNvPr>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2;p45">
              <a:extLst>
                <a:ext uri="{FF2B5EF4-FFF2-40B4-BE49-F238E27FC236}">
                  <a16:creationId xmlns:a16="http://schemas.microsoft.com/office/drawing/2014/main" id="{6790DDC1-24A8-BADD-D354-BE52B9DBEAF4}"/>
                </a:ext>
              </a:extLst>
            </p:cNvPr>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3;p45">
              <a:extLst>
                <a:ext uri="{FF2B5EF4-FFF2-40B4-BE49-F238E27FC236}">
                  <a16:creationId xmlns:a16="http://schemas.microsoft.com/office/drawing/2014/main" id="{AEEFB36E-FB05-813E-71C3-D9F52BF73667}"/>
                </a:ext>
              </a:extLst>
            </p:cNvPr>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4;p45">
              <a:extLst>
                <a:ext uri="{FF2B5EF4-FFF2-40B4-BE49-F238E27FC236}">
                  <a16:creationId xmlns:a16="http://schemas.microsoft.com/office/drawing/2014/main" id="{21A77ADA-6187-FF5F-D304-F5CADDC66184}"/>
                </a:ext>
              </a:extLst>
            </p:cNvPr>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5;p45">
              <a:extLst>
                <a:ext uri="{FF2B5EF4-FFF2-40B4-BE49-F238E27FC236}">
                  <a16:creationId xmlns:a16="http://schemas.microsoft.com/office/drawing/2014/main" id="{964D3CFE-3419-65C4-D2C0-F0BF6D59AD81}"/>
                </a:ext>
              </a:extLst>
            </p:cNvPr>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6;p45">
              <a:extLst>
                <a:ext uri="{FF2B5EF4-FFF2-40B4-BE49-F238E27FC236}">
                  <a16:creationId xmlns:a16="http://schemas.microsoft.com/office/drawing/2014/main" id="{141DF279-7BA7-BA21-7A60-9EB317D32728}"/>
                </a:ext>
              </a:extLst>
            </p:cNvPr>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38;p38">
            <a:extLst>
              <a:ext uri="{FF2B5EF4-FFF2-40B4-BE49-F238E27FC236}">
                <a16:creationId xmlns:a16="http://schemas.microsoft.com/office/drawing/2014/main" id="{07436F7D-CCBA-0C6D-8F93-16B148B0C1FF}"/>
              </a:ext>
            </a:extLst>
          </p:cNvPr>
          <p:cNvSpPr txBox="1">
            <a:spLocks/>
          </p:cNvSpPr>
          <p:nvPr/>
        </p:nvSpPr>
        <p:spPr>
          <a:xfrm>
            <a:off x="8685770" y="4714149"/>
            <a:ext cx="458230" cy="429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indent="0" algn="just"/>
            <a:r>
              <a:rPr lang="en-US" dirty="0"/>
              <a:t>4</a:t>
            </a:r>
          </a:p>
        </p:txBody>
      </p:sp>
      <p:sp>
        <p:nvSpPr>
          <p:cNvPr id="32" name="TextBox 31">
            <a:extLst>
              <a:ext uri="{FF2B5EF4-FFF2-40B4-BE49-F238E27FC236}">
                <a16:creationId xmlns:a16="http://schemas.microsoft.com/office/drawing/2014/main" id="{23CF461F-6E45-6933-BE3D-F7140896A431}"/>
              </a:ext>
            </a:extLst>
          </p:cNvPr>
          <p:cNvSpPr txBox="1"/>
          <p:nvPr/>
        </p:nvSpPr>
        <p:spPr>
          <a:xfrm>
            <a:off x="505642" y="1220515"/>
            <a:ext cx="2690075" cy="400110"/>
          </a:xfrm>
          <a:prstGeom prst="rect">
            <a:avLst/>
          </a:prstGeom>
          <a:noFill/>
        </p:spPr>
        <p:txBody>
          <a:bodyPr wrap="square">
            <a:spAutoFit/>
          </a:bodyPr>
          <a:lstStyle/>
          <a:p>
            <a:r>
              <a:rPr lang="en-US" sz="2000" dirty="0">
                <a:solidFill>
                  <a:schemeClr val="accent1"/>
                </a:solidFill>
                <a:latin typeface="Audiowide"/>
                <a:sym typeface="Audiowide"/>
              </a:rPr>
              <a:t>Team Attempts:</a:t>
            </a:r>
            <a:endParaRPr lang="ar-SA" sz="2000" dirty="0">
              <a:solidFill>
                <a:schemeClr val="accent1"/>
              </a:solidFill>
              <a:latin typeface="Audiowide"/>
              <a:sym typeface="Audiowide"/>
            </a:endParaRPr>
          </a:p>
        </p:txBody>
      </p:sp>
      <p:pic>
        <p:nvPicPr>
          <p:cNvPr id="15" name="Picture 14">
            <a:extLst>
              <a:ext uri="{FF2B5EF4-FFF2-40B4-BE49-F238E27FC236}">
                <a16:creationId xmlns:a16="http://schemas.microsoft.com/office/drawing/2014/main" id="{CFE6AF2A-062D-8E16-D0B7-ECC84AE77A4D}"/>
              </a:ext>
            </a:extLst>
          </p:cNvPr>
          <p:cNvPicPr>
            <a:picLocks noChangeAspect="1"/>
          </p:cNvPicPr>
          <p:nvPr/>
        </p:nvPicPr>
        <p:blipFill>
          <a:blip r:embed="rId3"/>
          <a:stretch>
            <a:fillRect/>
          </a:stretch>
        </p:blipFill>
        <p:spPr>
          <a:xfrm>
            <a:off x="537722" y="1677773"/>
            <a:ext cx="4106087" cy="2174511"/>
          </a:xfrm>
          <a:prstGeom prst="rect">
            <a:avLst/>
          </a:prstGeom>
        </p:spPr>
      </p:pic>
      <p:pic>
        <p:nvPicPr>
          <p:cNvPr id="17" name="Picture 16">
            <a:extLst>
              <a:ext uri="{FF2B5EF4-FFF2-40B4-BE49-F238E27FC236}">
                <a16:creationId xmlns:a16="http://schemas.microsoft.com/office/drawing/2014/main" id="{671391B5-7BFA-D41A-1B6C-46A1CB6C6DAF}"/>
              </a:ext>
            </a:extLst>
          </p:cNvPr>
          <p:cNvPicPr>
            <a:picLocks noChangeAspect="1"/>
          </p:cNvPicPr>
          <p:nvPr/>
        </p:nvPicPr>
        <p:blipFill>
          <a:blip r:embed="rId4"/>
          <a:stretch>
            <a:fillRect/>
          </a:stretch>
        </p:blipFill>
        <p:spPr>
          <a:xfrm>
            <a:off x="4705041" y="1677772"/>
            <a:ext cx="4010845" cy="2174511"/>
          </a:xfrm>
          <a:prstGeom prst="rect">
            <a:avLst/>
          </a:prstGeom>
        </p:spPr>
      </p:pic>
      <p:sp>
        <p:nvSpPr>
          <p:cNvPr id="18" name="TextBox 17">
            <a:extLst>
              <a:ext uri="{FF2B5EF4-FFF2-40B4-BE49-F238E27FC236}">
                <a16:creationId xmlns:a16="http://schemas.microsoft.com/office/drawing/2014/main" id="{55648071-9664-757F-12DA-C80D5B415E55}"/>
              </a:ext>
            </a:extLst>
          </p:cNvPr>
          <p:cNvSpPr txBox="1"/>
          <p:nvPr/>
        </p:nvSpPr>
        <p:spPr>
          <a:xfrm>
            <a:off x="580586" y="3884632"/>
            <a:ext cx="2690075" cy="400110"/>
          </a:xfrm>
          <a:prstGeom prst="rect">
            <a:avLst/>
          </a:prstGeom>
          <a:noFill/>
        </p:spPr>
        <p:txBody>
          <a:bodyPr wrap="square">
            <a:spAutoFit/>
          </a:bodyPr>
          <a:lstStyle/>
          <a:p>
            <a:r>
              <a:rPr lang="en-US" sz="2000" dirty="0">
                <a:solidFill>
                  <a:schemeClr val="accent1"/>
                </a:solidFill>
                <a:latin typeface="Audiowide"/>
                <a:sym typeface="Audiowide"/>
              </a:rPr>
              <a:t>Team Ranking:</a:t>
            </a:r>
            <a:endParaRPr lang="ar-SA" sz="2000" dirty="0">
              <a:solidFill>
                <a:schemeClr val="accent1"/>
              </a:solidFill>
              <a:latin typeface="Audiowide"/>
              <a:sym typeface="Audiowide"/>
            </a:endParaRPr>
          </a:p>
        </p:txBody>
      </p:sp>
      <p:pic>
        <p:nvPicPr>
          <p:cNvPr id="20" name="Picture 19">
            <a:extLst>
              <a:ext uri="{FF2B5EF4-FFF2-40B4-BE49-F238E27FC236}">
                <a16:creationId xmlns:a16="http://schemas.microsoft.com/office/drawing/2014/main" id="{1607D955-AB67-C9D7-8C82-122A004DB7D4}"/>
              </a:ext>
            </a:extLst>
          </p:cNvPr>
          <p:cNvPicPr>
            <a:picLocks noChangeAspect="1"/>
          </p:cNvPicPr>
          <p:nvPr/>
        </p:nvPicPr>
        <p:blipFill>
          <a:blip r:embed="rId5"/>
          <a:stretch>
            <a:fillRect/>
          </a:stretch>
        </p:blipFill>
        <p:spPr>
          <a:xfrm>
            <a:off x="587730" y="4284742"/>
            <a:ext cx="8105184" cy="803674"/>
          </a:xfrm>
          <a:prstGeom prst="rect">
            <a:avLst/>
          </a:prstGeom>
        </p:spPr>
      </p:pic>
      <p:sp>
        <p:nvSpPr>
          <p:cNvPr id="23" name="TextBox 22">
            <a:extLst>
              <a:ext uri="{FF2B5EF4-FFF2-40B4-BE49-F238E27FC236}">
                <a16:creationId xmlns:a16="http://schemas.microsoft.com/office/drawing/2014/main" id="{6602DE2A-BA2A-38F5-858C-0F6EE1084686}"/>
              </a:ext>
            </a:extLst>
          </p:cNvPr>
          <p:cNvSpPr txBox="1"/>
          <p:nvPr/>
        </p:nvSpPr>
        <p:spPr>
          <a:xfrm>
            <a:off x="587730" y="4793453"/>
            <a:ext cx="8098040" cy="307777"/>
          </a:xfrm>
          <a:prstGeom prst="rect">
            <a:avLst/>
          </a:prstGeom>
          <a:noFill/>
          <a:ln w="28575">
            <a:solidFill>
              <a:srgbClr val="FF0000"/>
            </a:solidFill>
          </a:ln>
        </p:spPr>
        <p:txBody>
          <a:bodyPr wrap="square" rtlCol="0">
            <a:spAutoFit/>
          </a:bodyPr>
          <a:lstStyle/>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Next Steps and Team Roles</a:t>
            </a:r>
            <a:endParaRPr dirty="0"/>
          </a:p>
        </p:txBody>
      </p:sp>
      <p:sp>
        <p:nvSpPr>
          <p:cNvPr id="572" name="Google Shape;572;p37"/>
          <p:cNvSpPr txBox="1"/>
          <p:nvPr/>
        </p:nvSpPr>
        <p:spPr>
          <a:xfrm>
            <a:off x="733263" y="1403625"/>
            <a:ext cx="2104200" cy="452972"/>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Clr>
                <a:srgbClr val="000000"/>
              </a:buClr>
              <a:buSzPts val="1100"/>
              <a:buFont typeface="Arial"/>
              <a:buNone/>
            </a:pPr>
            <a:r>
              <a:rPr lang="en-GB" sz="2000" dirty="0">
                <a:solidFill>
                  <a:schemeClr val="accent1"/>
                </a:solidFill>
                <a:latin typeface="Audiowide"/>
                <a:ea typeface="Audiowide"/>
                <a:cs typeface="Audiowide"/>
                <a:sym typeface="Audiowide"/>
              </a:rPr>
              <a:t>Next Steps </a:t>
            </a:r>
            <a:endParaRPr sz="2000" dirty="0">
              <a:solidFill>
                <a:schemeClr val="accent1"/>
              </a:solidFill>
              <a:latin typeface="Audiowide"/>
              <a:ea typeface="Audiowide"/>
              <a:cs typeface="Audiowide"/>
              <a:sym typeface="Audiowide"/>
            </a:endParaRPr>
          </a:p>
        </p:txBody>
      </p:sp>
      <p:sp>
        <p:nvSpPr>
          <p:cNvPr id="573" name="Google Shape;573;p37"/>
          <p:cNvSpPr txBox="1"/>
          <p:nvPr/>
        </p:nvSpPr>
        <p:spPr>
          <a:xfrm>
            <a:off x="500132" y="1785485"/>
            <a:ext cx="2674330" cy="2408987"/>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200" b="0" i="0" dirty="0">
                <a:solidFill>
                  <a:schemeClr val="bg1"/>
                </a:solidFill>
                <a:effectLst/>
                <a:latin typeface="Söhne"/>
              </a:rPr>
              <a:t>In the future, if we have another chance, maybe what we will do is read more about the diseases and try to understand them better. In addition, we will look into similar fields projects and try to follow their best practices and approaches instead of starting from scratch. In addition, we will explore other possibilities for enhancing images, which are almost  unlimited.</a:t>
            </a:r>
            <a:endParaRPr lang="en-GB" sz="1200" dirty="0">
              <a:solidFill>
                <a:schemeClr val="bg1"/>
              </a:solidFill>
              <a:latin typeface="Karla"/>
              <a:ea typeface="Karla"/>
              <a:cs typeface="Karla"/>
              <a:sym typeface="Karla"/>
            </a:endParaRPr>
          </a:p>
        </p:txBody>
      </p:sp>
      <p:sp>
        <p:nvSpPr>
          <p:cNvPr id="574" name="Google Shape;574;p37"/>
          <p:cNvSpPr/>
          <p:nvPr/>
        </p:nvSpPr>
        <p:spPr>
          <a:xfrm rot="-5400000" flipV="1">
            <a:off x="2035827" y="3138349"/>
            <a:ext cx="3001125" cy="150475"/>
          </a:xfrm>
          <a:custGeom>
            <a:avLst/>
            <a:gdLst/>
            <a:ahLst/>
            <a:cxnLst/>
            <a:rect l="l" t="t" r="r" b="b"/>
            <a:pathLst>
              <a:path w="5962" h="1" fill="none" extrusionOk="0">
                <a:moveTo>
                  <a:pt x="0" y="1"/>
                </a:moveTo>
                <a:lnTo>
                  <a:pt x="596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txBox="1"/>
          <p:nvPr/>
        </p:nvSpPr>
        <p:spPr>
          <a:xfrm>
            <a:off x="3647758" y="1459685"/>
            <a:ext cx="2130384"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GB" sz="2000" dirty="0">
                <a:solidFill>
                  <a:schemeClr val="accent1"/>
                </a:solidFill>
                <a:latin typeface="Audiowide"/>
                <a:ea typeface="Audiowide"/>
                <a:cs typeface="Audiowide"/>
                <a:sym typeface="Audiowide"/>
              </a:rPr>
              <a:t>Team Roles</a:t>
            </a:r>
          </a:p>
        </p:txBody>
      </p:sp>
      <p:grpSp>
        <p:nvGrpSpPr>
          <p:cNvPr id="586" name="Google Shape;586;p37"/>
          <p:cNvGrpSpPr/>
          <p:nvPr/>
        </p:nvGrpSpPr>
        <p:grpSpPr>
          <a:xfrm rot="10800000">
            <a:off x="8625657" y="428621"/>
            <a:ext cx="288601" cy="1096693"/>
            <a:chOff x="1006700" y="2603975"/>
            <a:chExt cx="55450" cy="210700"/>
          </a:xfrm>
        </p:grpSpPr>
        <p:sp>
          <p:nvSpPr>
            <p:cNvPr id="587" name="Google Shape;587;p3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7"/>
          <p:cNvGrpSpPr/>
          <p:nvPr/>
        </p:nvGrpSpPr>
        <p:grpSpPr>
          <a:xfrm>
            <a:off x="770382" y="4217784"/>
            <a:ext cx="820307" cy="763275"/>
            <a:chOff x="827350" y="3629733"/>
            <a:chExt cx="1431600" cy="1332067"/>
          </a:xfrm>
        </p:grpSpPr>
        <p:sp>
          <p:nvSpPr>
            <p:cNvPr id="594" name="Google Shape;594;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37"/>
          <p:cNvGrpSpPr/>
          <p:nvPr/>
        </p:nvGrpSpPr>
        <p:grpSpPr>
          <a:xfrm>
            <a:off x="128919" y="3624036"/>
            <a:ext cx="688313" cy="640458"/>
            <a:chOff x="827350" y="3629733"/>
            <a:chExt cx="1431600" cy="1332067"/>
          </a:xfrm>
        </p:grpSpPr>
        <p:sp>
          <p:nvSpPr>
            <p:cNvPr id="598" name="Google Shape;598;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38;p38">
            <a:extLst>
              <a:ext uri="{FF2B5EF4-FFF2-40B4-BE49-F238E27FC236}">
                <a16:creationId xmlns:a16="http://schemas.microsoft.com/office/drawing/2014/main" id="{CD469521-60F1-2B86-F331-86FA67CC5639}"/>
              </a:ext>
            </a:extLst>
          </p:cNvPr>
          <p:cNvSpPr txBox="1">
            <a:spLocks/>
          </p:cNvSpPr>
          <p:nvPr/>
        </p:nvSpPr>
        <p:spPr>
          <a:xfrm>
            <a:off x="8685770" y="4714149"/>
            <a:ext cx="458230" cy="429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indent="0" algn="just"/>
            <a:r>
              <a:rPr lang="en-US" dirty="0"/>
              <a:t>5</a:t>
            </a:r>
          </a:p>
        </p:txBody>
      </p:sp>
      <p:sp>
        <p:nvSpPr>
          <p:cNvPr id="4" name="Google Shape;573;p37">
            <a:extLst>
              <a:ext uri="{FF2B5EF4-FFF2-40B4-BE49-F238E27FC236}">
                <a16:creationId xmlns:a16="http://schemas.microsoft.com/office/drawing/2014/main" id="{69C0D1E1-1645-53E8-F184-2C7A6A63CD92}"/>
              </a:ext>
            </a:extLst>
          </p:cNvPr>
          <p:cNvSpPr txBox="1"/>
          <p:nvPr/>
        </p:nvSpPr>
        <p:spPr>
          <a:xfrm>
            <a:off x="3789034" y="1739927"/>
            <a:ext cx="4989901" cy="2512897"/>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endParaRPr lang="en-GB" dirty="0">
              <a:solidFill>
                <a:schemeClr val="lt1"/>
              </a:solidFill>
              <a:latin typeface="Karla"/>
              <a:ea typeface="Karla"/>
              <a:cs typeface="Karla"/>
              <a:sym typeface="Karla"/>
            </a:endParaRPr>
          </a:p>
          <a:p>
            <a:pPr marL="285750" lvl="0" indent="-285750" rtl="0">
              <a:spcBef>
                <a:spcPts val="0"/>
              </a:spcBef>
              <a:spcAft>
                <a:spcPts val="0"/>
              </a:spcAft>
              <a:buFont typeface="Arial" panose="020B0604020202020204" pitchFamily="34" charset="0"/>
              <a:buChar char="•"/>
            </a:pPr>
            <a:endParaRPr lang="en-GB" dirty="0">
              <a:solidFill>
                <a:schemeClr val="lt1"/>
              </a:solidFill>
              <a:latin typeface="Karla"/>
              <a:ea typeface="Karla"/>
              <a:cs typeface="Karla"/>
              <a:sym typeface="Karla"/>
            </a:endParaRPr>
          </a:p>
        </p:txBody>
      </p:sp>
      <p:sp>
        <p:nvSpPr>
          <p:cNvPr id="5" name="Google Shape;573;p37">
            <a:extLst>
              <a:ext uri="{FF2B5EF4-FFF2-40B4-BE49-F238E27FC236}">
                <a16:creationId xmlns:a16="http://schemas.microsoft.com/office/drawing/2014/main" id="{96819D4B-BA14-3B57-DC00-1A887114631B}"/>
              </a:ext>
            </a:extLst>
          </p:cNvPr>
          <p:cNvSpPr txBox="1"/>
          <p:nvPr/>
        </p:nvSpPr>
        <p:spPr>
          <a:xfrm>
            <a:off x="3609654" y="1769628"/>
            <a:ext cx="4909878" cy="2944522"/>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200" dirty="0">
                <a:solidFill>
                  <a:schemeClr val="bg1"/>
                </a:solidFill>
                <a:latin typeface="Söhne"/>
              </a:rPr>
              <a:t>During the competition journey, </a:t>
            </a:r>
            <a:r>
              <a:rPr lang="en-US" sz="1200" b="1" dirty="0" err="1">
                <a:solidFill>
                  <a:srgbClr val="51AFDB"/>
                </a:solidFill>
                <a:latin typeface="Söhne"/>
              </a:rPr>
              <a:t>Salwa</a:t>
            </a:r>
            <a:r>
              <a:rPr lang="en-US" sz="1200" dirty="0">
                <a:solidFill>
                  <a:schemeClr val="bg1"/>
                </a:solidFill>
                <a:latin typeface="Söhne"/>
              </a:rPr>
              <a:t> aimed to find a suitable combination of image processing methods, including noise reduction, histogram equalization, tone mapping, morphological operations, and more. She also experimented with different types of these methods. For instance, in the best submission on the private leaderboard, she discovered that the Drago type of tone mapping yielded a good result.</a:t>
            </a:r>
          </a:p>
          <a:p>
            <a:pPr marL="285750" lvl="0" indent="-285750" algn="just" rtl="0">
              <a:spcBef>
                <a:spcPts val="0"/>
              </a:spcBef>
              <a:spcAft>
                <a:spcPts val="0"/>
              </a:spcAft>
              <a:buFont typeface="Arial" panose="020B0604020202020204" pitchFamily="34" charset="0"/>
              <a:buChar char="•"/>
            </a:pPr>
            <a:r>
              <a:rPr lang="en-US" sz="1200" b="1" dirty="0">
                <a:solidFill>
                  <a:srgbClr val="51AFDB"/>
                </a:solidFill>
                <a:latin typeface="Söhne"/>
              </a:rPr>
              <a:t>Sana</a:t>
            </a:r>
            <a:r>
              <a:rPr lang="en-US" sz="1200" dirty="0">
                <a:solidFill>
                  <a:schemeClr val="bg1"/>
                </a:solidFill>
                <a:latin typeface="Söhne"/>
              </a:rPr>
              <a:t>'s focus was on categorizing the images into groups and determining a reasonable number of groups, which was set at 10. Additionally, she worked on finding the optimal image size for processing and was responsible for enhancing images in groups 8 to 10.</a:t>
            </a:r>
          </a:p>
          <a:p>
            <a:pPr marL="285750" lvl="0" indent="-285750" algn="just" rtl="0">
              <a:spcBef>
                <a:spcPts val="0"/>
              </a:spcBef>
              <a:spcAft>
                <a:spcPts val="0"/>
              </a:spcAft>
              <a:buFont typeface="Arial" panose="020B0604020202020204" pitchFamily="34" charset="0"/>
              <a:buChar char="•"/>
            </a:pPr>
            <a:r>
              <a:rPr lang="en-US" sz="1200" b="1" dirty="0" err="1">
                <a:solidFill>
                  <a:srgbClr val="51AFDB"/>
                </a:solidFill>
                <a:latin typeface="Söhne"/>
              </a:rPr>
              <a:t>Samah</a:t>
            </a:r>
            <a:r>
              <a:rPr lang="en-US" sz="1200" dirty="0" err="1">
                <a:solidFill>
                  <a:schemeClr val="bg1"/>
                </a:solidFill>
                <a:latin typeface="Söhne"/>
              </a:rPr>
              <a:t>'s</a:t>
            </a:r>
            <a:r>
              <a:rPr lang="en-US" sz="1200" dirty="0">
                <a:solidFill>
                  <a:schemeClr val="bg1"/>
                </a:solidFill>
                <a:latin typeface="Söhne"/>
              </a:rPr>
              <a:t> task involved enhancing the images in groups 0 to 7 and determining suitable parameters for the functions, in addition to searching for research papers that might be helpful.</a:t>
            </a:r>
            <a:endParaRPr lang="en-GB" sz="1200" dirty="0">
              <a:solidFill>
                <a:schemeClr val="bg1"/>
              </a:solidFill>
              <a:latin typeface="Söhne"/>
              <a:sym typeface="Karla"/>
            </a:endParaRPr>
          </a:p>
        </p:txBody>
      </p:sp>
    </p:spTree>
    <p:extLst>
      <p:ext uri="{BB962C8B-B14F-4D97-AF65-F5344CB8AC3E}">
        <p14:creationId xmlns:p14="http://schemas.microsoft.com/office/powerpoint/2010/main" val="388092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A7D1-DBCC-A8BC-FEB4-29C5904E99C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142497722"/>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7d34233-44d9-4441-abaa-1c526f15f80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C64B3D1DC3EC4A85F4E8AA6A10C415" ma:contentTypeVersion="15" ma:contentTypeDescription="Create a new document." ma:contentTypeScope="" ma:versionID="0ce7a78a756b2fcfe833b303fc084ca1">
  <xsd:schema xmlns:xsd="http://www.w3.org/2001/XMLSchema" xmlns:xs="http://www.w3.org/2001/XMLSchema" xmlns:p="http://schemas.microsoft.com/office/2006/metadata/properties" xmlns:ns3="07d34233-44d9-4441-abaa-1c526f15f80a" xmlns:ns4="80720884-b4e9-4eca-9fea-98e7413ecaa6" targetNamespace="http://schemas.microsoft.com/office/2006/metadata/properties" ma:root="true" ma:fieldsID="786cc318c08cbd3e4437fbcefac696b8" ns3:_="" ns4:_="">
    <xsd:import namespace="07d34233-44d9-4441-abaa-1c526f15f80a"/>
    <xsd:import namespace="80720884-b4e9-4eca-9fea-98e7413eca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d34233-44d9-4441-abaa-1c526f15f8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720884-b4e9-4eca-9fea-98e7413eca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F3EBDB-2BBF-4966-BEBC-07E3219D8CBA}">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0720884-b4e9-4eca-9fea-98e7413ecaa6"/>
    <ds:schemaRef ds:uri="07d34233-44d9-4441-abaa-1c526f15f80a"/>
    <ds:schemaRef ds:uri="http://www.w3.org/XML/1998/namespace"/>
  </ds:schemaRefs>
</ds:datastoreItem>
</file>

<file path=customXml/itemProps2.xml><?xml version="1.0" encoding="utf-8"?>
<ds:datastoreItem xmlns:ds="http://schemas.openxmlformats.org/officeDocument/2006/customXml" ds:itemID="{14CA0E2A-E6B8-48A3-BAFE-07AFAE3B247F}">
  <ds:schemaRefs>
    <ds:schemaRef ds:uri="http://schemas.microsoft.com/sharepoint/v3/contenttype/forms"/>
  </ds:schemaRefs>
</ds:datastoreItem>
</file>

<file path=customXml/itemProps3.xml><?xml version="1.0" encoding="utf-8"?>
<ds:datastoreItem xmlns:ds="http://schemas.openxmlformats.org/officeDocument/2006/customXml" ds:itemID="{1DCB9FAC-4E81-49D3-9BC1-7E7754BEE9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d34233-44d9-4441-abaa-1c526f15f80a"/>
    <ds:schemaRef ds:uri="80720884-b4e9-4eca-9fea-98e7413eca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1387</TotalTime>
  <Words>370</Words>
  <Application>Microsoft Office PowerPoint</Application>
  <PresentationFormat>On-screen Show (16:9)</PresentationFormat>
  <Paragraphs>39</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Karla</vt:lpstr>
      <vt:lpstr>Audiowide</vt:lpstr>
      <vt:lpstr>Arial</vt:lpstr>
      <vt:lpstr>Söhne</vt:lpstr>
      <vt:lpstr>Biome</vt:lpstr>
      <vt:lpstr>Cyber-Futuristic AI Technology Thesis Defense by Slidesgo</vt:lpstr>
      <vt:lpstr>NIH Chest X-rays Image Enhancement  AI 361 – Image Processing  GroupTeam1  Team Member: Salwa Shamma   |  4010405 Samah Shamma |  4010403 Sana Shamma     |  4010404  UPM University  Fall 2023 </vt:lpstr>
      <vt:lpstr>Method</vt:lpstr>
      <vt:lpstr>Samples</vt:lpstr>
      <vt:lpstr>Results</vt:lpstr>
      <vt:lpstr>Next Steps and Team Roles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AI 361 – Image Processing   Team Member: Salwa Shamma | 4010405 Samah Shamma | 4010403 Sana Shamma | 4010404  UPM University  Fall 2023</dc:title>
  <dc:creator>Samah Shamma</dc:creator>
  <cp:lastModifiedBy>Samah Shamma</cp:lastModifiedBy>
  <cp:revision>27</cp:revision>
  <dcterms:modified xsi:type="dcterms:W3CDTF">2023-12-13T08:42:09Z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0x010100F3C64B3D1DC3EC4A85F4E8AA6A10C415</vt:lpwstr>
  </property>
</Properties>
</file>