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mo Bold" panose="020B0604020202020204" charset="0"/>
      <p:regular r:id="rId14"/>
    </p:embeddedFont>
    <p:embeddedFont>
      <p:font typeface="Black Mango Bold" panose="020B0604020202020204" charset="0"/>
      <p:regular r:id="rId15"/>
    </p:embeddedFont>
    <p:embeddedFont>
      <p:font typeface="Black Mango Medium" panose="020B0604020202020204" charset="0"/>
      <p:regular r:id="rId16"/>
    </p:embeddedFont>
    <p:embeddedFont>
      <p:font typeface="Calibri" panose="020F0502020204030204" pitchFamily="34" charset="0"/>
      <p:regular r:id="rId17"/>
      <p:bold r:id="rId18"/>
      <p:italic r:id="rId19"/>
      <p:boldItalic r:id="rId20"/>
    </p:embeddedFont>
    <p:embeddedFont>
      <p:font typeface="Canva Sans" panose="020B0604020202020204" charset="0"/>
      <p:regular r:id="rId21"/>
    </p:embeddedFont>
    <p:embeddedFont>
      <p:font typeface="Open Sans" panose="020B0606030504020204" pitchFamily="34" charset="0"/>
      <p:regular r:id="rId22"/>
    </p:embeddedFont>
    <p:embeddedFont>
      <p:font typeface="Open Sans Light" panose="020B0306030504020204" pitchFamily="3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www.freeiconspng.com/images/arduino-ic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54467" y="0"/>
            <a:ext cx="5968325" cy="11194937"/>
            <a:chOff x="0" y="0"/>
            <a:chExt cx="7957767" cy="14926583"/>
          </a:xfrm>
        </p:grpSpPr>
        <p:pic>
          <p:nvPicPr>
            <p:cNvPr id="3" name="Picture 3"/>
            <p:cNvPicPr>
              <a:picLocks noChangeAspect="1"/>
            </p:cNvPicPr>
            <p:nvPr/>
          </p:nvPicPr>
          <p:blipFill>
            <a:blip r:embed="rId2">
              <a:alphaModFix amt="99000"/>
            </a:blip>
            <a:srcRect l="2598" r="2598"/>
            <a:stretch>
              <a:fillRect/>
            </a:stretch>
          </p:blipFill>
          <p:spPr>
            <a:xfrm>
              <a:off x="0" y="0"/>
              <a:ext cx="7957767" cy="14926583"/>
            </a:xfrm>
            <a:prstGeom prst="rect">
              <a:avLst/>
            </a:prstGeom>
          </p:spPr>
        </p:pic>
      </p:grpSp>
      <p:grpSp>
        <p:nvGrpSpPr>
          <p:cNvPr id="4" name="Group 4"/>
          <p:cNvGrpSpPr/>
          <p:nvPr/>
        </p:nvGrpSpPr>
        <p:grpSpPr>
          <a:xfrm>
            <a:off x="0" y="-453969"/>
            <a:ext cx="5511658" cy="11194937"/>
            <a:chOff x="0" y="0"/>
            <a:chExt cx="7348878" cy="14926583"/>
          </a:xfrm>
        </p:grpSpPr>
        <p:pic>
          <p:nvPicPr>
            <p:cNvPr id="5" name="Picture 5"/>
            <p:cNvPicPr>
              <a:picLocks noChangeAspect="1"/>
            </p:cNvPicPr>
            <p:nvPr/>
          </p:nvPicPr>
          <p:blipFill>
            <a:blip r:embed="rId3">
              <a:alphaModFix amt="99000"/>
            </a:blip>
            <a:srcRect l="19229" r="19229"/>
            <a:stretch>
              <a:fillRect/>
            </a:stretch>
          </p:blipFill>
          <p:spPr>
            <a:xfrm>
              <a:off x="0" y="0"/>
              <a:ext cx="7348878" cy="14926583"/>
            </a:xfrm>
            <a:prstGeom prst="rect">
              <a:avLst/>
            </a:prstGeom>
          </p:spPr>
        </p:pic>
      </p:grpSp>
      <p:sp>
        <p:nvSpPr>
          <p:cNvPr id="6" name="TextBox 6"/>
          <p:cNvSpPr txBox="1"/>
          <p:nvPr/>
        </p:nvSpPr>
        <p:spPr>
          <a:xfrm>
            <a:off x="8779573" y="1487911"/>
            <a:ext cx="11142813" cy="3512825"/>
          </a:xfrm>
          <a:prstGeom prst="rect">
            <a:avLst/>
          </a:prstGeom>
        </p:spPr>
        <p:txBody>
          <a:bodyPr lIns="0" tIns="0" rIns="0" bIns="0" rtlCol="0" anchor="t">
            <a:spAutoFit/>
          </a:bodyPr>
          <a:lstStyle/>
          <a:p>
            <a:pPr algn="ctr">
              <a:lnSpc>
                <a:spcPts val="9090"/>
              </a:lnSpc>
            </a:pPr>
            <a:r>
              <a:rPr lang="en-US" sz="9000">
                <a:solidFill>
                  <a:srgbClr val="000000"/>
                </a:solidFill>
                <a:latin typeface="Black Mango Medium"/>
              </a:rPr>
              <a:t>ZAMZAM DISPENSER MONITORING</a:t>
            </a:r>
          </a:p>
        </p:txBody>
      </p:sp>
      <p:grpSp>
        <p:nvGrpSpPr>
          <p:cNvPr id="7" name="Group 7"/>
          <p:cNvGrpSpPr/>
          <p:nvPr/>
        </p:nvGrpSpPr>
        <p:grpSpPr>
          <a:xfrm>
            <a:off x="10768181" y="5094059"/>
            <a:ext cx="7519819" cy="1006820"/>
            <a:chOff x="0" y="0"/>
            <a:chExt cx="10026425" cy="1342427"/>
          </a:xfrm>
        </p:grpSpPr>
        <p:sp>
          <p:nvSpPr>
            <p:cNvPr id="8" name="TextBox 8"/>
            <p:cNvSpPr txBox="1"/>
            <p:nvPr/>
          </p:nvSpPr>
          <p:spPr>
            <a:xfrm>
              <a:off x="0" y="-47625"/>
              <a:ext cx="10026425" cy="605832"/>
            </a:xfrm>
            <a:prstGeom prst="rect">
              <a:avLst/>
            </a:prstGeom>
          </p:spPr>
          <p:txBody>
            <a:bodyPr lIns="0" tIns="0" rIns="0" bIns="0" rtlCol="0" anchor="t">
              <a:spAutoFit/>
            </a:bodyPr>
            <a:lstStyle/>
            <a:p>
              <a:pPr>
                <a:lnSpc>
                  <a:spcPts val="3879"/>
                </a:lnSpc>
                <a:spcBef>
                  <a:spcPct val="0"/>
                </a:spcBef>
              </a:pPr>
              <a:r>
                <a:rPr lang="en-US" sz="2770">
                  <a:solidFill>
                    <a:srgbClr val="000000"/>
                  </a:solidFill>
                  <a:latin typeface="Open Sans Light"/>
                </a:rPr>
                <a:t>Course Project – Semester I (Fall 2023 - 2024) </a:t>
              </a:r>
            </a:p>
          </p:txBody>
        </p:sp>
        <p:sp>
          <p:nvSpPr>
            <p:cNvPr id="9" name="TextBox 9"/>
            <p:cNvSpPr txBox="1"/>
            <p:nvPr/>
          </p:nvSpPr>
          <p:spPr>
            <a:xfrm>
              <a:off x="0" y="740941"/>
              <a:ext cx="10026425" cy="601485"/>
            </a:xfrm>
            <a:prstGeom prst="rect">
              <a:avLst/>
            </a:prstGeom>
          </p:spPr>
          <p:txBody>
            <a:bodyPr lIns="0" tIns="0" rIns="0" bIns="0" rtlCol="0" anchor="t">
              <a:spAutoFit/>
            </a:bodyPr>
            <a:lstStyle/>
            <a:p>
              <a:pPr algn="ctr">
                <a:lnSpc>
                  <a:spcPts val="3879"/>
                </a:lnSpc>
                <a:spcBef>
                  <a:spcPct val="0"/>
                </a:spcBef>
              </a:pPr>
              <a:r>
                <a:rPr lang="en-US" sz="2770">
                  <a:solidFill>
                    <a:srgbClr val="000000"/>
                  </a:solidFill>
                  <a:latin typeface="Open Sans Light"/>
                </a:rPr>
                <a:t>CS487 - Internet of Things </a:t>
              </a:r>
            </a:p>
          </p:txBody>
        </p:sp>
      </p:grpSp>
      <p:sp>
        <p:nvSpPr>
          <p:cNvPr id="10" name="TextBox 10"/>
          <p:cNvSpPr txBox="1"/>
          <p:nvPr/>
        </p:nvSpPr>
        <p:spPr>
          <a:xfrm>
            <a:off x="10768181" y="6565508"/>
            <a:ext cx="7519819" cy="2967479"/>
          </a:xfrm>
          <a:prstGeom prst="rect">
            <a:avLst/>
          </a:prstGeom>
        </p:spPr>
        <p:txBody>
          <a:bodyPr lIns="0" tIns="0" rIns="0" bIns="0" rtlCol="0" anchor="t">
            <a:spAutoFit/>
          </a:bodyPr>
          <a:lstStyle/>
          <a:p>
            <a:pPr algn="ctr">
              <a:lnSpc>
                <a:spcPts val="3879"/>
              </a:lnSpc>
            </a:pPr>
            <a:r>
              <a:rPr lang="en-US" sz="2770" dirty="0">
                <a:solidFill>
                  <a:srgbClr val="000000"/>
                </a:solidFill>
                <a:latin typeface="Open Sans Light"/>
              </a:rPr>
              <a:t>Team Members: </a:t>
            </a:r>
          </a:p>
          <a:p>
            <a:pPr algn="ctr">
              <a:lnSpc>
                <a:spcPts val="3879"/>
              </a:lnSpc>
            </a:pPr>
            <a:r>
              <a:rPr lang="en-US" sz="2770" dirty="0" err="1">
                <a:solidFill>
                  <a:srgbClr val="000000"/>
                </a:solidFill>
                <a:latin typeface="Open Sans Light"/>
              </a:rPr>
              <a:t>Abeer</a:t>
            </a:r>
            <a:r>
              <a:rPr lang="en-US" sz="2770" dirty="0">
                <a:solidFill>
                  <a:srgbClr val="000000"/>
                </a:solidFill>
                <a:latin typeface="Open Sans Light"/>
              </a:rPr>
              <a:t> Osman | 4010368 </a:t>
            </a:r>
          </a:p>
          <a:p>
            <a:pPr algn="ctr">
              <a:lnSpc>
                <a:spcPts val="3879"/>
              </a:lnSpc>
            </a:pPr>
            <a:r>
              <a:rPr lang="en-US" sz="2770" dirty="0" err="1">
                <a:solidFill>
                  <a:srgbClr val="000000"/>
                </a:solidFill>
                <a:latin typeface="Open Sans Light"/>
              </a:rPr>
              <a:t>Salwa</a:t>
            </a:r>
            <a:r>
              <a:rPr lang="en-US" sz="2770" dirty="0">
                <a:solidFill>
                  <a:srgbClr val="000000"/>
                </a:solidFill>
                <a:latin typeface="Open Sans Light"/>
              </a:rPr>
              <a:t> Shama | 4010405 </a:t>
            </a:r>
          </a:p>
          <a:p>
            <a:pPr algn="ctr">
              <a:lnSpc>
                <a:spcPts val="3879"/>
              </a:lnSpc>
            </a:pPr>
            <a:r>
              <a:rPr lang="en-US" sz="2770" dirty="0">
                <a:solidFill>
                  <a:srgbClr val="000000"/>
                </a:solidFill>
                <a:latin typeface="Open Sans Light"/>
              </a:rPr>
              <a:t>Sana Shama | 4010404  </a:t>
            </a:r>
          </a:p>
          <a:p>
            <a:pPr algn="ctr">
              <a:lnSpc>
                <a:spcPts val="3879"/>
              </a:lnSpc>
            </a:pPr>
            <a:r>
              <a:rPr lang="en-US" sz="2770" dirty="0">
                <a:solidFill>
                  <a:srgbClr val="000000"/>
                </a:solidFill>
                <a:latin typeface="Open Sans Light"/>
              </a:rPr>
              <a:t>Instructor: </a:t>
            </a:r>
          </a:p>
          <a:p>
            <a:pPr algn="ctr">
              <a:lnSpc>
                <a:spcPts val="3879"/>
              </a:lnSpc>
            </a:pPr>
            <a:r>
              <a:rPr lang="en-US" sz="2770" dirty="0">
                <a:solidFill>
                  <a:srgbClr val="000000"/>
                </a:solidFill>
                <a:latin typeface="Open Sans Light"/>
              </a:rPr>
              <a:t>Prof. Mohamed Zayed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520805" y="1131010"/>
            <a:ext cx="5246391" cy="5246370"/>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t="-38889" b="-38889"/>
              </a:stretch>
            </a:blipFill>
          </p:spPr>
          <p:txBody>
            <a:bodyPr/>
            <a:lstStyle/>
            <a:p>
              <a:endParaRPr lang="ar-SA"/>
            </a:p>
          </p:txBody>
        </p:sp>
      </p:grpSp>
      <p:sp>
        <p:nvSpPr>
          <p:cNvPr id="4" name="TextBox 4"/>
          <p:cNvSpPr txBox="1"/>
          <p:nvPr/>
        </p:nvSpPr>
        <p:spPr>
          <a:xfrm>
            <a:off x="1792153" y="6596455"/>
            <a:ext cx="14703694" cy="3012699"/>
          </a:xfrm>
          <a:prstGeom prst="rect">
            <a:avLst/>
          </a:prstGeom>
        </p:spPr>
        <p:txBody>
          <a:bodyPr lIns="0" tIns="0" rIns="0" bIns="0" rtlCol="0" anchor="t">
            <a:spAutoFit/>
          </a:bodyPr>
          <a:lstStyle/>
          <a:p>
            <a:pPr algn="ctr">
              <a:lnSpc>
                <a:spcPts val="11678"/>
              </a:lnSpc>
            </a:pPr>
            <a:r>
              <a:rPr lang="en-US" sz="11563">
                <a:solidFill>
                  <a:srgbClr val="000000"/>
                </a:solidFill>
                <a:latin typeface="Black Mango Medium"/>
              </a:rPr>
              <a:t>SYSTEM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077022"/>
            <a:ext cx="18288000" cy="6455362"/>
          </a:xfrm>
          <a:custGeom>
            <a:avLst/>
            <a:gdLst/>
            <a:ahLst/>
            <a:cxnLst/>
            <a:rect l="l" t="t" r="r" b="b"/>
            <a:pathLst>
              <a:path w="18288000" h="6455362">
                <a:moveTo>
                  <a:pt x="0" y="0"/>
                </a:moveTo>
                <a:lnTo>
                  <a:pt x="18288000" y="0"/>
                </a:lnTo>
                <a:lnTo>
                  <a:pt x="18288000" y="6455362"/>
                </a:lnTo>
                <a:lnTo>
                  <a:pt x="0" y="6455362"/>
                </a:lnTo>
                <a:lnTo>
                  <a:pt x="0" y="0"/>
                </a:lnTo>
                <a:close/>
              </a:path>
            </a:pathLst>
          </a:custGeom>
          <a:blipFill>
            <a:blip r:embed="rId2"/>
            <a:stretch>
              <a:fillRect/>
            </a:stretch>
          </a:blipFill>
        </p:spPr>
        <p:txBody>
          <a:bodyPr/>
          <a:lstStyle/>
          <a:p>
            <a:endParaRPr lang="ar-SA"/>
          </a:p>
        </p:txBody>
      </p:sp>
      <p:sp>
        <p:nvSpPr>
          <p:cNvPr id="3" name="TextBox 3"/>
          <p:cNvSpPr txBox="1"/>
          <p:nvPr/>
        </p:nvSpPr>
        <p:spPr>
          <a:xfrm>
            <a:off x="5712878" y="198755"/>
            <a:ext cx="7518202" cy="887095"/>
          </a:xfrm>
          <a:prstGeom prst="rect">
            <a:avLst/>
          </a:prstGeom>
        </p:spPr>
        <p:txBody>
          <a:bodyPr lIns="0" tIns="0" rIns="0" bIns="0" rtlCol="0" anchor="t">
            <a:spAutoFit/>
          </a:bodyPr>
          <a:lstStyle/>
          <a:p>
            <a:pPr algn="ctr">
              <a:lnSpc>
                <a:spcPts val="7279"/>
              </a:lnSpc>
            </a:pPr>
            <a:r>
              <a:rPr lang="en-US" sz="5199">
                <a:solidFill>
                  <a:srgbClr val="2D2B2C"/>
                </a:solidFill>
                <a:latin typeface="Black Mango Bold"/>
              </a:rPr>
              <a:t>System Architecture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212099" y="4457700"/>
            <a:ext cx="9863801" cy="1586075"/>
          </a:xfrm>
          <a:prstGeom prst="rect">
            <a:avLst/>
          </a:prstGeom>
        </p:spPr>
        <p:txBody>
          <a:bodyPr wrap="square" lIns="0" tIns="0" rIns="0" bIns="0" rtlCol="0" anchor="t">
            <a:spAutoFit/>
          </a:bodyPr>
          <a:lstStyle/>
          <a:p>
            <a:pPr>
              <a:lnSpc>
                <a:spcPts val="11846"/>
              </a:lnSpc>
            </a:pPr>
            <a:r>
              <a:rPr lang="en-US" sz="11728" dirty="0">
                <a:solidFill>
                  <a:srgbClr val="000000"/>
                </a:solidFill>
                <a:latin typeface="Black Mango Medium"/>
              </a:rPr>
              <a:t>THANK You</a:t>
            </a:r>
          </a:p>
        </p:txBody>
      </p:sp>
      <p:grpSp>
        <p:nvGrpSpPr>
          <p:cNvPr id="3" name="Group 3"/>
          <p:cNvGrpSpPr/>
          <p:nvPr/>
        </p:nvGrpSpPr>
        <p:grpSpPr>
          <a:xfrm>
            <a:off x="11914786" y="5563138"/>
            <a:ext cx="2002519" cy="2002519"/>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5" name="AutoShape 5"/>
          <p:cNvSpPr/>
          <p:nvPr/>
        </p:nvSpPr>
        <p:spPr>
          <a:xfrm>
            <a:off x="9671584" y="7498982"/>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6" name="AutoShape 6"/>
          <p:cNvSpPr/>
          <p:nvPr/>
        </p:nvSpPr>
        <p:spPr>
          <a:xfrm rot="5399999">
            <a:off x="12197302" y="4882137"/>
            <a:ext cx="3392382" cy="0"/>
          </a:xfrm>
          <a:prstGeom prst="line">
            <a:avLst/>
          </a:prstGeom>
          <a:ln w="47625" cap="flat">
            <a:solidFill>
              <a:srgbClr val="282625"/>
            </a:solidFill>
            <a:prstDash val="solid"/>
            <a:headEnd type="none" w="sm" len="sm"/>
            <a:tailEnd type="none" w="sm" len="sm"/>
          </a:ln>
        </p:spPr>
        <p:txBody>
          <a:bodyPr/>
          <a:lstStyle/>
          <a:p>
            <a:endParaRPr lang="ar-S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20508" y="6591300"/>
            <a:ext cx="13246984" cy="2467342"/>
          </a:xfrm>
          <a:prstGeom prst="rect">
            <a:avLst/>
          </a:prstGeom>
        </p:spPr>
        <p:txBody>
          <a:bodyPr wrap="square" lIns="0" tIns="0" rIns="0" bIns="0" rtlCol="0" anchor="t">
            <a:spAutoFit/>
          </a:bodyPr>
          <a:lstStyle/>
          <a:p>
            <a:pPr algn="just">
              <a:lnSpc>
                <a:spcPts val="3879"/>
              </a:lnSpc>
              <a:spcBef>
                <a:spcPct val="0"/>
              </a:spcBef>
            </a:pPr>
            <a:r>
              <a:rPr lang="en-US" sz="2770" dirty="0">
                <a:solidFill>
                  <a:srgbClr val="000000"/>
                </a:solidFill>
                <a:latin typeface="Open Sans Light"/>
              </a:rPr>
              <a:t>The problems that we aim to address are the manual checking and hourly tours required to monitor and replace Zamzam containers. This process consumes valuable manpower that could be utilized more efficiently. By implementing an automated monitoring system with real-time data updates and visual alerts, we can optimize resource allocation and streamline the management of water levels.</a:t>
            </a:r>
          </a:p>
        </p:txBody>
      </p:sp>
      <p:sp>
        <p:nvSpPr>
          <p:cNvPr id="5" name="TextBox 5"/>
          <p:cNvSpPr txBox="1"/>
          <p:nvPr/>
        </p:nvSpPr>
        <p:spPr>
          <a:xfrm>
            <a:off x="7696200" y="1866900"/>
            <a:ext cx="10295428" cy="3051765"/>
          </a:xfrm>
          <a:prstGeom prst="rect">
            <a:avLst/>
          </a:prstGeom>
        </p:spPr>
        <p:txBody>
          <a:bodyPr lIns="0" tIns="0" rIns="0" bIns="0" rtlCol="0" anchor="t">
            <a:spAutoFit/>
          </a:bodyPr>
          <a:lstStyle/>
          <a:p>
            <a:pPr algn="ctr">
              <a:lnSpc>
                <a:spcPts val="11719"/>
              </a:lnSpc>
            </a:pPr>
            <a:r>
              <a:rPr lang="en-US" sz="11603" dirty="0">
                <a:latin typeface="Black Mango Medium"/>
              </a:rPr>
              <a:t> PROBLEM STATEMENT</a:t>
            </a:r>
          </a:p>
        </p:txBody>
      </p:sp>
      <p:sp>
        <p:nvSpPr>
          <p:cNvPr id="6" name="Freeform 6"/>
          <p:cNvSpPr/>
          <p:nvPr/>
        </p:nvSpPr>
        <p:spPr>
          <a:xfrm>
            <a:off x="0" y="0"/>
            <a:ext cx="7511563" cy="5723933"/>
          </a:xfrm>
          <a:custGeom>
            <a:avLst/>
            <a:gdLst/>
            <a:ahLst/>
            <a:cxnLst/>
            <a:rect l="l" t="t" r="r" b="b"/>
            <a:pathLst>
              <a:path w="7511563" h="5723933">
                <a:moveTo>
                  <a:pt x="0" y="0"/>
                </a:moveTo>
                <a:lnTo>
                  <a:pt x="7511563" y="0"/>
                </a:lnTo>
                <a:lnTo>
                  <a:pt x="7511563" y="5723933"/>
                </a:lnTo>
                <a:lnTo>
                  <a:pt x="0" y="5723933"/>
                </a:lnTo>
                <a:lnTo>
                  <a:pt x="0" y="0"/>
                </a:lnTo>
                <a:close/>
              </a:path>
            </a:pathLst>
          </a:custGeom>
          <a:blipFill>
            <a:blip r:embed="rId2"/>
            <a:stretch>
              <a:fillRect t="-74974"/>
            </a:stretch>
          </a:blipFill>
        </p:spPr>
        <p:txBody>
          <a:bodyPr/>
          <a:lstStyle/>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28382" y="3585343"/>
            <a:ext cx="9892989" cy="3012699"/>
          </a:xfrm>
          <a:prstGeom prst="rect">
            <a:avLst/>
          </a:prstGeom>
        </p:spPr>
        <p:txBody>
          <a:bodyPr lIns="0" tIns="0" rIns="0" bIns="0" rtlCol="0" anchor="t">
            <a:spAutoFit/>
          </a:bodyPr>
          <a:lstStyle/>
          <a:p>
            <a:pPr>
              <a:lnSpc>
                <a:spcPts val="11678"/>
              </a:lnSpc>
            </a:pPr>
            <a:r>
              <a:rPr lang="en-US" sz="11563">
                <a:solidFill>
                  <a:srgbClr val="000000"/>
                </a:solidFill>
                <a:latin typeface="Black Mango Medium"/>
              </a:rPr>
              <a:t>PROJECT DESCRIPTION</a:t>
            </a:r>
          </a:p>
        </p:txBody>
      </p:sp>
      <p:sp>
        <p:nvSpPr>
          <p:cNvPr id="3" name="TextBox 3"/>
          <p:cNvSpPr txBox="1"/>
          <p:nvPr/>
        </p:nvSpPr>
        <p:spPr>
          <a:xfrm>
            <a:off x="1328382" y="6550416"/>
            <a:ext cx="8547024" cy="2406120"/>
          </a:xfrm>
          <a:prstGeom prst="rect">
            <a:avLst/>
          </a:prstGeom>
        </p:spPr>
        <p:txBody>
          <a:bodyPr lIns="0" tIns="0" rIns="0" bIns="0" rtlCol="0" anchor="t">
            <a:spAutoFit/>
          </a:bodyPr>
          <a:lstStyle/>
          <a:p>
            <a:pPr algn="just">
              <a:lnSpc>
                <a:spcPts val="3879"/>
              </a:lnSpc>
              <a:spcBef>
                <a:spcPct val="0"/>
              </a:spcBef>
            </a:pPr>
            <a:r>
              <a:rPr lang="en-US" sz="2770">
                <a:solidFill>
                  <a:srgbClr val="000000"/>
                </a:solidFill>
                <a:latin typeface="Open Sans Light"/>
              </a:rPr>
              <a:t>This project aims to establish a comprehensive monitoring system for water levels in containers situated at Al Haramain, Al-Masajid Haram, and Al-Masajid a Nabawi, with a specific focus on Zamzam water.</a:t>
            </a:r>
          </a:p>
        </p:txBody>
      </p:sp>
      <p:grpSp>
        <p:nvGrpSpPr>
          <p:cNvPr id="4" name="Group 4"/>
          <p:cNvGrpSpPr/>
          <p:nvPr/>
        </p:nvGrpSpPr>
        <p:grpSpPr>
          <a:xfrm>
            <a:off x="11221371" y="-288421"/>
            <a:ext cx="5968325" cy="11194937"/>
            <a:chOff x="0" y="0"/>
            <a:chExt cx="7957767" cy="14926583"/>
          </a:xfrm>
        </p:grpSpPr>
        <p:pic>
          <p:nvPicPr>
            <p:cNvPr id="5" name="Picture 5"/>
            <p:cNvPicPr>
              <a:picLocks noChangeAspect="1"/>
            </p:cNvPicPr>
            <p:nvPr/>
          </p:nvPicPr>
          <p:blipFill>
            <a:blip r:embed="rId2">
              <a:alphaModFix amt="99000"/>
            </a:blip>
            <a:srcRect l="2610" r="2610"/>
            <a:stretch>
              <a:fillRect/>
            </a:stretch>
          </p:blipFill>
          <p:spPr>
            <a:xfrm>
              <a:off x="0" y="0"/>
              <a:ext cx="7957767" cy="14926583"/>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83576" y="722112"/>
            <a:ext cx="4078805" cy="4078788"/>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t="-62497" b="-15356"/>
              </a:stretch>
            </a:blipFill>
          </p:spPr>
          <p:txBody>
            <a:bodyPr/>
            <a:lstStyle/>
            <a:p>
              <a:endParaRPr lang="ar-SA"/>
            </a:p>
          </p:txBody>
        </p:sp>
      </p:grpSp>
      <p:sp>
        <p:nvSpPr>
          <p:cNvPr id="4" name="TextBox 4"/>
          <p:cNvSpPr txBox="1"/>
          <p:nvPr/>
        </p:nvSpPr>
        <p:spPr>
          <a:xfrm>
            <a:off x="5343525" y="7120775"/>
            <a:ext cx="6934200" cy="466723"/>
          </a:xfrm>
          <a:prstGeom prst="rect">
            <a:avLst/>
          </a:prstGeom>
        </p:spPr>
        <p:txBody>
          <a:bodyPr lIns="0" tIns="0" rIns="0" bIns="0" rtlCol="0" anchor="t">
            <a:spAutoFit/>
          </a:bodyPr>
          <a:lstStyle/>
          <a:p>
            <a:pPr algn="ctr">
              <a:lnSpc>
                <a:spcPts val="3588"/>
              </a:lnSpc>
            </a:pPr>
            <a:r>
              <a:rPr lang="en-US" sz="3552">
                <a:solidFill>
                  <a:srgbClr val="000000"/>
                </a:solidFill>
                <a:latin typeface="Black Mango Medium"/>
              </a:rPr>
              <a:t>Al Masjid an Nabawi</a:t>
            </a:r>
          </a:p>
        </p:txBody>
      </p:sp>
      <p:grpSp>
        <p:nvGrpSpPr>
          <p:cNvPr id="5" name="Group 5"/>
          <p:cNvGrpSpPr/>
          <p:nvPr/>
        </p:nvGrpSpPr>
        <p:grpSpPr>
          <a:xfrm>
            <a:off x="1883576" y="5486100"/>
            <a:ext cx="4078805" cy="4078788"/>
            <a:chOff x="0" y="0"/>
            <a:chExt cx="6350000" cy="6349975"/>
          </a:xfrm>
        </p:grpSpPr>
        <p:sp>
          <p:nvSpPr>
            <p:cNvPr id="6" name="Freeform 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t="-58304" b="-19413"/>
              </a:stretch>
            </a:blipFill>
          </p:spPr>
          <p:txBody>
            <a:bodyPr/>
            <a:lstStyle/>
            <a:p>
              <a:endParaRPr lang="ar-SA"/>
            </a:p>
          </p:txBody>
        </p:sp>
      </p:grpSp>
      <p:grpSp>
        <p:nvGrpSpPr>
          <p:cNvPr id="7" name="Group 7"/>
          <p:cNvGrpSpPr/>
          <p:nvPr/>
        </p:nvGrpSpPr>
        <p:grpSpPr>
          <a:xfrm>
            <a:off x="12166259" y="3044395"/>
            <a:ext cx="9309446" cy="4265297"/>
            <a:chOff x="0" y="0"/>
            <a:chExt cx="4177261" cy="1913890"/>
          </a:xfrm>
        </p:grpSpPr>
        <p:sp>
          <p:nvSpPr>
            <p:cNvPr id="8" name="Freeform 8"/>
            <p:cNvSpPr/>
            <p:nvPr/>
          </p:nvSpPr>
          <p:spPr>
            <a:xfrm>
              <a:off x="0" y="0"/>
              <a:ext cx="4177261" cy="1913890"/>
            </a:xfrm>
            <a:custGeom>
              <a:avLst/>
              <a:gdLst/>
              <a:ahLst/>
              <a:cxnLst/>
              <a:rect l="l" t="t" r="r" b="b"/>
              <a:pathLst>
                <a:path w="4177261" h="1913890">
                  <a:moveTo>
                    <a:pt x="0" y="0"/>
                  </a:moveTo>
                  <a:lnTo>
                    <a:pt x="4177261" y="0"/>
                  </a:lnTo>
                  <a:lnTo>
                    <a:pt x="4177261" y="1913890"/>
                  </a:lnTo>
                  <a:lnTo>
                    <a:pt x="0" y="1913890"/>
                  </a:lnTo>
                  <a:close/>
                </a:path>
              </a:pathLst>
            </a:custGeom>
            <a:solidFill>
              <a:srgbClr val="282625"/>
            </a:solidFill>
          </p:spPr>
          <p:txBody>
            <a:bodyPr/>
            <a:lstStyle/>
            <a:p>
              <a:endParaRPr lang="ar-SA"/>
            </a:p>
          </p:txBody>
        </p:sp>
      </p:grpSp>
      <p:sp>
        <p:nvSpPr>
          <p:cNvPr id="9" name="TextBox 9"/>
          <p:cNvSpPr txBox="1"/>
          <p:nvPr/>
        </p:nvSpPr>
        <p:spPr>
          <a:xfrm>
            <a:off x="6515327" y="2129996"/>
            <a:ext cx="3412494" cy="914398"/>
          </a:xfrm>
          <a:prstGeom prst="rect">
            <a:avLst/>
          </a:prstGeom>
        </p:spPr>
        <p:txBody>
          <a:bodyPr lIns="0" tIns="0" rIns="0" bIns="0" rtlCol="0" anchor="t">
            <a:spAutoFit/>
          </a:bodyPr>
          <a:lstStyle/>
          <a:p>
            <a:pPr algn="ctr">
              <a:lnSpc>
                <a:spcPts val="3588"/>
              </a:lnSpc>
            </a:pPr>
            <a:r>
              <a:rPr lang="en-US" sz="3552">
                <a:solidFill>
                  <a:srgbClr val="000000"/>
                </a:solidFill>
                <a:latin typeface="Black Mango Medium"/>
              </a:rPr>
              <a:t>MASJID AL-HARAM</a:t>
            </a:r>
          </a:p>
        </p:txBody>
      </p:sp>
      <p:sp>
        <p:nvSpPr>
          <p:cNvPr id="10" name="TextBox 10"/>
          <p:cNvSpPr txBox="1"/>
          <p:nvPr/>
        </p:nvSpPr>
        <p:spPr>
          <a:xfrm>
            <a:off x="6515327" y="2996770"/>
            <a:ext cx="3412494" cy="462921"/>
          </a:xfrm>
          <a:prstGeom prst="rect">
            <a:avLst/>
          </a:prstGeom>
        </p:spPr>
        <p:txBody>
          <a:bodyPr lIns="0" tIns="0" rIns="0" bIns="0" rtlCol="0" anchor="t">
            <a:spAutoFit/>
          </a:bodyPr>
          <a:lstStyle/>
          <a:p>
            <a:pPr algn="ctr">
              <a:lnSpc>
                <a:spcPts val="3879"/>
              </a:lnSpc>
              <a:spcBef>
                <a:spcPct val="0"/>
              </a:spcBef>
            </a:pPr>
            <a:r>
              <a:rPr lang="en-US" sz="2770" spc="1454">
                <a:solidFill>
                  <a:srgbClr val="000000"/>
                </a:solidFill>
                <a:latin typeface="Open Sans"/>
              </a:rPr>
              <a:t>MAKKAH</a:t>
            </a:r>
          </a:p>
        </p:txBody>
      </p:sp>
      <p:sp>
        <p:nvSpPr>
          <p:cNvPr id="11" name="TextBox 11"/>
          <p:cNvSpPr txBox="1"/>
          <p:nvPr/>
        </p:nvSpPr>
        <p:spPr>
          <a:xfrm>
            <a:off x="5962381" y="7539873"/>
            <a:ext cx="5355594" cy="463020"/>
          </a:xfrm>
          <a:prstGeom prst="rect">
            <a:avLst/>
          </a:prstGeom>
        </p:spPr>
        <p:txBody>
          <a:bodyPr lIns="0" tIns="0" rIns="0" bIns="0" rtlCol="0" anchor="t">
            <a:spAutoFit/>
          </a:bodyPr>
          <a:lstStyle/>
          <a:p>
            <a:pPr algn="ctr">
              <a:lnSpc>
                <a:spcPts val="3879"/>
              </a:lnSpc>
              <a:spcBef>
                <a:spcPct val="0"/>
              </a:spcBef>
            </a:pPr>
            <a:r>
              <a:rPr lang="en-US" sz="2770" spc="1454">
                <a:solidFill>
                  <a:srgbClr val="000000"/>
                </a:solidFill>
                <a:latin typeface="Open Sans"/>
              </a:rPr>
              <a:t>MADINAH</a:t>
            </a:r>
          </a:p>
        </p:txBody>
      </p:sp>
      <p:sp>
        <p:nvSpPr>
          <p:cNvPr id="12" name="TextBox 12"/>
          <p:cNvSpPr txBox="1"/>
          <p:nvPr/>
        </p:nvSpPr>
        <p:spPr>
          <a:xfrm>
            <a:off x="12022049" y="3750507"/>
            <a:ext cx="6206422" cy="3062622"/>
          </a:xfrm>
          <a:prstGeom prst="rect">
            <a:avLst/>
          </a:prstGeom>
        </p:spPr>
        <p:txBody>
          <a:bodyPr lIns="0" tIns="0" rIns="0" bIns="0" rtlCol="0" anchor="t">
            <a:spAutoFit/>
          </a:bodyPr>
          <a:lstStyle/>
          <a:p>
            <a:pPr algn="r">
              <a:lnSpc>
                <a:spcPts val="11775"/>
              </a:lnSpc>
            </a:pPr>
            <a:r>
              <a:rPr lang="en-US" sz="11658">
                <a:solidFill>
                  <a:srgbClr val="FFFFFF"/>
                </a:solidFill>
                <a:latin typeface="Black Mango Medium"/>
              </a:rPr>
              <a:t>TARGET USERS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5974538" cy="8229600"/>
          </a:xfrm>
          <a:custGeom>
            <a:avLst/>
            <a:gdLst/>
            <a:ahLst/>
            <a:cxnLst/>
            <a:rect l="l" t="t" r="r" b="b"/>
            <a:pathLst>
              <a:path w="5974538" h="8229600">
                <a:moveTo>
                  <a:pt x="0" y="0"/>
                </a:moveTo>
                <a:lnTo>
                  <a:pt x="5974538" y="0"/>
                </a:lnTo>
                <a:lnTo>
                  <a:pt x="5974538" y="8229600"/>
                </a:lnTo>
                <a:lnTo>
                  <a:pt x="0" y="8229600"/>
                </a:lnTo>
                <a:lnTo>
                  <a:pt x="0" y="0"/>
                </a:lnTo>
                <a:close/>
              </a:path>
            </a:pathLst>
          </a:custGeom>
          <a:blipFill>
            <a:blip r:embed="rId2"/>
            <a:stretch>
              <a:fillRect t="-14531" b="-14531"/>
            </a:stretch>
          </a:blipFill>
        </p:spPr>
        <p:txBody>
          <a:bodyPr/>
          <a:lstStyle/>
          <a:p>
            <a:endParaRPr lang="ar-SA"/>
          </a:p>
        </p:txBody>
      </p:sp>
      <p:sp>
        <p:nvSpPr>
          <p:cNvPr id="3" name="TextBox 3"/>
          <p:cNvSpPr txBox="1"/>
          <p:nvPr/>
        </p:nvSpPr>
        <p:spPr>
          <a:xfrm>
            <a:off x="8063510" y="3034545"/>
            <a:ext cx="9195790" cy="3012699"/>
          </a:xfrm>
          <a:prstGeom prst="rect">
            <a:avLst/>
          </a:prstGeom>
        </p:spPr>
        <p:txBody>
          <a:bodyPr lIns="0" tIns="0" rIns="0" bIns="0" rtlCol="0" anchor="t">
            <a:spAutoFit/>
          </a:bodyPr>
          <a:lstStyle/>
          <a:p>
            <a:pPr>
              <a:lnSpc>
                <a:spcPts val="11678"/>
              </a:lnSpc>
            </a:pPr>
            <a:r>
              <a:rPr lang="en-US" sz="11563">
                <a:solidFill>
                  <a:srgbClr val="000000"/>
                </a:solidFill>
                <a:latin typeface="Black Mango Medium"/>
              </a:rPr>
              <a:t>PROJECT GOALS</a:t>
            </a:r>
          </a:p>
        </p:txBody>
      </p:sp>
      <p:sp>
        <p:nvSpPr>
          <p:cNvPr id="4" name="TextBox 4"/>
          <p:cNvSpPr txBox="1"/>
          <p:nvPr/>
        </p:nvSpPr>
        <p:spPr>
          <a:xfrm>
            <a:off x="8063510" y="6384180"/>
            <a:ext cx="8476502" cy="1920345"/>
          </a:xfrm>
          <a:prstGeom prst="rect">
            <a:avLst/>
          </a:prstGeom>
        </p:spPr>
        <p:txBody>
          <a:bodyPr lIns="0" tIns="0" rIns="0" bIns="0" rtlCol="0" anchor="t">
            <a:spAutoFit/>
          </a:bodyPr>
          <a:lstStyle/>
          <a:p>
            <a:pPr marL="598227" lvl="1" indent="-299114">
              <a:lnSpc>
                <a:spcPts val="3879"/>
              </a:lnSpc>
              <a:buFont typeface="Arial"/>
              <a:buChar char="•"/>
            </a:pPr>
            <a:r>
              <a:rPr lang="en-US" sz="2770">
                <a:solidFill>
                  <a:srgbClr val="000000"/>
                </a:solidFill>
                <a:latin typeface="Open Sans Light"/>
              </a:rPr>
              <a:t>Implement an automated monitoring system</a:t>
            </a:r>
          </a:p>
          <a:p>
            <a:pPr marL="598227" lvl="1" indent="-299114">
              <a:lnSpc>
                <a:spcPts val="3879"/>
              </a:lnSpc>
              <a:buFont typeface="Arial"/>
              <a:buChar char="•"/>
            </a:pPr>
            <a:r>
              <a:rPr lang="en-US" sz="2770">
                <a:solidFill>
                  <a:srgbClr val="000000"/>
                </a:solidFill>
                <a:latin typeface="Open Sans Light"/>
              </a:rPr>
              <a:t>Enable real-time data updates</a:t>
            </a:r>
          </a:p>
          <a:p>
            <a:pPr marL="598227" lvl="1" indent="-299114">
              <a:lnSpc>
                <a:spcPts val="3879"/>
              </a:lnSpc>
              <a:buFont typeface="Arial"/>
              <a:buChar char="•"/>
            </a:pPr>
            <a:r>
              <a:rPr lang="en-US" sz="2770">
                <a:solidFill>
                  <a:srgbClr val="000000"/>
                </a:solidFill>
                <a:latin typeface="Open Sans Light"/>
              </a:rPr>
              <a:t>Provide visual alerts for water level thresholds</a:t>
            </a:r>
          </a:p>
          <a:p>
            <a:pPr marL="598227" lvl="1" indent="-299114">
              <a:lnSpc>
                <a:spcPts val="3879"/>
              </a:lnSpc>
              <a:buFont typeface="Arial"/>
              <a:buChar char="•"/>
            </a:pPr>
            <a:r>
              <a:rPr lang="en-US" sz="2770">
                <a:solidFill>
                  <a:srgbClr val="000000"/>
                </a:solidFill>
                <a:latin typeface="Open Sans Light"/>
              </a:rPr>
              <a:t>Develop a web page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520805" y="1131010"/>
            <a:ext cx="5246391" cy="5246370"/>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t="-38889" b="-38889"/>
              </a:stretch>
            </a:blipFill>
          </p:spPr>
          <p:txBody>
            <a:bodyPr/>
            <a:lstStyle/>
            <a:p>
              <a:endParaRPr lang="ar-SA"/>
            </a:p>
          </p:txBody>
        </p:sp>
      </p:grpSp>
      <p:sp>
        <p:nvSpPr>
          <p:cNvPr id="4" name="TextBox 4"/>
          <p:cNvSpPr txBox="1"/>
          <p:nvPr/>
        </p:nvSpPr>
        <p:spPr>
          <a:xfrm>
            <a:off x="5153855" y="8496300"/>
            <a:ext cx="7980289" cy="762000"/>
          </a:xfrm>
          <a:prstGeom prst="rect">
            <a:avLst/>
          </a:prstGeom>
        </p:spPr>
        <p:txBody>
          <a:bodyPr lIns="0" tIns="0" rIns="0" bIns="0" rtlCol="0" anchor="t">
            <a:spAutoFit/>
          </a:bodyPr>
          <a:lstStyle/>
          <a:p>
            <a:pPr algn="ctr">
              <a:lnSpc>
                <a:spcPts val="6299"/>
              </a:lnSpc>
              <a:spcBef>
                <a:spcPct val="0"/>
              </a:spcBef>
            </a:pPr>
            <a:r>
              <a:rPr lang="en-US" sz="4500" spc="3600">
                <a:solidFill>
                  <a:srgbClr val="000000"/>
                </a:solidFill>
                <a:latin typeface="Open Sans"/>
              </a:rPr>
              <a:t>6benefits</a:t>
            </a:r>
          </a:p>
        </p:txBody>
      </p:sp>
      <p:sp>
        <p:nvSpPr>
          <p:cNvPr id="5" name="TextBox 5"/>
          <p:cNvSpPr txBox="1"/>
          <p:nvPr/>
        </p:nvSpPr>
        <p:spPr>
          <a:xfrm>
            <a:off x="1792153" y="7052357"/>
            <a:ext cx="14703694" cy="1536324"/>
          </a:xfrm>
          <a:prstGeom prst="rect">
            <a:avLst/>
          </a:prstGeom>
        </p:spPr>
        <p:txBody>
          <a:bodyPr lIns="0" tIns="0" rIns="0" bIns="0" rtlCol="0" anchor="t">
            <a:spAutoFit/>
          </a:bodyPr>
          <a:lstStyle/>
          <a:p>
            <a:pPr algn="ctr">
              <a:lnSpc>
                <a:spcPts val="11678"/>
              </a:lnSpc>
            </a:pPr>
            <a:r>
              <a:rPr lang="en-US" sz="11563">
                <a:solidFill>
                  <a:srgbClr val="000000"/>
                </a:solidFill>
                <a:latin typeface="Black Mango Medium"/>
              </a:rPr>
              <a:t>PROJECT BENEFITS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42301" y="936416"/>
            <a:ext cx="7629212" cy="1254966"/>
            <a:chOff x="0" y="0"/>
            <a:chExt cx="10172283" cy="1673288"/>
          </a:xfrm>
        </p:grpSpPr>
        <p:sp>
          <p:nvSpPr>
            <p:cNvPr id="3" name="Freeform 3"/>
            <p:cNvSpPr/>
            <p:nvPr/>
          </p:nvSpPr>
          <p:spPr>
            <a:xfrm>
              <a:off x="0" y="0"/>
              <a:ext cx="1673288" cy="1673288"/>
            </a:xfrm>
            <a:custGeom>
              <a:avLst/>
              <a:gdLst/>
              <a:ahLst/>
              <a:cxnLst/>
              <a:rect l="l" t="t" r="r" b="b"/>
              <a:pathLst>
                <a:path w="1673288" h="1673288">
                  <a:moveTo>
                    <a:pt x="0" y="0"/>
                  </a:moveTo>
                  <a:lnTo>
                    <a:pt x="1673288" y="0"/>
                  </a:lnTo>
                  <a:lnTo>
                    <a:pt x="1673288" y="1673288"/>
                  </a:lnTo>
                  <a:lnTo>
                    <a:pt x="0" y="16732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4" name="TextBox 4"/>
            <p:cNvSpPr txBox="1"/>
            <p:nvPr/>
          </p:nvSpPr>
          <p:spPr>
            <a:xfrm>
              <a:off x="1653609" y="524371"/>
              <a:ext cx="8518674" cy="512391"/>
            </a:xfrm>
            <a:prstGeom prst="rect">
              <a:avLst/>
            </a:prstGeom>
          </p:spPr>
          <p:txBody>
            <a:bodyPr lIns="0" tIns="0" rIns="0" bIns="0" rtlCol="0" anchor="t">
              <a:spAutoFit/>
            </a:bodyPr>
            <a:lstStyle/>
            <a:p>
              <a:pPr algn="ctr">
                <a:lnSpc>
                  <a:spcPts val="2828"/>
                </a:lnSpc>
                <a:spcBef>
                  <a:spcPct val="0"/>
                </a:spcBef>
              </a:pPr>
              <a:r>
                <a:rPr lang="en-US" sz="2800">
                  <a:solidFill>
                    <a:srgbClr val="000000"/>
                  </a:solidFill>
                  <a:latin typeface="Open Sans"/>
                </a:rPr>
                <a:t>OPTIMIZE RESOURCE ALLOCATION</a:t>
              </a:r>
            </a:p>
          </p:txBody>
        </p:sp>
      </p:grpSp>
      <p:sp>
        <p:nvSpPr>
          <p:cNvPr id="5" name="TextBox 5"/>
          <p:cNvSpPr txBox="1"/>
          <p:nvPr/>
        </p:nvSpPr>
        <p:spPr>
          <a:xfrm>
            <a:off x="2276893" y="8549709"/>
            <a:ext cx="7494619" cy="724812"/>
          </a:xfrm>
          <a:prstGeom prst="rect">
            <a:avLst/>
          </a:prstGeom>
        </p:spPr>
        <p:txBody>
          <a:bodyPr lIns="0" tIns="0" rIns="0" bIns="0" rtlCol="0" anchor="t">
            <a:spAutoFit/>
          </a:bodyPr>
          <a:lstStyle/>
          <a:p>
            <a:pPr algn="just">
              <a:lnSpc>
                <a:spcPts val="2828"/>
              </a:lnSpc>
              <a:spcBef>
                <a:spcPct val="0"/>
              </a:spcBef>
            </a:pPr>
            <a:r>
              <a:rPr lang="en-US" sz="2800">
                <a:solidFill>
                  <a:srgbClr val="FF3131"/>
                </a:solidFill>
                <a:latin typeface="Open Sans"/>
              </a:rPr>
              <a:t>NOTE:</a:t>
            </a:r>
            <a:r>
              <a:rPr lang="en-US" sz="2800">
                <a:solidFill>
                  <a:srgbClr val="000000"/>
                </a:solidFill>
                <a:latin typeface="Open Sans"/>
              </a:rPr>
              <a:t> THERE ARE OTHER BENEFITS MENTIONED IN THE REPORT</a:t>
            </a:r>
          </a:p>
        </p:txBody>
      </p:sp>
      <p:sp>
        <p:nvSpPr>
          <p:cNvPr id="6" name="TextBox 6"/>
          <p:cNvSpPr txBox="1"/>
          <p:nvPr/>
        </p:nvSpPr>
        <p:spPr>
          <a:xfrm>
            <a:off x="3322420" y="3809385"/>
            <a:ext cx="6389005" cy="372387"/>
          </a:xfrm>
          <a:prstGeom prst="rect">
            <a:avLst/>
          </a:prstGeom>
        </p:spPr>
        <p:txBody>
          <a:bodyPr lIns="0" tIns="0" rIns="0" bIns="0" rtlCol="0" anchor="t">
            <a:spAutoFit/>
          </a:bodyPr>
          <a:lstStyle/>
          <a:p>
            <a:pPr algn="ctr">
              <a:lnSpc>
                <a:spcPts val="2828"/>
              </a:lnSpc>
              <a:spcBef>
                <a:spcPct val="0"/>
              </a:spcBef>
            </a:pPr>
            <a:r>
              <a:rPr lang="en-US" sz="2800">
                <a:solidFill>
                  <a:srgbClr val="000000"/>
                </a:solidFill>
                <a:latin typeface="Open Sans"/>
              </a:rPr>
              <a:t>DATA-DRIVEN DECISION MAKING</a:t>
            </a:r>
          </a:p>
        </p:txBody>
      </p:sp>
      <p:sp>
        <p:nvSpPr>
          <p:cNvPr id="7" name="TextBox 7"/>
          <p:cNvSpPr txBox="1"/>
          <p:nvPr/>
        </p:nvSpPr>
        <p:spPr>
          <a:xfrm>
            <a:off x="3278352" y="6134163"/>
            <a:ext cx="6389005" cy="372387"/>
          </a:xfrm>
          <a:prstGeom prst="rect">
            <a:avLst/>
          </a:prstGeom>
        </p:spPr>
        <p:txBody>
          <a:bodyPr lIns="0" tIns="0" rIns="0" bIns="0" rtlCol="0" anchor="t">
            <a:spAutoFit/>
          </a:bodyPr>
          <a:lstStyle/>
          <a:p>
            <a:pPr algn="ctr">
              <a:lnSpc>
                <a:spcPts val="2828"/>
              </a:lnSpc>
              <a:spcBef>
                <a:spcPct val="0"/>
              </a:spcBef>
            </a:pPr>
            <a:r>
              <a:rPr lang="en-US" sz="2800">
                <a:solidFill>
                  <a:srgbClr val="000000"/>
                </a:solidFill>
                <a:latin typeface="Open Sans"/>
              </a:rPr>
              <a:t>ENHANCED VISITOR EXPERIENCE</a:t>
            </a:r>
          </a:p>
        </p:txBody>
      </p:sp>
      <p:grpSp>
        <p:nvGrpSpPr>
          <p:cNvPr id="8" name="Group 8"/>
          <p:cNvGrpSpPr/>
          <p:nvPr/>
        </p:nvGrpSpPr>
        <p:grpSpPr>
          <a:xfrm>
            <a:off x="15201808" y="6885784"/>
            <a:ext cx="2002519" cy="2002519"/>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10" name="AutoShape 10"/>
          <p:cNvSpPr/>
          <p:nvPr/>
        </p:nvSpPr>
        <p:spPr>
          <a:xfrm>
            <a:off x="12958606" y="8864490"/>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11" name="AutoShape 11"/>
          <p:cNvSpPr/>
          <p:nvPr/>
        </p:nvSpPr>
        <p:spPr>
          <a:xfrm>
            <a:off x="17180515" y="4532404"/>
            <a:ext cx="0" cy="3392382"/>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12" name="Group 12"/>
          <p:cNvGrpSpPr/>
          <p:nvPr/>
        </p:nvGrpSpPr>
        <p:grpSpPr>
          <a:xfrm>
            <a:off x="15392308" y="7076284"/>
            <a:ext cx="2002519" cy="2002519"/>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14" name="AutoShape 14"/>
          <p:cNvSpPr/>
          <p:nvPr/>
        </p:nvSpPr>
        <p:spPr>
          <a:xfrm>
            <a:off x="13149106" y="9054990"/>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15" name="AutoShape 15"/>
          <p:cNvSpPr/>
          <p:nvPr/>
        </p:nvSpPr>
        <p:spPr>
          <a:xfrm>
            <a:off x="17371015" y="4722904"/>
            <a:ext cx="0" cy="3392382"/>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16" name="Group 16"/>
          <p:cNvGrpSpPr/>
          <p:nvPr/>
        </p:nvGrpSpPr>
        <p:grpSpPr>
          <a:xfrm>
            <a:off x="15582808" y="7266784"/>
            <a:ext cx="2002519" cy="2002519"/>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18" name="AutoShape 18"/>
          <p:cNvSpPr/>
          <p:nvPr/>
        </p:nvSpPr>
        <p:spPr>
          <a:xfrm>
            <a:off x="13339606" y="9245490"/>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19" name="AutoShape 19"/>
          <p:cNvSpPr/>
          <p:nvPr/>
        </p:nvSpPr>
        <p:spPr>
          <a:xfrm>
            <a:off x="17561515" y="4913404"/>
            <a:ext cx="0" cy="3392382"/>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20" name="Group 20"/>
          <p:cNvGrpSpPr/>
          <p:nvPr/>
        </p:nvGrpSpPr>
        <p:grpSpPr>
          <a:xfrm>
            <a:off x="15773308" y="7457284"/>
            <a:ext cx="2002519" cy="2002519"/>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22" name="AutoShape 22"/>
          <p:cNvSpPr/>
          <p:nvPr/>
        </p:nvSpPr>
        <p:spPr>
          <a:xfrm>
            <a:off x="13530106" y="9435990"/>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23" name="AutoShape 23"/>
          <p:cNvSpPr/>
          <p:nvPr/>
        </p:nvSpPr>
        <p:spPr>
          <a:xfrm>
            <a:off x="17752015" y="5103904"/>
            <a:ext cx="0" cy="3392382"/>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24" name="Group 24"/>
          <p:cNvGrpSpPr/>
          <p:nvPr/>
        </p:nvGrpSpPr>
        <p:grpSpPr>
          <a:xfrm>
            <a:off x="15963808" y="7647784"/>
            <a:ext cx="2002519" cy="2002519"/>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26" name="AutoShape 26"/>
          <p:cNvSpPr/>
          <p:nvPr/>
        </p:nvSpPr>
        <p:spPr>
          <a:xfrm>
            <a:off x="13720606" y="9626490"/>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27" name="AutoShape 27"/>
          <p:cNvSpPr/>
          <p:nvPr/>
        </p:nvSpPr>
        <p:spPr>
          <a:xfrm>
            <a:off x="17942515" y="5294404"/>
            <a:ext cx="0" cy="3392382"/>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28" name="Group 28"/>
          <p:cNvGrpSpPr/>
          <p:nvPr/>
        </p:nvGrpSpPr>
        <p:grpSpPr>
          <a:xfrm>
            <a:off x="16154308" y="7838284"/>
            <a:ext cx="2002519" cy="2002519"/>
            <a:chOff x="0" y="0"/>
            <a:chExt cx="6350000" cy="6350000"/>
          </a:xfrm>
        </p:grpSpPr>
        <p:sp>
          <p:nvSpPr>
            <p:cNvPr id="29" name="Freeform 2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30" name="AutoShape 30"/>
          <p:cNvSpPr/>
          <p:nvPr/>
        </p:nvSpPr>
        <p:spPr>
          <a:xfrm>
            <a:off x="13911106" y="9816990"/>
            <a:ext cx="3376218" cy="0"/>
          </a:xfrm>
          <a:prstGeom prst="line">
            <a:avLst/>
          </a:prstGeom>
          <a:ln w="47625" cap="flat">
            <a:solidFill>
              <a:srgbClr val="282625"/>
            </a:solidFill>
            <a:prstDash val="solid"/>
            <a:headEnd type="none" w="sm" len="sm"/>
            <a:tailEnd type="none" w="sm" len="sm"/>
          </a:ln>
        </p:spPr>
        <p:txBody>
          <a:bodyPr/>
          <a:lstStyle/>
          <a:p>
            <a:endParaRPr lang="ar-SA"/>
          </a:p>
        </p:txBody>
      </p:sp>
      <p:sp>
        <p:nvSpPr>
          <p:cNvPr id="31" name="AutoShape 31"/>
          <p:cNvSpPr/>
          <p:nvPr/>
        </p:nvSpPr>
        <p:spPr>
          <a:xfrm>
            <a:off x="18133015" y="5484904"/>
            <a:ext cx="0" cy="3392382"/>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32" name="Group 32"/>
          <p:cNvGrpSpPr/>
          <p:nvPr/>
        </p:nvGrpSpPr>
        <p:grpSpPr>
          <a:xfrm>
            <a:off x="16344808" y="8028784"/>
            <a:ext cx="2002519" cy="2002519"/>
            <a:chOff x="0" y="0"/>
            <a:chExt cx="6350000" cy="6350000"/>
          </a:xfrm>
        </p:grpSpPr>
        <p:sp>
          <p:nvSpPr>
            <p:cNvPr id="33" name="Freeform 3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34" name="AutoShape 34"/>
          <p:cNvSpPr/>
          <p:nvPr/>
        </p:nvSpPr>
        <p:spPr>
          <a:xfrm>
            <a:off x="14101606" y="10007490"/>
            <a:ext cx="3376218" cy="0"/>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35" name="Group 35"/>
          <p:cNvGrpSpPr/>
          <p:nvPr/>
        </p:nvGrpSpPr>
        <p:grpSpPr>
          <a:xfrm>
            <a:off x="16535308" y="8219284"/>
            <a:ext cx="2002519" cy="2002519"/>
            <a:chOff x="0" y="0"/>
            <a:chExt cx="6350000" cy="6350000"/>
          </a:xfrm>
        </p:grpSpPr>
        <p:sp>
          <p:nvSpPr>
            <p:cNvPr id="36" name="Freeform 3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37" name="AutoShape 37"/>
          <p:cNvSpPr/>
          <p:nvPr/>
        </p:nvSpPr>
        <p:spPr>
          <a:xfrm>
            <a:off x="14292106" y="10197990"/>
            <a:ext cx="3376218" cy="0"/>
          </a:xfrm>
          <a:prstGeom prst="line">
            <a:avLst/>
          </a:prstGeom>
          <a:ln w="47625" cap="flat">
            <a:solidFill>
              <a:srgbClr val="282625"/>
            </a:solidFill>
            <a:prstDash val="solid"/>
            <a:headEnd type="none" w="sm" len="sm"/>
            <a:tailEnd type="none" w="sm" len="sm"/>
          </a:ln>
        </p:spPr>
        <p:txBody>
          <a:bodyPr/>
          <a:lstStyle/>
          <a:p>
            <a:endParaRPr lang="ar-SA"/>
          </a:p>
        </p:txBody>
      </p:sp>
      <p:grpSp>
        <p:nvGrpSpPr>
          <p:cNvPr id="38" name="Group 38"/>
          <p:cNvGrpSpPr/>
          <p:nvPr/>
        </p:nvGrpSpPr>
        <p:grpSpPr>
          <a:xfrm>
            <a:off x="16725808" y="8409784"/>
            <a:ext cx="2002519" cy="2002519"/>
            <a:chOff x="0" y="0"/>
            <a:chExt cx="6350000" cy="6350000"/>
          </a:xfrm>
        </p:grpSpPr>
        <p:sp>
          <p:nvSpPr>
            <p:cNvPr id="39" name="Freeform 3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grpSp>
        <p:nvGrpSpPr>
          <p:cNvPr id="40" name="Group 40"/>
          <p:cNvGrpSpPr/>
          <p:nvPr/>
        </p:nvGrpSpPr>
        <p:grpSpPr>
          <a:xfrm>
            <a:off x="16916308" y="8600284"/>
            <a:ext cx="2002519" cy="2002519"/>
            <a:chOff x="0" y="0"/>
            <a:chExt cx="6350000" cy="6350000"/>
          </a:xfrm>
        </p:grpSpPr>
        <p:sp>
          <p:nvSpPr>
            <p:cNvPr id="41" name="Freeform 4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grpSp>
        <p:nvGrpSpPr>
          <p:cNvPr id="42" name="Group 42"/>
          <p:cNvGrpSpPr/>
          <p:nvPr/>
        </p:nvGrpSpPr>
        <p:grpSpPr>
          <a:xfrm>
            <a:off x="17106808" y="8790784"/>
            <a:ext cx="2002519" cy="2002519"/>
            <a:chOff x="0" y="0"/>
            <a:chExt cx="6350000" cy="6350000"/>
          </a:xfrm>
        </p:grpSpPr>
        <p:sp>
          <p:nvSpPr>
            <p:cNvPr id="43" name="Freeform 4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grpSp>
        <p:nvGrpSpPr>
          <p:cNvPr id="44" name="Group 44"/>
          <p:cNvGrpSpPr/>
          <p:nvPr/>
        </p:nvGrpSpPr>
        <p:grpSpPr>
          <a:xfrm>
            <a:off x="17297308" y="8981284"/>
            <a:ext cx="2002519" cy="2002519"/>
            <a:chOff x="0" y="0"/>
            <a:chExt cx="6350000" cy="6350000"/>
          </a:xfrm>
        </p:grpSpPr>
        <p:sp>
          <p:nvSpPr>
            <p:cNvPr id="45" name="Freeform 4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grpSp>
        <p:nvGrpSpPr>
          <p:cNvPr id="46" name="Group 46"/>
          <p:cNvGrpSpPr/>
          <p:nvPr/>
        </p:nvGrpSpPr>
        <p:grpSpPr>
          <a:xfrm>
            <a:off x="17487808" y="9171784"/>
            <a:ext cx="2002519" cy="2002519"/>
            <a:chOff x="0" y="0"/>
            <a:chExt cx="6350000" cy="6350000"/>
          </a:xfrm>
        </p:grpSpPr>
        <p:sp>
          <p:nvSpPr>
            <p:cNvPr id="47" name="Freeform 4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grpSp>
        <p:nvGrpSpPr>
          <p:cNvPr id="48" name="Group 48"/>
          <p:cNvGrpSpPr/>
          <p:nvPr/>
        </p:nvGrpSpPr>
        <p:grpSpPr>
          <a:xfrm>
            <a:off x="17678308" y="9362284"/>
            <a:ext cx="2002519" cy="2002519"/>
            <a:chOff x="0" y="0"/>
            <a:chExt cx="6350000" cy="6350000"/>
          </a:xfrm>
        </p:grpSpPr>
        <p:sp>
          <p:nvSpPr>
            <p:cNvPr id="49" name="Freeform 4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grpSp>
        <p:nvGrpSpPr>
          <p:cNvPr id="50" name="Group 50"/>
          <p:cNvGrpSpPr/>
          <p:nvPr/>
        </p:nvGrpSpPr>
        <p:grpSpPr>
          <a:xfrm>
            <a:off x="17868808" y="9552784"/>
            <a:ext cx="2002519" cy="2002519"/>
            <a:chOff x="0" y="0"/>
            <a:chExt cx="6350000" cy="6350000"/>
          </a:xfrm>
        </p:grpSpPr>
        <p:sp>
          <p:nvSpPr>
            <p:cNvPr id="51" name="Freeform 5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282625"/>
            </a:solidFill>
          </p:spPr>
          <p:txBody>
            <a:bodyPr/>
            <a:lstStyle/>
            <a:p>
              <a:endParaRPr lang="ar-SA"/>
            </a:p>
          </p:txBody>
        </p:sp>
      </p:grpSp>
      <p:sp>
        <p:nvSpPr>
          <p:cNvPr id="52" name="Freeform 52"/>
          <p:cNvSpPr/>
          <p:nvPr/>
        </p:nvSpPr>
        <p:spPr>
          <a:xfrm>
            <a:off x="2142301" y="3344454"/>
            <a:ext cx="1254624" cy="1254624"/>
          </a:xfrm>
          <a:custGeom>
            <a:avLst/>
            <a:gdLst/>
            <a:ahLst/>
            <a:cxnLst/>
            <a:rect l="l" t="t" r="r" b="b"/>
            <a:pathLst>
              <a:path w="1254624" h="1254624">
                <a:moveTo>
                  <a:pt x="0" y="0"/>
                </a:moveTo>
                <a:lnTo>
                  <a:pt x="1254624" y="0"/>
                </a:lnTo>
                <a:lnTo>
                  <a:pt x="1254624" y="1254625"/>
                </a:lnTo>
                <a:lnTo>
                  <a:pt x="0" y="12546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ar-SA"/>
          </a:p>
        </p:txBody>
      </p:sp>
      <p:sp>
        <p:nvSpPr>
          <p:cNvPr id="53" name="Freeform 53"/>
          <p:cNvSpPr/>
          <p:nvPr/>
        </p:nvSpPr>
        <p:spPr>
          <a:xfrm>
            <a:off x="2158484" y="5669232"/>
            <a:ext cx="1254624" cy="1254624"/>
          </a:xfrm>
          <a:custGeom>
            <a:avLst/>
            <a:gdLst/>
            <a:ahLst/>
            <a:cxnLst/>
            <a:rect l="l" t="t" r="r" b="b"/>
            <a:pathLst>
              <a:path w="1254624" h="1254624">
                <a:moveTo>
                  <a:pt x="0" y="0"/>
                </a:moveTo>
                <a:lnTo>
                  <a:pt x="1254624" y="0"/>
                </a:lnTo>
                <a:lnTo>
                  <a:pt x="1254624" y="1254624"/>
                </a:lnTo>
                <a:lnTo>
                  <a:pt x="0" y="12546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ar-S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520805" y="1131010"/>
            <a:ext cx="5246391" cy="5246370"/>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t="-38889" b="-38889"/>
              </a:stretch>
            </a:blipFill>
          </p:spPr>
          <p:txBody>
            <a:bodyPr/>
            <a:lstStyle/>
            <a:p>
              <a:endParaRPr lang="ar-SA"/>
            </a:p>
          </p:txBody>
        </p:sp>
      </p:grpSp>
      <p:sp>
        <p:nvSpPr>
          <p:cNvPr id="4" name="TextBox 4"/>
          <p:cNvSpPr txBox="1"/>
          <p:nvPr/>
        </p:nvSpPr>
        <p:spPr>
          <a:xfrm>
            <a:off x="1792153" y="6596455"/>
            <a:ext cx="14703694" cy="3012699"/>
          </a:xfrm>
          <a:prstGeom prst="rect">
            <a:avLst/>
          </a:prstGeom>
        </p:spPr>
        <p:txBody>
          <a:bodyPr lIns="0" tIns="0" rIns="0" bIns="0" rtlCol="0" anchor="t">
            <a:spAutoFit/>
          </a:bodyPr>
          <a:lstStyle/>
          <a:p>
            <a:pPr algn="ctr">
              <a:lnSpc>
                <a:spcPts val="11678"/>
              </a:lnSpc>
            </a:pPr>
            <a:r>
              <a:rPr lang="en-US" sz="11563">
                <a:solidFill>
                  <a:srgbClr val="000000"/>
                </a:solidFill>
                <a:latin typeface="Black Mango Medium"/>
              </a:rPr>
              <a:t>PROJECT REQUIREMENTS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9458" y="3117557"/>
            <a:ext cx="3425529" cy="2190301"/>
          </a:xfrm>
          <a:custGeom>
            <a:avLst/>
            <a:gdLst/>
            <a:ahLst/>
            <a:cxnLst/>
            <a:rect l="l" t="t" r="r" b="b"/>
            <a:pathLst>
              <a:path w="3425529" h="2190301">
                <a:moveTo>
                  <a:pt x="0" y="0"/>
                </a:moveTo>
                <a:lnTo>
                  <a:pt x="3425528" y="0"/>
                </a:lnTo>
                <a:lnTo>
                  <a:pt x="3425528" y="2190301"/>
                </a:lnTo>
                <a:lnTo>
                  <a:pt x="0" y="2190301"/>
                </a:lnTo>
                <a:lnTo>
                  <a:pt x="0" y="0"/>
                </a:lnTo>
                <a:close/>
              </a:path>
            </a:pathLst>
          </a:custGeom>
          <a:blipFill>
            <a:blip r:embed="rId2"/>
            <a:stretch>
              <a:fillRect/>
            </a:stretch>
          </a:blipFill>
        </p:spPr>
        <p:txBody>
          <a:bodyPr/>
          <a:lstStyle/>
          <a:p>
            <a:endParaRPr lang="ar-SA"/>
          </a:p>
        </p:txBody>
      </p:sp>
      <p:sp>
        <p:nvSpPr>
          <p:cNvPr id="3" name="Freeform 3"/>
          <p:cNvSpPr/>
          <p:nvPr/>
        </p:nvSpPr>
        <p:spPr>
          <a:xfrm>
            <a:off x="1028700" y="7011989"/>
            <a:ext cx="2303395" cy="1830870"/>
          </a:xfrm>
          <a:custGeom>
            <a:avLst/>
            <a:gdLst/>
            <a:ahLst/>
            <a:cxnLst/>
            <a:rect l="l" t="t" r="r" b="b"/>
            <a:pathLst>
              <a:path w="2303395" h="1830870">
                <a:moveTo>
                  <a:pt x="0" y="0"/>
                </a:moveTo>
                <a:lnTo>
                  <a:pt x="2303395" y="0"/>
                </a:lnTo>
                <a:lnTo>
                  <a:pt x="2303395" y="1830869"/>
                </a:lnTo>
                <a:lnTo>
                  <a:pt x="0" y="1830869"/>
                </a:lnTo>
                <a:lnTo>
                  <a:pt x="0" y="0"/>
                </a:lnTo>
                <a:close/>
              </a:path>
            </a:pathLst>
          </a:custGeom>
          <a:blipFill>
            <a:blip r:embed="rId3"/>
            <a:stretch>
              <a:fillRect l="-3153" r="-3153"/>
            </a:stretch>
          </a:blipFill>
        </p:spPr>
        <p:txBody>
          <a:bodyPr/>
          <a:lstStyle/>
          <a:p>
            <a:endParaRPr lang="ar-SA"/>
          </a:p>
        </p:txBody>
      </p:sp>
      <p:sp>
        <p:nvSpPr>
          <p:cNvPr id="4" name="Freeform 4"/>
          <p:cNvSpPr/>
          <p:nvPr/>
        </p:nvSpPr>
        <p:spPr>
          <a:xfrm>
            <a:off x="5229521" y="3006404"/>
            <a:ext cx="1788857" cy="2301454"/>
          </a:xfrm>
          <a:custGeom>
            <a:avLst/>
            <a:gdLst/>
            <a:ahLst/>
            <a:cxnLst/>
            <a:rect l="l" t="t" r="r" b="b"/>
            <a:pathLst>
              <a:path w="1788857" h="2301454">
                <a:moveTo>
                  <a:pt x="0" y="0"/>
                </a:moveTo>
                <a:lnTo>
                  <a:pt x="1788858" y="0"/>
                </a:lnTo>
                <a:lnTo>
                  <a:pt x="1788858" y="2301454"/>
                </a:lnTo>
                <a:lnTo>
                  <a:pt x="0" y="2301454"/>
                </a:lnTo>
                <a:lnTo>
                  <a:pt x="0" y="0"/>
                </a:lnTo>
                <a:close/>
              </a:path>
            </a:pathLst>
          </a:custGeom>
          <a:blipFill>
            <a:blip r:embed="rId4"/>
            <a:stretch>
              <a:fillRect/>
            </a:stretch>
          </a:blipFill>
        </p:spPr>
        <p:txBody>
          <a:bodyPr/>
          <a:lstStyle/>
          <a:p>
            <a:endParaRPr lang="ar-SA"/>
          </a:p>
        </p:txBody>
      </p:sp>
      <p:sp>
        <p:nvSpPr>
          <p:cNvPr id="5" name="Freeform 5"/>
          <p:cNvSpPr/>
          <p:nvPr/>
        </p:nvSpPr>
        <p:spPr>
          <a:xfrm>
            <a:off x="4331541" y="6624095"/>
            <a:ext cx="3395805" cy="2044290"/>
          </a:xfrm>
          <a:custGeom>
            <a:avLst/>
            <a:gdLst/>
            <a:ahLst/>
            <a:cxnLst/>
            <a:rect l="l" t="t" r="r" b="b"/>
            <a:pathLst>
              <a:path w="3395805" h="2044290">
                <a:moveTo>
                  <a:pt x="0" y="0"/>
                </a:moveTo>
                <a:lnTo>
                  <a:pt x="3395805" y="0"/>
                </a:lnTo>
                <a:lnTo>
                  <a:pt x="3395805" y="2044290"/>
                </a:lnTo>
                <a:lnTo>
                  <a:pt x="0" y="2044290"/>
                </a:lnTo>
                <a:lnTo>
                  <a:pt x="0" y="0"/>
                </a:lnTo>
                <a:close/>
              </a:path>
            </a:pathLst>
          </a:custGeom>
          <a:blipFill>
            <a:blip r:embed="rId5"/>
            <a:stretch>
              <a:fillRect r="-6441"/>
            </a:stretch>
          </a:blipFill>
        </p:spPr>
        <p:txBody>
          <a:bodyPr/>
          <a:lstStyle/>
          <a:p>
            <a:endParaRPr lang="ar-SA"/>
          </a:p>
        </p:txBody>
      </p:sp>
      <p:sp>
        <p:nvSpPr>
          <p:cNvPr id="6" name="Freeform 6"/>
          <p:cNvSpPr/>
          <p:nvPr/>
        </p:nvSpPr>
        <p:spPr>
          <a:xfrm>
            <a:off x="11322120" y="3476988"/>
            <a:ext cx="2085694" cy="2085694"/>
          </a:xfrm>
          <a:custGeom>
            <a:avLst/>
            <a:gdLst/>
            <a:ahLst/>
            <a:cxnLst/>
            <a:rect l="l" t="t" r="r" b="b"/>
            <a:pathLst>
              <a:path w="2085694" h="2085694">
                <a:moveTo>
                  <a:pt x="0" y="0"/>
                </a:moveTo>
                <a:lnTo>
                  <a:pt x="2085694" y="0"/>
                </a:lnTo>
                <a:lnTo>
                  <a:pt x="2085694" y="2085695"/>
                </a:lnTo>
                <a:lnTo>
                  <a:pt x="0" y="2085695"/>
                </a:lnTo>
                <a:lnTo>
                  <a:pt x="0" y="0"/>
                </a:lnTo>
                <a:close/>
              </a:path>
            </a:pathLst>
          </a:custGeom>
          <a:blipFill>
            <a:blip r:embed="rId6"/>
            <a:stretch>
              <a:fillRect/>
            </a:stretch>
          </a:blipFill>
        </p:spPr>
        <p:txBody>
          <a:bodyPr/>
          <a:lstStyle/>
          <a:p>
            <a:endParaRPr lang="ar-SA"/>
          </a:p>
        </p:txBody>
      </p:sp>
      <p:sp>
        <p:nvSpPr>
          <p:cNvPr id="7" name="Freeform 7"/>
          <p:cNvSpPr/>
          <p:nvPr/>
        </p:nvSpPr>
        <p:spPr>
          <a:xfrm>
            <a:off x="14502750" y="3476988"/>
            <a:ext cx="2086450" cy="2122736"/>
          </a:xfrm>
          <a:custGeom>
            <a:avLst/>
            <a:gdLst/>
            <a:ahLst/>
            <a:cxnLst/>
            <a:rect l="l" t="t" r="r" b="b"/>
            <a:pathLst>
              <a:path w="2086450" h="2122736">
                <a:moveTo>
                  <a:pt x="0" y="0"/>
                </a:moveTo>
                <a:lnTo>
                  <a:pt x="2086450" y="0"/>
                </a:lnTo>
                <a:lnTo>
                  <a:pt x="2086450" y="2122737"/>
                </a:lnTo>
                <a:lnTo>
                  <a:pt x="0" y="2122737"/>
                </a:lnTo>
                <a:lnTo>
                  <a:pt x="0" y="0"/>
                </a:lnTo>
                <a:close/>
              </a:path>
            </a:pathLst>
          </a:custGeom>
          <a:blipFill>
            <a:blip r:embed="rId7"/>
            <a:stretch>
              <a:fillRect/>
            </a:stretch>
          </a:blipFill>
        </p:spPr>
        <p:txBody>
          <a:bodyPr/>
          <a:lstStyle/>
          <a:p>
            <a:endParaRPr lang="ar-SA"/>
          </a:p>
        </p:txBody>
      </p:sp>
      <p:sp>
        <p:nvSpPr>
          <p:cNvPr id="8" name="Freeform 8"/>
          <p:cNvSpPr/>
          <p:nvPr/>
        </p:nvSpPr>
        <p:spPr>
          <a:xfrm>
            <a:off x="12106445" y="6429245"/>
            <a:ext cx="3881509" cy="2176826"/>
          </a:xfrm>
          <a:custGeom>
            <a:avLst/>
            <a:gdLst/>
            <a:ahLst/>
            <a:cxnLst/>
            <a:rect l="l" t="t" r="r" b="b"/>
            <a:pathLst>
              <a:path w="3881509" h="2176826">
                <a:moveTo>
                  <a:pt x="0" y="0"/>
                </a:moveTo>
                <a:lnTo>
                  <a:pt x="3881509" y="0"/>
                </a:lnTo>
                <a:lnTo>
                  <a:pt x="3881509" y="2176826"/>
                </a:lnTo>
                <a:lnTo>
                  <a:pt x="0" y="2176826"/>
                </a:lnTo>
                <a:lnTo>
                  <a:pt x="0" y="0"/>
                </a:lnTo>
                <a:close/>
              </a:path>
            </a:pathLst>
          </a:custGeom>
          <a:blipFill>
            <a:blip r:embed="rId8"/>
            <a:stretch>
              <a:fillRect/>
            </a:stretch>
          </a:blipFill>
        </p:spPr>
        <p:txBody>
          <a:bodyPr/>
          <a:lstStyle/>
          <a:p>
            <a:endParaRPr lang="ar-SA"/>
          </a:p>
        </p:txBody>
      </p:sp>
      <p:sp>
        <p:nvSpPr>
          <p:cNvPr id="9" name="TextBox 9"/>
          <p:cNvSpPr txBox="1"/>
          <p:nvPr/>
        </p:nvSpPr>
        <p:spPr>
          <a:xfrm>
            <a:off x="624931" y="5393583"/>
            <a:ext cx="369331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Ultrasonic Sensor</a:t>
            </a:r>
          </a:p>
        </p:txBody>
      </p:sp>
      <p:sp>
        <p:nvSpPr>
          <p:cNvPr id="10" name="TextBox 10"/>
          <p:cNvSpPr txBox="1"/>
          <p:nvPr/>
        </p:nvSpPr>
        <p:spPr>
          <a:xfrm>
            <a:off x="1162050" y="8928583"/>
            <a:ext cx="1858566"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ESP8266</a:t>
            </a:r>
          </a:p>
        </p:txBody>
      </p:sp>
      <p:sp>
        <p:nvSpPr>
          <p:cNvPr id="11" name="TextBox 11"/>
          <p:cNvSpPr txBox="1"/>
          <p:nvPr/>
        </p:nvSpPr>
        <p:spPr>
          <a:xfrm>
            <a:off x="5565399" y="5393583"/>
            <a:ext cx="1047393"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LEDs</a:t>
            </a:r>
          </a:p>
        </p:txBody>
      </p:sp>
      <p:sp>
        <p:nvSpPr>
          <p:cNvPr id="12" name="TextBox 12"/>
          <p:cNvSpPr txBox="1"/>
          <p:nvPr/>
        </p:nvSpPr>
        <p:spPr>
          <a:xfrm>
            <a:off x="5165259" y="8754110"/>
            <a:ext cx="1917383"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Resistors</a:t>
            </a:r>
          </a:p>
        </p:txBody>
      </p:sp>
      <p:sp>
        <p:nvSpPr>
          <p:cNvPr id="13" name="TextBox 13"/>
          <p:cNvSpPr txBox="1"/>
          <p:nvPr/>
        </p:nvSpPr>
        <p:spPr>
          <a:xfrm>
            <a:off x="11499918" y="5612341"/>
            <a:ext cx="176819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Firebase</a:t>
            </a:r>
          </a:p>
        </p:txBody>
      </p:sp>
      <p:sp>
        <p:nvSpPr>
          <p:cNvPr id="14" name="TextBox 14"/>
          <p:cNvSpPr txBox="1"/>
          <p:nvPr/>
        </p:nvSpPr>
        <p:spPr>
          <a:xfrm>
            <a:off x="14753554" y="5650441"/>
            <a:ext cx="1661041"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hlinkClick r:id="rId9" tooltip="https://www.freeiconspng.com/images/arduino-icon"/>
              </a:rPr>
              <a:t>Arduino</a:t>
            </a:r>
          </a:p>
        </p:txBody>
      </p:sp>
      <p:sp>
        <p:nvSpPr>
          <p:cNvPr id="15" name="TextBox 15"/>
          <p:cNvSpPr txBox="1"/>
          <p:nvPr/>
        </p:nvSpPr>
        <p:spPr>
          <a:xfrm>
            <a:off x="12467658" y="8739421"/>
            <a:ext cx="351829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rPr>
              <a:t>Web Technolgies</a:t>
            </a:r>
          </a:p>
        </p:txBody>
      </p:sp>
      <p:sp>
        <p:nvSpPr>
          <p:cNvPr id="16" name="TextBox 16"/>
          <p:cNvSpPr txBox="1"/>
          <p:nvPr/>
        </p:nvSpPr>
        <p:spPr>
          <a:xfrm>
            <a:off x="10176021" y="1763737"/>
            <a:ext cx="7559278" cy="906145"/>
          </a:xfrm>
          <a:prstGeom prst="rect">
            <a:avLst/>
          </a:prstGeom>
        </p:spPr>
        <p:txBody>
          <a:bodyPr lIns="0" tIns="0" rIns="0" bIns="0" rtlCol="0" anchor="t">
            <a:spAutoFit/>
          </a:bodyPr>
          <a:lstStyle/>
          <a:p>
            <a:pPr algn="ctr">
              <a:lnSpc>
                <a:spcPts val="7279"/>
              </a:lnSpc>
            </a:pPr>
            <a:r>
              <a:rPr lang="en-US" sz="5199">
                <a:solidFill>
                  <a:srgbClr val="3E3A37"/>
                </a:solidFill>
                <a:latin typeface="Arimo Bold"/>
              </a:rPr>
              <a:t>Software Requirements </a:t>
            </a:r>
          </a:p>
        </p:txBody>
      </p:sp>
      <p:sp>
        <p:nvSpPr>
          <p:cNvPr id="17" name="TextBox 17"/>
          <p:cNvSpPr txBox="1"/>
          <p:nvPr/>
        </p:nvSpPr>
        <p:spPr>
          <a:xfrm>
            <a:off x="629449" y="1763737"/>
            <a:ext cx="7780139" cy="906145"/>
          </a:xfrm>
          <a:prstGeom prst="rect">
            <a:avLst/>
          </a:prstGeom>
        </p:spPr>
        <p:txBody>
          <a:bodyPr lIns="0" tIns="0" rIns="0" bIns="0" rtlCol="0" anchor="t">
            <a:spAutoFit/>
          </a:bodyPr>
          <a:lstStyle/>
          <a:p>
            <a:pPr algn="ctr">
              <a:lnSpc>
                <a:spcPts val="7279"/>
              </a:lnSpc>
            </a:pPr>
            <a:r>
              <a:rPr lang="en-US" sz="5199">
                <a:solidFill>
                  <a:srgbClr val="3E3A37"/>
                </a:solidFill>
                <a:latin typeface="Arimo Bold"/>
              </a:rPr>
              <a:t>Hardware Requirements </a:t>
            </a:r>
          </a:p>
        </p:txBody>
      </p:sp>
      <p:sp>
        <p:nvSpPr>
          <p:cNvPr id="18" name="TextBox 18"/>
          <p:cNvSpPr txBox="1"/>
          <p:nvPr/>
        </p:nvSpPr>
        <p:spPr>
          <a:xfrm>
            <a:off x="5570598" y="198755"/>
            <a:ext cx="7802761" cy="887095"/>
          </a:xfrm>
          <a:prstGeom prst="rect">
            <a:avLst/>
          </a:prstGeom>
        </p:spPr>
        <p:txBody>
          <a:bodyPr lIns="0" tIns="0" rIns="0" bIns="0" rtlCol="0" anchor="t">
            <a:spAutoFit/>
          </a:bodyPr>
          <a:lstStyle/>
          <a:p>
            <a:pPr algn="ctr">
              <a:lnSpc>
                <a:spcPts val="7279"/>
              </a:lnSpc>
            </a:pPr>
            <a:r>
              <a:rPr lang="en-US" sz="5199">
                <a:solidFill>
                  <a:srgbClr val="2D2B2C"/>
                </a:solidFill>
                <a:latin typeface="Black Mango Bold"/>
              </a:rPr>
              <a:t>Project Requirements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219</Words>
  <Application>Microsoft Office PowerPoint</Application>
  <PresentationFormat>Custom</PresentationFormat>
  <Paragraphs>43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Black Mango Medium</vt:lpstr>
      <vt:lpstr>Calibri</vt:lpstr>
      <vt:lpstr>Arial</vt:lpstr>
      <vt:lpstr>Open Sans</vt:lpstr>
      <vt:lpstr>Open Sans Light</vt:lpstr>
      <vt:lpstr>Arimo Bold</vt:lpstr>
      <vt:lpstr>Canva Sans</vt:lpstr>
      <vt:lpstr>Black Mango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Modern Company Profile Presentation</dc:title>
  <cp:lastModifiedBy>Osman ,A. Abeer</cp:lastModifiedBy>
  <cp:revision>3</cp:revision>
  <dcterms:created xsi:type="dcterms:W3CDTF">2006-08-16T00:00:00Z</dcterms:created>
  <dcterms:modified xsi:type="dcterms:W3CDTF">2023-12-29T21:02:57Z</dcterms:modified>
  <dc:identifier>DAF2eYsGaxs</dc:identifier>
</cp:coreProperties>
</file>