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447"/>
    <a:srgbClr val="5E8C0D"/>
    <a:srgbClr val="7ED957"/>
    <a:srgbClr val="7AA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0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28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95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6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2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7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96E08D-F7C9-4D3F-A420-AF151B7A954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19AA24-1428-40B6-84D6-4800BF32D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9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7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B41F-015E-41EC-8C38-EFBAFBDD7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870" y="236912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PERFOMANCE AND FINANCIAL METRICS</a:t>
            </a:r>
            <a:b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19394-1776-41F8-AFAB-35AF583C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6489" y="2933844"/>
            <a:ext cx="6400800" cy="1947333"/>
          </a:xfrm>
          <a:effectLst>
            <a:glow rad="127000">
              <a:srgbClr val="AFE447"/>
            </a:glow>
          </a:effectLst>
        </p:spPr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</a:rPr>
              <a:t>           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 GENERAL HOSPITAL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3267-07D6-4523-8371-B3A82922601F}"/>
              </a:ext>
            </a:extLst>
          </p:cNvPr>
          <p:cNvSpPr txBox="1"/>
          <p:nvPr/>
        </p:nvSpPr>
        <p:spPr>
          <a:xfrm>
            <a:off x="8007724" y="5444836"/>
            <a:ext cx="36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SANA AMBREEN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87B607E-2AEE-4F61-BA00-B291B56FC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E1F0116-00D9-4BC3-8C83-7E4DFEC04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1AC406-2A00-4B4B-9553-D02C24C4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6030"/>
            <a:ext cx="3528366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3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2ADF99-EFF6-4081-8C12-C92DA7FB88C4}"/>
              </a:ext>
            </a:extLst>
          </p:cNvPr>
          <p:cNvSpPr txBox="1"/>
          <p:nvPr/>
        </p:nvSpPr>
        <p:spPr>
          <a:xfrm>
            <a:off x="2261062" y="1311113"/>
            <a:ext cx="4206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opposing Forces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78510-935E-4C00-9E79-4D8334567ECF}"/>
              </a:ext>
            </a:extLst>
          </p:cNvPr>
          <p:cNvSpPr txBox="1"/>
          <p:nvPr/>
        </p:nvSpPr>
        <p:spPr>
          <a:xfrm>
            <a:off x="1860106" y="2516970"/>
            <a:ext cx="2261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32627-6508-479E-8683-6CA146B74A1D}"/>
              </a:ext>
            </a:extLst>
          </p:cNvPr>
          <p:cNvSpPr txBox="1"/>
          <p:nvPr/>
        </p:nvSpPr>
        <p:spPr>
          <a:xfrm>
            <a:off x="5585268" y="2598003"/>
            <a:ext cx="364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210198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3BCDB-D8CB-41EB-B8EE-D1A3E0467D30}"/>
              </a:ext>
            </a:extLst>
          </p:cNvPr>
          <p:cNvSpPr txBox="1"/>
          <p:nvPr/>
        </p:nvSpPr>
        <p:spPr>
          <a:xfrm>
            <a:off x="968433" y="669174"/>
            <a:ext cx="7934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: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healthcare cost gap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00844-7690-4312-AD41-C5281D7BF5B1}"/>
              </a:ext>
            </a:extLst>
          </p:cNvPr>
          <p:cNvSpPr txBox="1"/>
          <p:nvPr/>
        </p:nvSpPr>
        <p:spPr>
          <a:xfrm>
            <a:off x="1371601" y="2352502"/>
            <a:ext cx="5345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 of coverage policies by insurance companies to avoid hospital and patient burden.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any loop holes that led to reduction in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 preventative care initiatives.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funding by community donors to help bridge the financial gap.</a:t>
            </a:r>
          </a:p>
        </p:txBody>
      </p:sp>
    </p:spTree>
    <p:extLst>
      <p:ext uri="{BB962C8B-B14F-4D97-AF65-F5344CB8AC3E}">
        <p14:creationId xmlns:p14="http://schemas.microsoft.com/office/powerpoint/2010/main" val="197917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B54C2-F9A3-4234-A9FA-2E9350FA3F82}"/>
              </a:ext>
            </a:extLst>
          </p:cNvPr>
          <p:cNvSpPr txBox="1"/>
          <p:nvPr/>
        </p:nvSpPr>
        <p:spPr>
          <a:xfrm>
            <a:off x="2393709" y="858379"/>
            <a:ext cx="4451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meaningful decisions are made on time, the hospital will become financially stable without compromising on the quality of patient care.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3068F-4705-4D42-9C90-E1AFC97F0B7D}"/>
              </a:ext>
            </a:extLst>
          </p:cNvPr>
          <p:cNvSpPr txBox="1"/>
          <p:nvPr/>
        </p:nvSpPr>
        <p:spPr>
          <a:xfrm>
            <a:off x="1263535" y="305966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47327-827E-47F3-AFB6-1DA59FF06575}"/>
              </a:ext>
            </a:extLst>
          </p:cNvPr>
          <p:cNvSpPr txBox="1"/>
          <p:nvPr/>
        </p:nvSpPr>
        <p:spPr>
          <a:xfrm>
            <a:off x="2393709" y="3795251"/>
            <a:ext cx="5067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Risks:</a:t>
            </a:r>
            <a:endParaRPr lang="en-US" sz="2400" b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hospital will have to shutdown its operations due to financial instability. 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will loose access to nearby facility for  emergency and  urgent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4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07D02-1CF9-4883-B52C-3AADF814B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84" y="141316"/>
            <a:ext cx="7968789" cy="6363964"/>
          </a:xfrm>
        </p:spPr>
      </p:pic>
    </p:spTree>
    <p:extLst>
      <p:ext uri="{BB962C8B-B14F-4D97-AF65-F5344CB8AC3E}">
        <p14:creationId xmlns:p14="http://schemas.microsoft.com/office/powerpoint/2010/main" val="385633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6B3B9-4FD3-4F8F-A05B-4B33629BBDC7}"/>
              </a:ext>
            </a:extLst>
          </p:cNvPr>
          <p:cNvSpPr txBox="1"/>
          <p:nvPr/>
        </p:nvSpPr>
        <p:spPr>
          <a:xfrm>
            <a:off x="4978215" y="1692500"/>
            <a:ext cx="71115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Olive General Hospital is incurring huge losses in 2022 impacting hospital revenue and patient costs; Hence Hospital Management requests the community donors significant contribution to save hospital from crisis.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C7586-4BE6-4783-8065-F795DD782C2E}"/>
              </a:ext>
            </a:extLst>
          </p:cNvPr>
          <p:cNvSpPr txBox="1"/>
          <p:nvPr/>
        </p:nvSpPr>
        <p:spPr>
          <a:xfrm>
            <a:off x="1014154" y="2892829"/>
            <a:ext cx="655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5774F-655A-4451-ABBC-6AFD0636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7" y="1309636"/>
            <a:ext cx="4533484" cy="47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4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9DB6D-6ACA-4337-98A7-BAB1A266BEB2}"/>
              </a:ext>
            </a:extLst>
          </p:cNvPr>
          <p:cNvSpPr txBox="1"/>
          <p:nvPr/>
        </p:nvSpPr>
        <p:spPr>
          <a:xfrm>
            <a:off x="2556162" y="1896162"/>
            <a:ext cx="638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focus is to maintain the hospital’s financial stability and continue providing quality care to patients.</a:t>
            </a:r>
          </a:p>
        </p:txBody>
      </p:sp>
    </p:spTree>
    <p:extLst>
      <p:ext uri="{BB962C8B-B14F-4D97-AF65-F5344CB8AC3E}">
        <p14:creationId xmlns:p14="http://schemas.microsoft.com/office/powerpoint/2010/main" val="40755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A27F8-DB9A-4219-B9F6-AE79F0EA46EF}"/>
              </a:ext>
            </a:extLst>
          </p:cNvPr>
          <p:cNvSpPr txBox="1"/>
          <p:nvPr/>
        </p:nvSpPr>
        <p:spPr>
          <a:xfrm>
            <a:off x="178723" y="221764"/>
            <a:ext cx="4384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2022, there was a huge decline in patient admissions making it a cause for concern for the hospital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3B2A9-16C4-4C6E-ABD1-210F1F61C7D2}"/>
              </a:ext>
            </a:extLst>
          </p:cNvPr>
          <p:cNvSpPr txBox="1"/>
          <p:nvPr/>
        </p:nvSpPr>
        <p:spPr>
          <a:xfrm>
            <a:off x="6646025" y="221764"/>
            <a:ext cx="3902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Outpatient was the most affected category with a decline of about 50% from previous year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B6A44-8B62-46E9-B64D-512EDE3A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3" y="1873033"/>
            <a:ext cx="4256470" cy="4627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BA957-9B12-4041-A057-C9D77BE1A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96" y="1838909"/>
            <a:ext cx="5583676" cy="47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8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FC18D-3E1B-4CF6-8C89-0288B43A32CE}"/>
              </a:ext>
            </a:extLst>
          </p:cNvPr>
          <p:cNvSpPr txBox="1"/>
          <p:nvPr/>
        </p:nvSpPr>
        <p:spPr>
          <a:xfrm>
            <a:off x="694112" y="95596"/>
            <a:ext cx="512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was a huge drop in insurance coverage in 2022 impacting patients and hospitals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2A0D3-8151-4C83-88A0-E49D97D30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502821"/>
            <a:ext cx="8013931" cy="4968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405026-5701-4D29-B8BE-A28B2D4B2AFB}"/>
              </a:ext>
            </a:extLst>
          </p:cNvPr>
          <p:cNvSpPr txBox="1"/>
          <p:nvPr/>
        </p:nvSpPr>
        <p:spPr>
          <a:xfrm>
            <a:off x="8362603" y="2402377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could be the potential reason for decline in patient admissions</a:t>
            </a:r>
          </a:p>
        </p:txBody>
      </p:sp>
    </p:spTree>
    <p:extLst>
      <p:ext uri="{BB962C8B-B14F-4D97-AF65-F5344CB8AC3E}">
        <p14:creationId xmlns:p14="http://schemas.microsoft.com/office/powerpoint/2010/main" val="296338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71125-F00A-4C8C-A560-ADA21153A82E}"/>
              </a:ext>
            </a:extLst>
          </p:cNvPr>
          <p:cNvSpPr txBox="1"/>
          <p:nvPr/>
        </p:nvSpPr>
        <p:spPr>
          <a:xfrm>
            <a:off x="1220585" y="2502133"/>
            <a:ext cx="1014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Healthcare cost shift”– Who pays the Price?</a:t>
            </a:r>
          </a:p>
        </p:txBody>
      </p:sp>
    </p:spTree>
    <p:extLst>
      <p:ext uri="{BB962C8B-B14F-4D97-AF65-F5344CB8AC3E}">
        <p14:creationId xmlns:p14="http://schemas.microsoft.com/office/powerpoint/2010/main" val="377923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451C7-2E88-4762-B0DD-AF9418BE8C00}"/>
              </a:ext>
            </a:extLst>
          </p:cNvPr>
          <p:cNvSpPr txBox="1"/>
          <p:nvPr/>
        </p:nvSpPr>
        <p:spPr>
          <a:xfrm>
            <a:off x="1305098" y="2177934"/>
            <a:ext cx="9351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was affected with cash flow issues impacting their ability to operate efficiently.</a:t>
            </a: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pocket costs increased leading to delayed treatments and financial hardships for many patients.</a:t>
            </a:r>
          </a:p>
        </p:txBody>
      </p:sp>
    </p:spTree>
    <p:extLst>
      <p:ext uri="{BB962C8B-B14F-4D97-AF65-F5344CB8AC3E}">
        <p14:creationId xmlns:p14="http://schemas.microsoft.com/office/powerpoint/2010/main" val="314941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BF9DA-0CCB-4677-8EE2-7880B47A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9" y="1970390"/>
            <a:ext cx="10966130" cy="256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EFE52-16C1-4264-A374-AA53918955BF}"/>
              </a:ext>
            </a:extLst>
          </p:cNvPr>
          <p:cNvSpPr txBox="1"/>
          <p:nvPr/>
        </p:nvSpPr>
        <p:spPr>
          <a:xfrm>
            <a:off x="399010" y="482138"/>
            <a:ext cx="7988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outpatient category was the most affected because of reduction in insurance coverage.</a:t>
            </a:r>
          </a:p>
        </p:txBody>
      </p:sp>
    </p:spTree>
    <p:extLst>
      <p:ext uri="{BB962C8B-B14F-4D97-AF65-F5344CB8AC3E}">
        <p14:creationId xmlns:p14="http://schemas.microsoft.com/office/powerpoint/2010/main" val="20295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0E88F8-6DC3-4D6A-8C60-5B2B6FD89979}"/>
              </a:ext>
            </a:extLst>
          </p:cNvPr>
          <p:cNvSpPr txBox="1"/>
          <p:nvPr/>
        </p:nvSpPr>
        <p:spPr>
          <a:xfrm>
            <a:off x="2414846" y="2351782"/>
            <a:ext cx="8084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the Insurance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 policies unfairly at the cost of hospitals and patients?</a:t>
            </a:r>
          </a:p>
        </p:txBody>
      </p:sp>
    </p:spTree>
    <p:extLst>
      <p:ext uri="{BB962C8B-B14F-4D97-AF65-F5344CB8AC3E}">
        <p14:creationId xmlns:p14="http://schemas.microsoft.com/office/powerpoint/2010/main" val="12154898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2098</TotalTime>
  <Words>308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Slice</vt:lpstr>
      <vt:lpstr>HOSPITAL PERFOMANCE AND FINANCIAL METRICS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tajuddin mohammed</dc:creator>
  <cp:lastModifiedBy>tajuddin mohammed</cp:lastModifiedBy>
  <cp:revision>35</cp:revision>
  <dcterms:created xsi:type="dcterms:W3CDTF">2025-03-02T18:01:13Z</dcterms:created>
  <dcterms:modified xsi:type="dcterms:W3CDTF">2025-03-04T06:15:24Z</dcterms:modified>
</cp:coreProperties>
</file>