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</p:sldMasterIdLst>
  <p:notesMasterIdLst>
    <p:notesMasterId r:id="rId18"/>
  </p:notesMasterIdLst>
  <p:sldIdLst>
    <p:sldId id="256" r:id="rId2"/>
    <p:sldId id="263" r:id="rId3"/>
    <p:sldId id="258" r:id="rId4"/>
    <p:sldId id="257" r:id="rId5"/>
    <p:sldId id="264" r:id="rId6"/>
    <p:sldId id="271" r:id="rId7"/>
    <p:sldId id="265" r:id="rId8"/>
    <p:sldId id="272" r:id="rId9"/>
    <p:sldId id="266" r:id="rId10"/>
    <p:sldId id="267" r:id="rId11"/>
    <p:sldId id="260" r:id="rId12"/>
    <p:sldId id="259" r:id="rId13"/>
    <p:sldId id="269" r:id="rId14"/>
    <p:sldId id="262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51BFD-7D13-0544-89C3-2B5E7EBD854D}" v="128" dt="2025-07-20T14:16:35.612"/>
    <p1510:client id="{E854B3E7-C638-552C-52EA-0EFFDF886749}" v="256" dt="2025-07-20T12:52:39.272"/>
    <p1510:client id="{EDCB0B3D-1CF2-09AB-F73B-1941DE04A1FC}" v="27" dt="2025-07-20T05:41:54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46"/>
    <p:restoredTop sz="86364"/>
  </p:normalViewPr>
  <p:slideViewPr>
    <p:cSldViewPr snapToGrid="0">
      <p:cViewPr varScale="1">
        <p:scale>
          <a:sx n="76" d="100"/>
          <a:sy n="76" d="100"/>
        </p:scale>
        <p:origin x="216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4ECDC9-8E47-4DB2-8017-357E3E556ED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27AAA-9ACF-4E23-9A7D-6D8E7AF91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Multimodal Data Alignment</a:t>
          </a:r>
          <a:endParaRPr lang="en-US" dirty="0"/>
        </a:p>
      </dgm:t>
    </dgm:pt>
    <dgm:pt modelId="{5339D3FD-C876-43B7-B702-C8705397F49D}" type="parTrans" cxnId="{8485048B-ECDD-4A94-BF96-1498785CC1A9}">
      <dgm:prSet/>
      <dgm:spPr/>
      <dgm:t>
        <a:bodyPr/>
        <a:lstStyle/>
        <a:p>
          <a:endParaRPr lang="en-US"/>
        </a:p>
      </dgm:t>
    </dgm:pt>
    <dgm:pt modelId="{75374732-1863-4F98-9DDB-B72638E8D684}" type="sibTrans" cxnId="{8485048B-ECDD-4A94-BF96-1498785CC1A9}">
      <dgm:prSet/>
      <dgm:spPr/>
      <dgm:t>
        <a:bodyPr/>
        <a:lstStyle/>
        <a:p>
          <a:endParaRPr lang="en-US"/>
        </a:p>
      </dgm:t>
    </dgm:pt>
    <dgm:pt modelId="{2E706EB5-BDA3-4959-9D11-177D06EF69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>
              <a:latin typeface="Times New Roman" panose="02020603050405020304" pitchFamily="18" charset="0"/>
              <a:cs typeface="Times New Roman" panose="02020603050405020304" pitchFamily="18" charset="0"/>
            </a:rPr>
            <a:t>It was challenging to sync the audio, video, and text-specific features of each participant.</a:t>
          </a:r>
        </a:p>
      </dgm:t>
    </dgm:pt>
    <dgm:pt modelId="{F83D68F4-803E-4D69-8827-915A93FADB79}" type="parTrans" cxnId="{19314395-5306-439C-8F84-9839D7A61F5F}">
      <dgm:prSet/>
      <dgm:spPr/>
      <dgm:t>
        <a:bodyPr/>
        <a:lstStyle/>
        <a:p>
          <a:endParaRPr lang="en-US"/>
        </a:p>
      </dgm:t>
    </dgm:pt>
    <dgm:pt modelId="{B98D08FB-3B6B-4AC4-AD50-E7E219B0B027}" type="sibTrans" cxnId="{19314395-5306-439C-8F84-9839D7A61F5F}">
      <dgm:prSet/>
      <dgm:spPr/>
      <dgm:t>
        <a:bodyPr/>
        <a:lstStyle/>
        <a:p>
          <a:endParaRPr lang="en-US"/>
        </a:p>
      </dgm:t>
    </dgm:pt>
    <dgm:pt modelId="{1009B60A-4903-4F67-9091-C1257E3204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Limited Dataset Size</a:t>
          </a:r>
          <a:endParaRPr lang="en-US" dirty="0"/>
        </a:p>
      </dgm:t>
    </dgm:pt>
    <dgm:pt modelId="{EAF11DB3-700E-45D9-9144-A59722AA76F7}" type="parTrans" cxnId="{44B6F3C3-FD8E-4CEB-BABA-D77DEEC685FE}">
      <dgm:prSet/>
      <dgm:spPr/>
      <dgm:t>
        <a:bodyPr/>
        <a:lstStyle/>
        <a:p>
          <a:endParaRPr lang="en-US"/>
        </a:p>
      </dgm:t>
    </dgm:pt>
    <dgm:pt modelId="{B1C9D2AF-C319-4C14-B236-868BAEFBE736}" type="sibTrans" cxnId="{44B6F3C3-FD8E-4CEB-BABA-D77DEEC685FE}">
      <dgm:prSet/>
      <dgm:spPr/>
      <dgm:t>
        <a:bodyPr/>
        <a:lstStyle/>
        <a:p>
          <a:endParaRPr lang="en-US"/>
        </a:p>
      </dgm:t>
    </dgm:pt>
    <dgm:pt modelId="{B08F2B29-8A7F-4C14-96C9-99CBAC67F9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>
              <a:latin typeface="Times New Roman" panose="02020603050405020304" pitchFamily="18" charset="0"/>
              <a:cs typeface="Times New Roman" panose="02020603050405020304" pitchFamily="18" charset="0"/>
            </a:rPr>
            <a:t>The dataset included only 189 participants, which limits the ability to generalize results to larger populations</a:t>
          </a:r>
        </a:p>
      </dgm:t>
    </dgm:pt>
    <dgm:pt modelId="{B2AF9831-ED32-472A-AF52-01BCF44C8979}" type="parTrans" cxnId="{EA2B76D6-3F5B-42FB-897C-CEF3FA0F85A2}">
      <dgm:prSet/>
      <dgm:spPr/>
      <dgm:t>
        <a:bodyPr/>
        <a:lstStyle/>
        <a:p>
          <a:endParaRPr lang="en-US"/>
        </a:p>
      </dgm:t>
    </dgm:pt>
    <dgm:pt modelId="{0ACAD50E-AB42-4862-8BC4-15487C064A53}" type="sibTrans" cxnId="{EA2B76D6-3F5B-42FB-897C-CEF3FA0F85A2}">
      <dgm:prSet/>
      <dgm:spPr/>
      <dgm:t>
        <a:bodyPr/>
        <a:lstStyle/>
        <a:p>
          <a:endParaRPr lang="en-US"/>
        </a:p>
      </dgm:t>
    </dgm:pt>
    <dgm:pt modelId="{128A2DAB-6548-4F22-985B-4D9C9B8FD0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haroni"/>
            </a:rPr>
            <a:t>Class Imbalance</a:t>
          </a:r>
          <a:endParaRPr lang="en-US"/>
        </a:p>
      </dgm:t>
    </dgm:pt>
    <dgm:pt modelId="{D5A5DD4E-4796-4424-9AFC-6FB41B96D8CE}" type="parTrans" cxnId="{A02EC24C-C42F-4473-83D1-23DCD3CAF025}">
      <dgm:prSet/>
      <dgm:spPr/>
      <dgm:t>
        <a:bodyPr/>
        <a:lstStyle/>
        <a:p>
          <a:endParaRPr lang="en-US"/>
        </a:p>
      </dgm:t>
    </dgm:pt>
    <dgm:pt modelId="{D2CCD4F1-0DAF-46B3-BFC8-9C0DF782E066}" type="sibTrans" cxnId="{A02EC24C-C42F-4473-83D1-23DCD3CAF025}">
      <dgm:prSet/>
      <dgm:spPr/>
      <dgm:t>
        <a:bodyPr/>
        <a:lstStyle/>
        <a:p>
          <a:endParaRPr lang="en-US"/>
        </a:p>
      </dgm:t>
    </dgm:pt>
    <dgm:pt modelId="{FEB300B3-0839-4DB5-963A-EA8F294E4A10}">
      <dgm:prSet phldr="0"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dirty="0">
              <a:latin typeface="Times New Roman"/>
              <a:cs typeface="Times New Roman"/>
            </a:rPr>
            <a:t>Dataset was highly imbalanced with lower number of not depressed cases.</a:t>
          </a:r>
        </a:p>
      </dgm:t>
    </dgm:pt>
    <dgm:pt modelId="{C10E7928-D09A-4094-BF19-9811B99EE0B3}" type="parTrans" cxnId="{DBAA018A-5979-4BCC-8C89-FA571A505831}">
      <dgm:prSet/>
      <dgm:spPr/>
      <dgm:t>
        <a:bodyPr/>
        <a:lstStyle/>
        <a:p>
          <a:endParaRPr lang="en-US"/>
        </a:p>
      </dgm:t>
    </dgm:pt>
    <dgm:pt modelId="{8B151CEA-DFF5-4FB6-AC65-6E103A9BF64E}" type="sibTrans" cxnId="{DBAA018A-5979-4BCC-8C89-FA571A505831}">
      <dgm:prSet/>
      <dgm:spPr/>
      <dgm:t>
        <a:bodyPr/>
        <a:lstStyle/>
        <a:p>
          <a:endParaRPr lang="en-US"/>
        </a:p>
      </dgm:t>
    </dgm:pt>
    <dgm:pt modelId="{FC0808B8-9DB0-4E4D-A815-C9549FDF4DB9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71EE766D-B3B4-D94A-B6C9-3B6A07116EEA}" type="parTrans" cxnId="{542174DB-9DEF-A748-AA72-FFBA679D7025}">
      <dgm:prSet/>
      <dgm:spPr/>
      <dgm:t>
        <a:bodyPr/>
        <a:lstStyle/>
        <a:p>
          <a:endParaRPr lang="en-US"/>
        </a:p>
      </dgm:t>
    </dgm:pt>
    <dgm:pt modelId="{D009ABDE-F276-BF49-9411-71ECE76052E1}" type="sibTrans" cxnId="{542174DB-9DEF-A748-AA72-FFBA679D7025}">
      <dgm:prSet/>
      <dgm:spPr/>
      <dgm:t>
        <a:bodyPr/>
        <a:lstStyle/>
        <a:p>
          <a:endParaRPr lang="en-US"/>
        </a:p>
      </dgm:t>
    </dgm:pt>
    <dgm:pt modelId="{4AB3CFB3-1D70-433C-89EC-E42B00178F47}" type="pres">
      <dgm:prSet presAssocID="{324ECDC9-8E47-4DB2-8017-357E3E556ED3}" presName="root" presStyleCnt="0">
        <dgm:presLayoutVars>
          <dgm:dir/>
          <dgm:resizeHandles val="exact"/>
        </dgm:presLayoutVars>
      </dgm:prSet>
      <dgm:spPr/>
    </dgm:pt>
    <dgm:pt modelId="{059FC294-A4F3-40CB-86A8-E11229C93FB3}" type="pres">
      <dgm:prSet presAssocID="{96027AAA-9ACF-4E23-9A7D-6D8E7AF91C93}" presName="compNode" presStyleCnt="0"/>
      <dgm:spPr/>
    </dgm:pt>
    <dgm:pt modelId="{FB8EC72B-FC2D-44ED-99BD-7ACC34EE3D32}" type="pres">
      <dgm:prSet presAssocID="{96027AAA-9ACF-4E23-9A7D-6D8E7AF91C93}" presName="bgRect" presStyleLbl="bgShp" presStyleIdx="0" presStyleCnt="4"/>
      <dgm:spPr/>
    </dgm:pt>
    <dgm:pt modelId="{BABDEADB-094D-4D8C-BF40-DF298D7EA99F}" type="pres">
      <dgm:prSet presAssocID="{96027AAA-9ACF-4E23-9A7D-6D8E7AF91C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90772B-4534-4CD6-925F-BDB1332EDD93}" type="pres">
      <dgm:prSet presAssocID="{96027AAA-9ACF-4E23-9A7D-6D8E7AF91C93}" presName="spaceRect" presStyleCnt="0"/>
      <dgm:spPr/>
    </dgm:pt>
    <dgm:pt modelId="{EA87CFC9-448F-4ACD-BA81-E8688D5F826F}" type="pres">
      <dgm:prSet presAssocID="{96027AAA-9ACF-4E23-9A7D-6D8E7AF91C93}" presName="parTx" presStyleLbl="revTx" presStyleIdx="0" presStyleCnt="7">
        <dgm:presLayoutVars>
          <dgm:chMax val="0"/>
          <dgm:chPref val="0"/>
        </dgm:presLayoutVars>
      </dgm:prSet>
      <dgm:spPr/>
    </dgm:pt>
    <dgm:pt modelId="{FF681790-0C37-4647-B29D-DF7EFE7DBAFD}" type="pres">
      <dgm:prSet presAssocID="{96027AAA-9ACF-4E23-9A7D-6D8E7AF91C93}" presName="desTx" presStyleLbl="revTx" presStyleIdx="1" presStyleCnt="7">
        <dgm:presLayoutVars/>
      </dgm:prSet>
      <dgm:spPr/>
    </dgm:pt>
    <dgm:pt modelId="{1162B4F0-9DA0-44B2-8BAF-996D4DF9C7E9}" type="pres">
      <dgm:prSet presAssocID="{75374732-1863-4F98-9DDB-B72638E8D684}" presName="sibTrans" presStyleCnt="0"/>
      <dgm:spPr/>
    </dgm:pt>
    <dgm:pt modelId="{65CB0D34-449C-437E-AB9B-1257CC836911}" type="pres">
      <dgm:prSet presAssocID="{1009B60A-4903-4F67-9091-C1257E32046B}" presName="compNode" presStyleCnt="0"/>
      <dgm:spPr/>
    </dgm:pt>
    <dgm:pt modelId="{602F60D7-9E98-432B-A568-B11231DF352B}" type="pres">
      <dgm:prSet presAssocID="{1009B60A-4903-4F67-9091-C1257E32046B}" presName="bgRect" presStyleLbl="bgShp" presStyleIdx="1" presStyleCnt="4"/>
      <dgm:spPr/>
    </dgm:pt>
    <dgm:pt modelId="{867CFAAC-284B-4A72-B754-21AED729DCC7}" type="pres">
      <dgm:prSet presAssocID="{1009B60A-4903-4F67-9091-C1257E3204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055B4989-7E9B-470C-811C-FD7165712015}" type="pres">
      <dgm:prSet presAssocID="{1009B60A-4903-4F67-9091-C1257E32046B}" presName="spaceRect" presStyleCnt="0"/>
      <dgm:spPr/>
    </dgm:pt>
    <dgm:pt modelId="{87E2F9E4-52C2-4AAD-A8E2-387751894BB1}" type="pres">
      <dgm:prSet presAssocID="{1009B60A-4903-4F67-9091-C1257E32046B}" presName="parTx" presStyleLbl="revTx" presStyleIdx="2" presStyleCnt="7">
        <dgm:presLayoutVars>
          <dgm:chMax val="0"/>
          <dgm:chPref val="0"/>
        </dgm:presLayoutVars>
      </dgm:prSet>
      <dgm:spPr/>
    </dgm:pt>
    <dgm:pt modelId="{5EAB7AA8-6124-41F7-9281-76B4331DFE5D}" type="pres">
      <dgm:prSet presAssocID="{1009B60A-4903-4F67-9091-C1257E32046B}" presName="desTx" presStyleLbl="revTx" presStyleIdx="3" presStyleCnt="7">
        <dgm:presLayoutVars/>
      </dgm:prSet>
      <dgm:spPr/>
    </dgm:pt>
    <dgm:pt modelId="{DAE784F4-8C69-4BEB-8D7C-CB1D3068FD45}" type="pres">
      <dgm:prSet presAssocID="{B1C9D2AF-C319-4C14-B236-868BAEFBE736}" presName="sibTrans" presStyleCnt="0"/>
      <dgm:spPr/>
    </dgm:pt>
    <dgm:pt modelId="{A6CAD073-424A-4627-843E-BB8954405A24}" type="pres">
      <dgm:prSet presAssocID="{128A2DAB-6548-4F22-985B-4D9C9B8FD0E6}" presName="compNode" presStyleCnt="0"/>
      <dgm:spPr/>
    </dgm:pt>
    <dgm:pt modelId="{CBE6C951-F4F6-4AE6-99C6-7E0F916E6E68}" type="pres">
      <dgm:prSet presAssocID="{128A2DAB-6548-4F22-985B-4D9C9B8FD0E6}" presName="bgRect" presStyleLbl="bgShp" presStyleIdx="2" presStyleCnt="4"/>
      <dgm:spPr/>
    </dgm:pt>
    <dgm:pt modelId="{C664B6FB-B1CB-4E03-A123-25E0965DC026}" type="pres">
      <dgm:prSet presAssocID="{128A2DAB-6548-4F22-985B-4D9C9B8FD0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494AAD-858B-482A-8DE9-54A372415F34}" type="pres">
      <dgm:prSet presAssocID="{128A2DAB-6548-4F22-985B-4D9C9B8FD0E6}" presName="spaceRect" presStyleCnt="0"/>
      <dgm:spPr/>
    </dgm:pt>
    <dgm:pt modelId="{ECAA2A03-0355-460F-BDC0-92E453663352}" type="pres">
      <dgm:prSet presAssocID="{128A2DAB-6548-4F22-985B-4D9C9B8FD0E6}" presName="parTx" presStyleLbl="revTx" presStyleIdx="4" presStyleCnt="7">
        <dgm:presLayoutVars>
          <dgm:chMax val="0"/>
          <dgm:chPref val="0"/>
        </dgm:presLayoutVars>
      </dgm:prSet>
      <dgm:spPr/>
    </dgm:pt>
    <dgm:pt modelId="{41A2F496-ED3B-40DD-8202-18CB976EA185}" type="pres">
      <dgm:prSet presAssocID="{128A2DAB-6548-4F22-985B-4D9C9B8FD0E6}" presName="desTx" presStyleLbl="revTx" presStyleIdx="5" presStyleCnt="7">
        <dgm:presLayoutVars/>
      </dgm:prSet>
      <dgm:spPr/>
    </dgm:pt>
    <dgm:pt modelId="{8D02F46F-38C0-1542-8C66-6B7E4201AB69}" type="pres">
      <dgm:prSet presAssocID="{D2CCD4F1-0DAF-46B3-BFC8-9C0DF782E066}" presName="sibTrans" presStyleCnt="0"/>
      <dgm:spPr/>
    </dgm:pt>
    <dgm:pt modelId="{8482925A-9C38-2D4F-AC67-BF5E3EAEAD06}" type="pres">
      <dgm:prSet presAssocID="{FC0808B8-9DB0-4E4D-A815-C9549FDF4DB9}" presName="compNode" presStyleCnt="0"/>
      <dgm:spPr/>
    </dgm:pt>
    <dgm:pt modelId="{083863FA-48A4-5D47-9391-5762B689F8FC}" type="pres">
      <dgm:prSet presAssocID="{FC0808B8-9DB0-4E4D-A815-C9549FDF4DB9}" presName="bgRect" presStyleLbl="bgShp" presStyleIdx="3" presStyleCnt="4"/>
      <dgm:spPr/>
    </dgm:pt>
    <dgm:pt modelId="{7A28B59C-D5B2-894B-AA4B-26DA2EF0CBD2}" type="pres">
      <dgm:prSet presAssocID="{FC0808B8-9DB0-4E4D-A815-C9549FDF4DB9}" presName="iconRect" presStyleLbl="node1" presStyleIdx="3" presStyleCnt="4"/>
      <dgm:spPr/>
    </dgm:pt>
    <dgm:pt modelId="{53EA921B-4314-3F48-8E4F-F02ED64860F2}" type="pres">
      <dgm:prSet presAssocID="{FC0808B8-9DB0-4E4D-A815-C9549FDF4DB9}" presName="spaceRect" presStyleCnt="0"/>
      <dgm:spPr/>
    </dgm:pt>
    <dgm:pt modelId="{927D3F20-63A0-E842-8B2C-194743C23B83}" type="pres">
      <dgm:prSet presAssocID="{FC0808B8-9DB0-4E4D-A815-C9549FDF4DB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D05101F-266F-4C73-8009-AE1B421792DA}" type="presOf" srcId="{1009B60A-4903-4F67-9091-C1257E32046B}" destId="{87E2F9E4-52C2-4AAD-A8E2-387751894BB1}" srcOrd="0" destOrd="0" presId="urn:microsoft.com/office/officeart/2018/2/layout/IconVerticalSolidList"/>
    <dgm:cxn modelId="{D88DE71F-C706-4843-B44D-1F45F944123D}" type="presOf" srcId="{FEB300B3-0839-4DB5-963A-EA8F294E4A10}" destId="{41A2F496-ED3B-40DD-8202-18CB976EA185}" srcOrd="0" destOrd="0" presId="urn:microsoft.com/office/officeart/2018/2/layout/IconVerticalSolidList"/>
    <dgm:cxn modelId="{FABB865E-755A-4CD9-A7AF-D701DE4D62FE}" type="presOf" srcId="{B08F2B29-8A7F-4C14-96C9-99CBAC67F98F}" destId="{5EAB7AA8-6124-41F7-9281-76B4331DFE5D}" srcOrd="0" destOrd="0" presId="urn:microsoft.com/office/officeart/2018/2/layout/IconVerticalSolidList"/>
    <dgm:cxn modelId="{A02EC24C-C42F-4473-83D1-23DCD3CAF025}" srcId="{324ECDC9-8E47-4DB2-8017-357E3E556ED3}" destId="{128A2DAB-6548-4F22-985B-4D9C9B8FD0E6}" srcOrd="2" destOrd="0" parTransId="{D5A5DD4E-4796-4424-9AFC-6FB41B96D8CE}" sibTransId="{D2CCD4F1-0DAF-46B3-BFC8-9C0DF782E066}"/>
    <dgm:cxn modelId="{9DFD0371-BB04-41C8-B7E6-7562ECC04C99}" type="presOf" srcId="{96027AAA-9ACF-4E23-9A7D-6D8E7AF91C93}" destId="{EA87CFC9-448F-4ACD-BA81-E8688D5F826F}" srcOrd="0" destOrd="0" presId="urn:microsoft.com/office/officeart/2018/2/layout/IconVerticalSolidList"/>
    <dgm:cxn modelId="{DBAA018A-5979-4BCC-8C89-FA571A505831}" srcId="{128A2DAB-6548-4F22-985B-4D9C9B8FD0E6}" destId="{FEB300B3-0839-4DB5-963A-EA8F294E4A10}" srcOrd="0" destOrd="0" parTransId="{C10E7928-D09A-4094-BF19-9811B99EE0B3}" sibTransId="{8B151CEA-DFF5-4FB6-AC65-6E103A9BF64E}"/>
    <dgm:cxn modelId="{8485048B-ECDD-4A94-BF96-1498785CC1A9}" srcId="{324ECDC9-8E47-4DB2-8017-357E3E556ED3}" destId="{96027AAA-9ACF-4E23-9A7D-6D8E7AF91C93}" srcOrd="0" destOrd="0" parTransId="{5339D3FD-C876-43B7-B702-C8705397F49D}" sibTransId="{75374732-1863-4F98-9DDB-B72638E8D684}"/>
    <dgm:cxn modelId="{19314395-5306-439C-8F84-9839D7A61F5F}" srcId="{96027AAA-9ACF-4E23-9A7D-6D8E7AF91C93}" destId="{2E706EB5-BDA3-4959-9D11-177D06EF6931}" srcOrd="0" destOrd="0" parTransId="{F83D68F4-803E-4D69-8827-915A93FADB79}" sibTransId="{B98D08FB-3B6B-4AC4-AD50-E7E219B0B027}"/>
    <dgm:cxn modelId="{7D1862A8-4FFE-A04F-A5A3-A8AD052A0384}" type="presOf" srcId="{FC0808B8-9DB0-4E4D-A815-C9549FDF4DB9}" destId="{927D3F20-63A0-E842-8B2C-194743C23B83}" srcOrd="0" destOrd="0" presId="urn:microsoft.com/office/officeart/2018/2/layout/IconVerticalSolidList"/>
    <dgm:cxn modelId="{44B6F3C3-FD8E-4CEB-BABA-D77DEEC685FE}" srcId="{324ECDC9-8E47-4DB2-8017-357E3E556ED3}" destId="{1009B60A-4903-4F67-9091-C1257E32046B}" srcOrd="1" destOrd="0" parTransId="{EAF11DB3-700E-45D9-9144-A59722AA76F7}" sibTransId="{B1C9D2AF-C319-4C14-B236-868BAEFBE736}"/>
    <dgm:cxn modelId="{88AA44CC-2DAA-4941-8D56-C09F02A7D75F}" type="presOf" srcId="{2E706EB5-BDA3-4959-9D11-177D06EF6931}" destId="{FF681790-0C37-4647-B29D-DF7EFE7DBAFD}" srcOrd="0" destOrd="0" presId="urn:microsoft.com/office/officeart/2018/2/layout/IconVerticalSolidList"/>
    <dgm:cxn modelId="{EA2B76D6-3F5B-42FB-897C-CEF3FA0F85A2}" srcId="{1009B60A-4903-4F67-9091-C1257E32046B}" destId="{B08F2B29-8A7F-4C14-96C9-99CBAC67F98F}" srcOrd="0" destOrd="0" parTransId="{B2AF9831-ED32-472A-AF52-01BCF44C8979}" sibTransId="{0ACAD50E-AB42-4862-8BC4-15487C064A53}"/>
    <dgm:cxn modelId="{542174DB-9DEF-A748-AA72-FFBA679D7025}" srcId="{324ECDC9-8E47-4DB2-8017-357E3E556ED3}" destId="{FC0808B8-9DB0-4E4D-A815-C9549FDF4DB9}" srcOrd="3" destOrd="0" parTransId="{71EE766D-B3B4-D94A-B6C9-3B6A07116EEA}" sibTransId="{D009ABDE-F276-BF49-9411-71ECE76052E1}"/>
    <dgm:cxn modelId="{79855AEB-B2AC-42E4-B06D-A2CECDACF1EF}" type="presOf" srcId="{324ECDC9-8E47-4DB2-8017-357E3E556ED3}" destId="{4AB3CFB3-1D70-433C-89EC-E42B00178F47}" srcOrd="0" destOrd="0" presId="urn:microsoft.com/office/officeart/2018/2/layout/IconVerticalSolidList"/>
    <dgm:cxn modelId="{1351C3F2-2D46-4899-9905-84E0096A5A05}" type="presOf" srcId="{128A2DAB-6548-4F22-985B-4D9C9B8FD0E6}" destId="{ECAA2A03-0355-460F-BDC0-92E453663352}" srcOrd="0" destOrd="0" presId="urn:microsoft.com/office/officeart/2018/2/layout/IconVerticalSolidList"/>
    <dgm:cxn modelId="{C4BD5134-9969-41D4-B47E-EC55928B9DC3}" type="presParOf" srcId="{4AB3CFB3-1D70-433C-89EC-E42B00178F47}" destId="{059FC294-A4F3-40CB-86A8-E11229C93FB3}" srcOrd="0" destOrd="0" presId="urn:microsoft.com/office/officeart/2018/2/layout/IconVerticalSolidList"/>
    <dgm:cxn modelId="{128AF7A3-765C-4185-944E-BDA47F265663}" type="presParOf" srcId="{059FC294-A4F3-40CB-86A8-E11229C93FB3}" destId="{FB8EC72B-FC2D-44ED-99BD-7ACC34EE3D32}" srcOrd="0" destOrd="0" presId="urn:microsoft.com/office/officeart/2018/2/layout/IconVerticalSolidList"/>
    <dgm:cxn modelId="{B6A015D8-8D61-4D56-B22A-2D53ECDE6B4E}" type="presParOf" srcId="{059FC294-A4F3-40CB-86A8-E11229C93FB3}" destId="{BABDEADB-094D-4D8C-BF40-DF298D7EA99F}" srcOrd="1" destOrd="0" presId="urn:microsoft.com/office/officeart/2018/2/layout/IconVerticalSolidList"/>
    <dgm:cxn modelId="{359230C7-023C-43C2-AA9A-3A723CE3BFC8}" type="presParOf" srcId="{059FC294-A4F3-40CB-86A8-E11229C93FB3}" destId="{2090772B-4534-4CD6-925F-BDB1332EDD93}" srcOrd="2" destOrd="0" presId="urn:microsoft.com/office/officeart/2018/2/layout/IconVerticalSolidList"/>
    <dgm:cxn modelId="{8A0876F0-0AA1-46BE-8F13-9F466B977D35}" type="presParOf" srcId="{059FC294-A4F3-40CB-86A8-E11229C93FB3}" destId="{EA87CFC9-448F-4ACD-BA81-E8688D5F826F}" srcOrd="3" destOrd="0" presId="urn:microsoft.com/office/officeart/2018/2/layout/IconVerticalSolidList"/>
    <dgm:cxn modelId="{5DFEEB38-4297-4A70-AA0B-13D4527C55BB}" type="presParOf" srcId="{059FC294-A4F3-40CB-86A8-E11229C93FB3}" destId="{FF681790-0C37-4647-B29D-DF7EFE7DBAFD}" srcOrd="4" destOrd="0" presId="urn:microsoft.com/office/officeart/2018/2/layout/IconVerticalSolidList"/>
    <dgm:cxn modelId="{D118BE60-0D5B-4348-A146-E86CE294A03B}" type="presParOf" srcId="{4AB3CFB3-1D70-433C-89EC-E42B00178F47}" destId="{1162B4F0-9DA0-44B2-8BAF-996D4DF9C7E9}" srcOrd="1" destOrd="0" presId="urn:microsoft.com/office/officeart/2018/2/layout/IconVerticalSolidList"/>
    <dgm:cxn modelId="{B1FC6D49-05F2-4DC3-99DE-92DBB8A8CAC2}" type="presParOf" srcId="{4AB3CFB3-1D70-433C-89EC-E42B00178F47}" destId="{65CB0D34-449C-437E-AB9B-1257CC836911}" srcOrd="2" destOrd="0" presId="urn:microsoft.com/office/officeart/2018/2/layout/IconVerticalSolidList"/>
    <dgm:cxn modelId="{A06C992A-73ED-49B8-8A71-CDBA64B888DC}" type="presParOf" srcId="{65CB0D34-449C-437E-AB9B-1257CC836911}" destId="{602F60D7-9E98-432B-A568-B11231DF352B}" srcOrd="0" destOrd="0" presId="urn:microsoft.com/office/officeart/2018/2/layout/IconVerticalSolidList"/>
    <dgm:cxn modelId="{85C2CC6A-B48F-421D-B978-78641C144180}" type="presParOf" srcId="{65CB0D34-449C-437E-AB9B-1257CC836911}" destId="{867CFAAC-284B-4A72-B754-21AED729DCC7}" srcOrd="1" destOrd="0" presId="urn:microsoft.com/office/officeart/2018/2/layout/IconVerticalSolidList"/>
    <dgm:cxn modelId="{8666E7B5-8349-4C71-8422-9BA4CBEDD36B}" type="presParOf" srcId="{65CB0D34-449C-437E-AB9B-1257CC836911}" destId="{055B4989-7E9B-470C-811C-FD7165712015}" srcOrd="2" destOrd="0" presId="urn:microsoft.com/office/officeart/2018/2/layout/IconVerticalSolidList"/>
    <dgm:cxn modelId="{D1372860-09BF-4C86-9A62-FE9D7121B9BD}" type="presParOf" srcId="{65CB0D34-449C-437E-AB9B-1257CC836911}" destId="{87E2F9E4-52C2-4AAD-A8E2-387751894BB1}" srcOrd="3" destOrd="0" presId="urn:microsoft.com/office/officeart/2018/2/layout/IconVerticalSolidList"/>
    <dgm:cxn modelId="{B5BEF664-0EFC-4AEB-90CC-B0DCB4E9CE95}" type="presParOf" srcId="{65CB0D34-449C-437E-AB9B-1257CC836911}" destId="{5EAB7AA8-6124-41F7-9281-76B4331DFE5D}" srcOrd="4" destOrd="0" presId="urn:microsoft.com/office/officeart/2018/2/layout/IconVerticalSolidList"/>
    <dgm:cxn modelId="{D7327368-8250-4DD2-85BF-D2BE86D2BCA6}" type="presParOf" srcId="{4AB3CFB3-1D70-433C-89EC-E42B00178F47}" destId="{DAE784F4-8C69-4BEB-8D7C-CB1D3068FD45}" srcOrd="3" destOrd="0" presId="urn:microsoft.com/office/officeart/2018/2/layout/IconVerticalSolidList"/>
    <dgm:cxn modelId="{0A57C7E7-2334-4742-9D3A-7AE9E1142DA8}" type="presParOf" srcId="{4AB3CFB3-1D70-433C-89EC-E42B00178F47}" destId="{A6CAD073-424A-4627-843E-BB8954405A24}" srcOrd="4" destOrd="0" presId="urn:microsoft.com/office/officeart/2018/2/layout/IconVerticalSolidList"/>
    <dgm:cxn modelId="{A1BCFA59-2AEC-4806-8B3C-271A8DA20248}" type="presParOf" srcId="{A6CAD073-424A-4627-843E-BB8954405A24}" destId="{CBE6C951-F4F6-4AE6-99C6-7E0F916E6E68}" srcOrd="0" destOrd="0" presId="urn:microsoft.com/office/officeart/2018/2/layout/IconVerticalSolidList"/>
    <dgm:cxn modelId="{E8FCCA4F-975C-489F-8A0D-957E85A20C66}" type="presParOf" srcId="{A6CAD073-424A-4627-843E-BB8954405A24}" destId="{C664B6FB-B1CB-4E03-A123-25E0965DC026}" srcOrd="1" destOrd="0" presId="urn:microsoft.com/office/officeart/2018/2/layout/IconVerticalSolidList"/>
    <dgm:cxn modelId="{BDF271BD-323F-4026-81FE-BA73624DD9A6}" type="presParOf" srcId="{A6CAD073-424A-4627-843E-BB8954405A24}" destId="{8F494AAD-858B-482A-8DE9-54A372415F34}" srcOrd="2" destOrd="0" presId="urn:microsoft.com/office/officeart/2018/2/layout/IconVerticalSolidList"/>
    <dgm:cxn modelId="{1A44610E-AECD-4E6E-BD3D-D7A302EC40A8}" type="presParOf" srcId="{A6CAD073-424A-4627-843E-BB8954405A24}" destId="{ECAA2A03-0355-460F-BDC0-92E453663352}" srcOrd="3" destOrd="0" presId="urn:microsoft.com/office/officeart/2018/2/layout/IconVerticalSolidList"/>
    <dgm:cxn modelId="{F44C6A42-C81B-41BC-BA17-EC97F4F86CCA}" type="presParOf" srcId="{A6CAD073-424A-4627-843E-BB8954405A24}" destId="{41A2F496-ED3B-40DD-8202-18CB976EA185}" srcOrd="4" destOrd="0" presId="urn:microsoft.com/office/officeart/2018/2/layout/IconVerticalSolidList"/>
    <dgm:cxn modelId="{2959A6EE-8A1C-F54F-B9FC-C66C7EE9AA48}" type="presParOf" srcId="{4AB3CFB3-1D70-433C-89EC-E42B00178F47}" destId="{8D02F46F-38C0-1542-8C66-6B7E4201AB69}" srcOrd="5" destOrd="0" presId="urn:microsoft.com/office/officeart/2018/2/layout/IconVerticalSolidList"/>
    <dgm:cxn modelId="{901DAF3A-E943-8944-A56A-9067DAB7FB9B}" type="presParOf" srcId="{4AB3CFB3-1D70-433C-89EC-E42B00178F47}" destId="{8482925A-9C38-2D4F-AC67-BF5E3EAEAD06}" srcOrd="6" destOrd="0" presId="urn:microsoft.com/office/officeart/2018/2/layout/IconVerticalSolidList"/>
    <dgm:cxn modelId="{CD0F79FE-2273-924B-A270-C4069D5CFFD3}" type="presParOf" srcId="{8482925A-9C38-2D4F-AC67-BF5E3EAEAD06}" destId="{083863FA-48A4-5D47-9391-5762B689F8FC}" srcOrd="0" destOrd="0" presId="urn:microsoft.com/office/officeart/2018/2/layout/IconVerticalSolidList"/>
    <dgm:cxn modelId="{205A7BBD-402F-7446-B3F9-0A0497258430}" type="presParOf" srcId="{8482925A-9C38-2D4F-AC67-BF5E3EAEAD06}" destId="{7A28B59C-D5B2-894B-AA4B-26DA2EF0CBD2}" srcOrd="1" destOrd="0" presId="urn:microsoft.com/office/officeart/2018/2/layout/IconVerticalSolidList"/>
    <dgm:cxn modelId="{D9AD0F4A-1B71-5C42-9679-4B3048395D43}" type="presParOf" srcId="{8482925A-9C38-2D4F-AC67-BF5E3EAEAD06}" destId="{53EA921B-4314-3F48-8E4F-F02ED64860F2}" srcOrd="2" destOrd="0" presId="urn:microsoft.com/office/officeart/2018/2/layout/IconVerticalSolidList"/>
    <dgm:cxn modelId="{A30F4E0F-C3E7-5146-B73B-D1091402BB54}" type="presParOf" srcId="{8482925A-9C38-2D4F-AC67-BF5E3EAEAD06}" destId="{927D3F20-63A0-E842-8B2C-194743C23B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C92F45-3570-45F8-8ADA-F58BAC7874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4F5091-2932-4EAA-A3D7-38C6C1E877A5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Clinical Decision Support: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Help psychologists with real-time, data-driven mental health assessments.</a:t>
          </a:r>
        </a:p>
      </dgm:t>
    </dgm:pt>
    <dgm:pt modelId="{A350D695-FF2D-4B41-8BED-7C9256828240}" type="parTrans" cxnId="{C90B0C58-0F41-4997-ACCC-044C6D5C2518}">
      <dgm:prSet/>
      <dgm:spPr/>
      <dgm:t>
        <a:bodyPr/>
        <a:lstStyle/>
        <a:p>
          <a:endParaRPr lang="en-US"/>
        </a:p>
      </dgm:t>
    </dgm:pt>
    <dgm:pt modelId="{8EA3CFAD-8962-4B9F-9141-1A8739646E7D}" type="sibTrans" cxnId="{C90B0C58-0F41-4997-ACCC-044C6D5C2518}">
      <dgm:prSet/>
      <dgm:spPr/>
      <dgm:t>
        <a:bodyPr/>
        <a:lstStyle/>
        <a:p>
          <a:endParaRPr lang="en-US"/>
        </a:p>
      </dgm:t>
    </dgm:pt>
    <dgm:pt modelId="{12927156-E1C5-4930-85E7-3AB3FA8C5234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Early Detection: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Allow proactive screening in schools and workplaces to detect mental health issues early on.</a:t>
          </a:r>
        </a:p>
      </dgm:t>
    </dgm:pt>
    <dgm:pt modelId="{4CBF7505-D5C2-4EA3-BE85-013A29EAAB01}" type="parTrans" cxnId="{8CC91B08-2D94-4F43-944C-944AC7244EC8}">
      <dgm:prSet/>
      <dgm:spPr/>
      <dgm:t>
        <a:bodyPr/>
        <a:lstStyle/>
        <a:p>
          <a:endParaRPr lang="en-US"/>
        </a:p>
      </dgm:t>
    </dgm:pt>
    <dgm:pt modelId="{B06DF019-A57A-4B25-BDB0-462381110C5D}" type="sibTrans" cxnId="{8CC91B08-2D94-4F43-944C-944AC7244EC8}">
      <dgm:prSet/>
      <dgm:spPr/>
      <dgm:t>
        <a:bodyPr/>
        <a:lstStyle/>
        <a:p>
          <a:endParaRPr lang="en-US"/>
        </a:p>
      </dgm:t>
    </dgm:pt>
    <dgm:pt modelId="{8A3F9DC1-9DB7-41D5-9E92-10DA66D03BBB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Therapist Augmentation: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Offer automated, explainable second opinions to support clinical judgment.</a:t>
          </a:r>
        </a:p>
      </dgm:t>
    </dgm:pt>
    <dgm:pt modelId="{14E871F3-14F7-42D7-8EA4-F1B76B7D35A9}" type="parTrans" cxnId="{30B82A97-B957-468F-9410-B59594337784}">
      <dgm:prSet/>
      <dgm:spPr/>
      <dgm:t>
        <a:bodyPr/>
        <a:lstStyle/>
        <a:p>
          <a:endParaRPr lang="en-US"/>
        </a:p>
      </dgm:t>
    </dgm:pt>
    <dgm:pt modelId="{AF4EA2C6-0283-47A1-8C88-1E6DC4645F1F}" type="sibTrans" cxnId="{30B82A97-B957-468F-9410-B59594337784}">
      <dgm:prSet/>
      <dgm:spPr/>
      <dgm:t>
        <a:bodyPr/>
        <a:lstStyle/>
        <a:p>
          <a:endParaRPr lang="en-US"/>
        </a:p>
      </dgm:t>
    </dgm:pt>
    <dgm:pt modelId="{54467216-44F9-49EE-9547-5E7B778513C5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Empowered Decision-Making: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Promote trust through interpretable AI models that support informed care.</a:t>
          </a:r>
        </a:p>
      </dgm:t>
    </dgm:pt>
    <dgm:pt modelId="{452BE0A9-F056-443A-95F0-91D3CBA0D703}" type="parTrans" cxnId="{14A34C27-12D7-403A-ABAC-2D402BB5F566}">
      <dgm:prSet/>
      <dgm:spPr/>
      <dgm:t>
        <a:bodyPr/>
        <a:lstStyle/>
        <a:p>
          <a:endParaRPr lang="en-US"/>
        </a:p>
      </dgm:t>
    </dgm:pt>
    <dgm:pt modelId="{76744B4C-E5F9-48DA-81DC-2D46F1231394}" type="sibTrans" cxnId="{14A34C27-12D7-403A-ABAC-2D402BB5F566}">
      <dgm:prSet/>
      <dgm:spPr/>
      <dgm:t>
        <a:bodyPr/>
        <a:lstStyle/>
        <a:p>
          <a:endParaRPr lang="en-US"/>
        </a:p>
      </dgm:t>
    </dgm:pt>
    <dgm:pt modelId="{82C2CA5B-E00B-4547-A898-E543255D1226}" type="pres">
      <dgm:prSet presAssocID="{46C92F45-3570-45F8-8ADA-F58BAC78745B}" presName="root" presStyleCnt="0">
        <dgm:presLayoutVars>
          <dgm:dir/>
          <dgm:resizeHandles val="exact"/>
        </dgm:presLayoutVars>
      </dgm:prSet>
      <dgm:spPr/>
    </dgm:pt>
    <dgm:pt modelId="{94E77C88-8B87-406E-A0F7-E07667CDD12C}" type="pres">
      <dgm:prSet presAssocID="{024F5091-2932-4EAA-A3D7-38C6C1E877A5}" presName="compNode" presStyleCnt="0"/>
      <dgm:spPr/>
    </dgm:pt>
    <dgm:pt modelId="{B82A1400-8BE0-40E8-982B-8FFA57E38F4F}" type="pres">
      <dgm:prSet presAssocID="{024F5091-2932-4EAA-A3D7-38C6C1E877A5}" presName="bgRect" presStyleLbl="bgShp" presStyleIdx="0" presStyleCnt="4"/>
      <dgm:spPr/>
    </dgm:pt>
    <dgm:pt modelId="{7B07CA12-3847-4453-9C3F-C32A00ADEDCF}" type="pres">
      <dgm:prSet presAssocID="{024F5091-2932-4EAA-A3D7-38C6C1E877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B845A5FE-6069-4B41-8519-72F2FCC63CE6}" type="pres">
      <dgm:prSet presAssocID="{024F5091-2932-4EAA-A3D7-38C6C1E877A5}" presName="spaceRect" presStyleCnt="0"/>
      <dgm:spPr/>
    </dgm:pt>
    <dgm:pt modelId="{04E2CB16-2620-418D-B3AF-14498943A2FD}" type="pres">
      <dgm:prSet presAssocID="{024F5091-2932-4EAA-A3D7-38C6C1E877A5}" presName="parTx" presStyleLbl="revTx" presStyleIdx="0" presStyleCnt="4">
        <dgm:presLayoutVars>
          <dgm:chMax val="0"/>
          <dgm:chPref val="0"/>
        </dgm:presLayoutVars>
      </dgm:prSet>
      <dgm:spPr/>
    </dgm:pt>
    <dgm:pt modelId="{92280188-D24F-4B96-B68C-6C7C776F95DC}" type="pres">
      <dgm:prSet presAssocID="{8EA3CFAD-8962-4B9F-9141-1A8739646E7D}" presName="sibTrans" presStyleCnt="0"/>
      <dgm:spPr/>
    </dgm:pt>
    <dgm:pt modelId="{24EF9C1D-A11A-4885-8885-B710B098ABA7}" type="pres">
      <dgm:prSet presAssocID="{12927156-E1C5-4930-85E7-3AB3FA8C5234}" presName="compNode" presStyleCnt="0"/>
      <dgm:spPr/>
    </dgm:pt>
    <dgm:pt modelId="{92CC78E4-B9BD-412A-B702-580B16A3BF50}" type="pres">
      <dgm:prSet presAssocID="{12927156-E1C5-4930-85E7-3AB3FA8C5234}" presName="bgRect" presStyleLbl="bgShp" presStyleIdx="1" presStyleCnt="4"/>
      <dgm:spPr/>
    </dgm:pt>
    <dgm:pt modelId="{29DE1901-2D9B-4C60-BB84-815FE71133BE}" type="pres">
      <dgm:prSet presAssocID="{12927156-E1C5-4930-85E7-3AB3FA8C52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D98F491-5D3D-435C-ABF9-2D9DA59F204A}" type="pres">
      <dgm:prSet presAssocID="{12927156-E1C5-4930-85E7-3AB3FA8C5234}" presName="spaceRect" presStyleCnt="0"/>
      <dgm:spPr/>
    </dgm:pt>
    <dgm:pt modelId="{5057083D-8820-4083-888C-4AF96A7215A5}" type="pres">
      <dgm:prSet presAssocID="{12927156-E1C5-4930-85E7-3AB3FA8C5234}" presName="parTx" presStyleLbl="revTx" presStyleIdx="1" presStyleCnt="4">
        <dgm:presLayoutVars>
          <dgm:chMax val="0"/>
          <dgm:chPref val="0"/>
        </dgm:presLayoutVars>
      </dgm:prSet>
      <dgm:spPr/>
    </dgm:pt>
    <dgm:pt modelId="{5A66E415-E532-4AF8-813A-6B3511CC6636}" type="pres">
      <dgm:prSet presAssocID="{B06DF019-A57A-4B25-BDB0-462381110C5D}" presName="sibTrans" presStyleCnt="0"/>
      <dgm:spPr/>
    </dgm:pt>
    <dgm:pt modelId="{B5F1FE0E-AE77-479C-83CB-F636B871BDCD}" type="pres">
      <dgm:prSet presAssocID="{8A3F9DC1-9DB7-41D5-9E92-10DA66D03BBB}" presName="compNode" presStyleCnt="0"/>
      <dgm:spPr/>
    </dgm:pt>
    <dgm:pt modelId="{53DEDB35-DAFB-4C73-9DB8-486995725858}" type="pres">
      <dgm:prSet presAssocID="{8A3F9DC1-9DB7-41D5-9E92-10DA66D03BBB}" presName="bgRect" presStyleLbl="bgShp" presStyleIdx="2" presStyleCnt="4"/>
      <dgm:spPr/>
    </dgm:pt>
    <dgm:pt modelId="{184A6741-6CAA-4A97-BA28-1B18C8635600}" type="pres">
      <dgm:prSet presAssocID="{8A3F9DC1-9DB7-41D5-9E92-10DA66D03B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7D20603-E46E-48C2-A5E6-CA3C12F1072E}" type="pres">
      <dgm:prSet presAssocID="{8A3F9DC1-9DB7-41D5-9E92-10DA66D03BBB}" presName="spaceRect" presStyleCnt="0"/>
      <dgm:spPr/>
    </dgm:pt>
    <dgm:pt modelId="{76DB24E6-35D9-4C99-81C1-07BF4E101914}" type="pres">
      <dgm:prSet presAssocID="{8A3F9DC1-9DB7-41D5-9E92-10DA66D03BBB}" presName="parTx" presStyleLbl="revTx" presStyleIdx="2" presStyleCnt="4">
        <dgm:presLayoutVars>
          <dgm:chMax val="0"/>
          <dgm:chPref val="0"/>
        </dgm:presLayoutVars>
      </dgm:prSet>
      <dgm:spPr/>
    </dgm:pt>
    <dgm:pt modelId="{3885D789-A0C3-4401-B6D7-EA31990C8A8E}" type="pres">
      <dgm:prSet presAssocID="{AF4EA2C6-0283-47A1-8C88-1E6DC4645F1F}" presName="sibTrans" presStyleCnt="0"/>
      <dgm:spPr/>
    </dgm:pt>
    <dgm:pt modelId="{321B09A8-0496-49F8-8A9C-BDDD4A4176C2}" type="pres">
      <dgm:prSet presAssocID="{54467216-44F9-49EE-9547-5E7B778513C5}" presName="compNode" presStyleCnt="0"/>
      <dgm:spPr/>
    </dgm:pt>
    <dgm:pt modelId="{192DCEB1-F78A-49D5-BB0E-427F8D2288DC}" type="pres">
      <dgm:prSet presAssocID="{54467216-44F9-49EE-9547-5E7B778513C5}" presName="bgRect" presStyleLbl="bgShp" presStyleIdx="3" presStyleCnt="4"/>
      <dgm:spPr/>
    </dgm:pt>
    <dgm:pt modelId="{DA5186A9-1904-4F03-876D-C54116669C5E}" type="pres">
      <dgm:prSet presAssocID="{54467216-44F9-49EE-9547-5E7B778513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E5BA2CFB-D256-4178-A798-10AE1B4FBB10}" type="pres">
      <dgm:prSet presAssocID="{54467216-44F9-49EE-9547-5E7B778513C5}" presName="spaceRect" presStyleCnt="0"/>
      <dgm:spPr/>
    </dgm:pt>
    <dgm:pt modelId="{34F6597C-8A29-41BA-829E-D0EAED9C69FF}" type="pres">
      <dgm:prSet presAssocID="{54467216-44F9-49EE-9547-5E7B778513C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CC91B08-2D94-4F43-944C-944AC7244EC8}" srcId="{46C92F45-3570-45F8-8ADA-F58BAC78745B}" destId="{12927156-E1C5-4930-85E7-3AB3FA8C5234}" srcOrd="1" destOrd="0" parTransId="{4CBF7505-D5C2-4EA3-BE85-013A29EAAB01}" sibTransId="{B06DF019-A57A-4B25-BDB0-462381110C5D}"/>
    <dgm:cxn modelId="{55177F19-C073-4BF3-A37B-E9E6D3D1F79A}" type="presOf" srcId="{54467216-44F9-49EE-9547-5E7B778513C5}" destId="{34F6597C-8A29-41BA-829E-D0EAED9C69FF}" srcOrd="0" destOrd="0" presId="urn:microsoft.com/office/officeart/2018/2/layout/IconVerticalSolidList"/>
    <dgm:cxn modelId="{14A34C27-12D7-403A-ABAC-2D402BB5F566}" srcId="{46C92F45-3570-45F8-8ADA-F58BAC78745B}" destId="{54467216-44F9-49EE-9547-5E7B778513C5}" srcOrd="3" destOrd="0" parTransId="{452BE0A9-F056-443A-95F0-91D3CBA0D703}" sibTransId="{76744B4C-E5F9-48DA-81DC-2D46F1231394}"/>
    <dgm:cxn modelId="{99F93C4C-7641-47E7-ACCC-0B83E4359110}" type="presOf" srcId="{8A3F9DC1-9DB7-41D5-9E92-10DA66D03BBB}" destId="{76DB24E6-35D9-4C99-81C1-07BF4E101914}" srcOrd="0" destOrd="0" presId="urn:microsoft.com/office/officeart/2018/2/layout/IconVerticalSolidList"/>
    <dgm:cxn modelId="{C90B0C58-0F41-4997-ACCC-044C6D5C2518}" srcId="{46C92F45-3570-45F8-8ADA-F58BAC78745B}" destId="{024F5091-2932-4EAA-A3D7-38C6C1E877A5}" srcOrd="0" destOrd="0" parTransId="{A350D695-FF2D-4B41-8BED-7C9256828240}" sibTransId="{8EA3CFAD-8962-4B9F-9141-1A8739646E7D}"/>
    <dgm:cxn modelId="{1DBEEE8A-3C92-44FC-81E5-2FCDA47DDF38}" type="presOf" srcId="{46C92F45-3570-45F8-8ADA-F58BAC78745B}" destId="{82C2CA5B-E00B-4547-A898-E543255D1226}" srcOrd="0" destOrd="0" presId="urn:microsoft.com/office/officeart/2018/2/layout/IconVerticalSolidList"/>
    <dgm:cxn modelId="{30B82A97-B957-468F-9410-B59594337784}" srcId="{46C92F45-3570-45F8-8ADA-F58BAC78745B}" destId="{8A3F9DC1-9DB7-41D5-9E92-10DA66D03BBB}" srcOrd="2" destOrd="0" parTransId="{14E871F3-14F7-42D7-8EA4-F1B76B7D35A9}" sibTransId="{AF4EA2C6-0283-47A1-8C88-1E6DC4645F1F}"/>
    <dgm:cxn modelId="{391CCDB4-D642-4443-B548-9128BA811141}" type="presOf" srcId="{024F5091-2932-4EAA-A3D7-38C6C1E877A5}" destId="{04E2CB16-2620-418D-B3AF-14498943A2FD}" srcOrd="0" destOrd="0" presId="urn:microsoft.com/office/officeart/2018/2/layout/IconVerticalSolidList"/>
    <dgm:cxn modelId="{576339D4-6B12-4D8E-BEBC-3EB0E559BC65}" type="presOf" srcId="{12927156-E1C5-4930-85E7-3AB3FA8C5234}" destId="{5057083D-8820-4083-888C-4AF96A7215A5}" srcOrd="0" destOrd="0" presId="urn:microsoft.com/office/officeart/2018/2/layout/IconVerticalSolidList"/>
    <dgm:cxn modelId="{F319DC90-991F-4E63-BA25-A58669D91039}" type="presParOf" srcId="{82C2CA5B-E00B-4547-A898-E543255D1226}" destId="{94E77C88-8B87-406E-A0F7-E07667CDD12C}" srcOrd="0" destOrd="0" presId="urn:microsoft.com/office/officeart/2018/2/layout/IconVerticalSolidList"/>
    <dgm:cxn modelId="{367E3A44-1869-43B7-B6DB-545D0D2DD861}" type="presParOf" srcId="{94E77C88-8B87-406E-A0F7-E07667CDD12C}" destId="{B82A1400-8BE0-40E8-982B-8FFA57E38F4F}" srcOrd="0" destOrd="0" presId="urn:microsoft.com/office/officeart/2018/2/layout/IconVerticalSolidList"/>
    <dgm:cxn modelId="{4D1F0ACA-939A-45FD-855D-BA9FED2C68B6}" type="presParOf" srcId="{94E77C88-8B87-406E-A0F7-E07667CDD12C}" destId="{7B07CA12-3847-4453-9C3F-C32A00ADEDCF}" srcOrd="1" destOrd="0" presId="urn:microsoft.com/office/officeart/2018/2/layout/IconVerticalSolidList"/>
    <dgm:cxn modelId="{EBE09223-1D75-45C3-9BDA-ED0C466DAAE1}" type="presParOf" srcId="{94E77C88-8B87-406E-A0F7-E07667CDD12C}" destId="{B845A5FE-6069-4B41-8519-72F2FCC63CE6}" srcOrd="2" destOrd="0" presId="urn:microsoft.com/office/officeart/2018/2/layout/IconVerticalSolidList"/>
    <dgm:cxn modelId="{2C0AAC7D-B323-4FD1-A650-F22286944CE0}" type="presParOf" srcId="{94E77C88-8B87-406E-A0F7-E07667CDD12C}" destId="{04E2CB16-2620-418D-B3AF-14498943A2FD}" srcOrd="3" destOrd="0" presId="urn:microsoft.com/office/officeart/2018/2/layout/IconVerticalSolidList"/>
    <dgm:cxn modelId="{526D7680-AF9D-44E3-AD0B-4E89D0C0456B}" type="presParOf" srcId="{82C2CA5B-E00B-4547-A898-E543255D1226}" destId="{92280188-D24F-4B96-B68C-6C7C776F95DC}" srcOrd="1" destOrd="0" presId="urn:microsoft.com/office/officeart/2018/2/layout/IconVerticalSolidList"/>
    <dgm:cxn modelId="{E36EF6A6-8AEA-4DA3-A989-5A24C8C75956}" type="presParOf" srcId="{82C2CA5B-E00B-4547-A898-E543255D1226}" destId="{24EF9C1D-A11A-4885-8885-B710B098ABA7}" srcOrd="2" destOrd="0" presId="urn:microsoft.com/office/officeart/2018/2/layout/IconVerticalSolidList"/>
    <dgm:cxn modelId="{BCA0E8D9-0410-4857-BF0B-AA6536B1CFC0}" type="presParOf" srcId="{24EF9C1D-A11A-4885-8885-B710B098ABA7}" destId="{92CC78E4-B9BD-412A-B702-580B16A3BF50}" srcOrd="0" destOrd="0" presId="urn:microsoft.com/office/officeart/2018/2/layout/IconVerticalSolidList"/>
    <dgm:cxn modelId="{28AE2129-13EA-459D-A3F8-3871FBAB6269}" type="presParOf" srcId="{24EF9C1D-A11A-4885-8885-B710B098ABA7}" destId="{29DE1901-2D9B-4C60-BB84-815FE71133BE}" srcOrd="1" destOrd="0" presId="urn:microsoft.com/office/officeart/2018/2/layout/IconVerticalSolidList"/>
    <dgm:cxn modelId="{C2D234AF-9114-4D2F-A3F0-825367D0A960}" type="presParOf" srcId="{24EF9C1D-A11A-4885-8885-B710B098ABA7}" destId="{6D98F491-5D3D-435C-ABF9-2D9DA59F204A}" srcOrd="2" destOrd="0" presId="urn:microsoft.com/office/officeart/2018/2/layout/IconVerticalSolidList"/>
    <dgm:cxn modelId="{009679F8-E46D-4C62-B5BE-8392D0E7CF20}" type="presParOf" srcId="{24EF9C1D-A11A-4885-8885-B710B098ABA7}" destId="{5057083D-8820-4083-888C-4AF96A7215A5}" srcOrd="3" destOrd="0" presId="urn:microsoft.com/office/officeart/2018/2/layout/IconVerticalSolidList"/>
    <dgm:cxn modelId="{680316AC-8CE4-48B9-95C9-AF0129173323}" type="presParOf" srcId="{82C2CA5B-E00B-4547-A898-E543255D1226}" destId="{5A66E415-E532-4AF8-813A-6B3511CC6636}" srcOrd="3" destOrd="0" presId="urn:microsoft.com/office/officeart/2018/2/layout/IconVerticalSolidList"/>
    <dgm:cxn modelId="{A5681FE8-555B-4E70-AB49-5F40A9F627B2}" type="presParOf" srcId="{82C2CA5B-E00B-4547-A898-E543255D1226}" destId="{B5F1FE0E-AE77-479C-83CB-F636B871BDCD}" srcOrd="4" destOrd="0" presId="urn:microsoft.com/office/officeart/2018/2/layout/IconVerticalSolidList"/>
    <dgm:cxn modelId="{FA7E7027-B5DE-4358-ADCF-EDBAD5B45F2A}" type="presParOf" srcId="{B5F1FE0E-AE77-479C-83CB-F636B871BDCD}" destId="{53DEDB35-DAFB-4C73-9DB8-486995725858}" srcOrd="0" destOrd="0" presId="urn:microsoft.com/office/officeart/2018/2/layout/IconVerticalSolidList"/>
    <dgm:cxn modelId="{F771530B-91C3-4C70-BD07-1B0976CA0778}" type="presParOf" srcId="{B5F1FE0E-AE77-479C-83CB-F636B871BDCD}" destId="{184A6741-6CAA-4A97-BA28-1B18C8635600}" srcOrd="1" destOrd="0" presId="urn:microsoft.com/office/officeart/2018/2/layout/IconVerticalSolidList"/>
    <dgm:cxn modelId="{FC18369E-4EB3-44D6-8BB8-D0A3DC7A61B3}" type="presParOf" srcId="{B5F1FE0E-AE77-479C-83CB-F636B871BDCD}" destId="{C7D20603-E46E-48C2-A5E6-CA3C12F1072E}" srcOrd="2" destOrd="0" presId="urn:microsoft.com/office/officeart/2018/2/layout/IconVerticalSolidList"/>
    <dgm:cxn modelId="{376E62E8-9DDB-4515-87E0-4FADD2E27D36}" type="presParOf" srcId="{B5F1FE0E-AE77-479C-83CB-F636B871BDCD}" destId="{76DB24E6-35D9-4C99-81C1-07BF4E101914}" srcOrd="3" destOrd="0" presId="urn:microsoft.com/office/officeart/2018/2/layout/IconVerticalSolidList"/>
    <dgm:cxn modelId="{4EF14B88-DDF2-447E-BB5F-4A532D07ADDE}" type="presParOf" srcId="{82C2CA5B-E00B-4547-A898-E543255D1226}" destId="{3885D789-A0C3-4401-B6D7-EA31990C8A8E}" srcOrd="5" destOrd="0" presId="urn:microsoft.com/office/officeart/2018/2/layout/IconVerticalSolidList"/>
    <dgm:cxn modelId="{2E410E53-D670-4137-9BA8-3DF3EC07FA58}" type="presParOf" srcId="{82C2CA5B-E00B-4547-A898-E543255D1226}" destId="{321B09A8-0496-49F8-8A9C-BDDD4A4176C2}" srcOrd="6" destOrd="0" presId="urn:microsoft.com/office/officeart/2018/2/layout/IconVerticalSolidList"/>
    <dgm:cxn modelId="{BAAE4A4B-DAD1-4B3A-A723-78C24FFB6247}" type="presParOf" srcId="{321B09A8-0496-49F8-8A9C-BDDD4A4176C2}" destId="{192DCEB1-F78A-49D5-BB0E-427F8D2288DC}" srcOrd="0" destOrd="0" presId="urn:microsoft.com/office/officeart/2018/2/layout/IconVerticalSolidList"/>
    <dgm:cxn modelId="{697610CA-B626-4828-8320-8549188FBA1E}" type="presParOf" srcId="{321B09A8-0496-49F8-8A9C-BDDD4A4176C2}" destId="{DA5186A9-1904-4F03-876D-C54116669C5E}" srcOrd="1" destOrd="0" presId="urn:microsoft.com/office/officeart/2018/2/layout/IconVerticalSolidList"/>
    <dgm:cxn modelId="{8FEF7EFE-8017-4B53-8BEE-14239A8956C0}" type="presParOf" srcId="{321B09A8-0496-49F8-8A9C-BDDD4A4176C2}" destId="{E5BA2CFB-D256-4178-A798-10AE1B4FBB10}" srcOrd="2" destOrd="0" presId="urn:microsoft.com/office/officeart/2018/2/layout/IconVerticalSolidList"/>
    <dgm:cxn modelId="{1053EE42-6ECC-490E-B573-3C5ED60B5AF0}" type="presParOf" srcId="{321B09A8-0496-49F8-8A9C-BDDD4A4176C2}" destId="{34F6597C-8A29-41BA-829E-D0EAED9C69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EC72B-FC2D-44ED-99BD-7ACC34EE3D32}">
      <dsp:nvSpPr>
        <dsp:cNvPr id="0" name=""/>
        <dsp:cNvSpPr/>
      </dsp:nvSpPr>
      <dsp:spPr>
        <a:xfrm>
          <a:off x="0" y="1946"/>
          <a:ext cx="6096282" cy="986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DEADB-094D-4D8C-BF40-DF298D7EA99F}">
      <dsp:nvSpPr>
        <dsp:cNvPr id="0" name=""/>
        <dsp:cNvSpPr/>
      </dsp:nvSpPr>
      <dsp:spPr>
        <a:xfrm>
          <a:off x="298360" y="223866"/>
          <a:ext cx="542472" cy="542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7CFC9-448F-4ACD-BA81-E8688D5F826F}">
      <dsp:nvSpPr>
        <dsp:cNvPr id="0" name=""/>
        <dsp:cNvSpPr/>
      </dsp:nvSpPr>
      <dsp:spPr>
        <a:xfrm>
          <a:off x="1139192" y="1946"/>
          <a:ext cx="2743326" cy="98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85" tIns="104385" rIns="104385" bIns="1043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Multimodal Data Alignment</a:t>
          </a:r>
          <a:endParaRPr lang="en-US" sz="2200" kern="1200" dirty="0"/>
        </a:p>
      </dsp:txBody>
      <dsp:txXfrm>
        <a:off x="1139192" y="1946"/>
        <a:ext cx="2743326" cy="986314"/>
      </dsp:txXfrm>
    </dsp:sp>
    <dsp:sp modelId="{FF681790-0C37-4647-B29D-DF7EFE7DBAFD}">
      <dsp:nvSpPr>
        <dsp:cNvPr id="0" name=""/>
        <dsp:cNvSpPr/>
      </dsp:nvSpPr>
      <dsp:spPr>
        <a:xfrm>
          <a:off x="3882519" y="1946"/>
          <a:ext cx="2213762" cy="98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85" tIns="104385" rIns="104385" bIns="104385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It was challenging to sync the audio, video, and text-specific features of each participant.</a:t>
          </a:r>
        </a:p>
      </dsp:txBody>
      <dsp:txXfrm>
        <a:off x="3882519" y="1946"/>
        <a:ext cx="2213762" cy="986314"/>
      </dsp:txXfrm>
    </dsp:sp>
    <dsp:sp modelId="{602F60D7-9E98-432B-A568-B11231DF352B}">
      <dsp:nvSpPr>
        <dsp:cNvPr id="0" name=""/>
        <dsp:cNvSpPr/>
      </dsp:nvSpPr>
      <dsp:spPr>
        <a:xfrm>
          <a:off x="0" y="1234838"/>
          <a:ext cx="6096282" cy="986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CFAAC-284B-4A72-B754-21AED729DCC7}">
      <dsp:nvSpPr>
        <dsp:cNvPr id="0" name=""/>
        <dsp:cNvSpPr/>
      </dsp:nvSpPr>
      <dsp:spPr>
        <a:xfrm>
          <a:off x="298360" y="1456759"/>
          <a:ext cx="542472" cy="542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2F9E4-52C2-4AAD-A8E2-387751894BB1}">
      <dsp:nvSpPr>
        <dsp:cNvPr id="0" name=""/>
        <dsp:cNvSpPr/>
      </dsp:nvSpPr>
      <dsp:spPr>
        <a:xfrm>
          <a:off x="1139192" y="1234838"/>
          <a:ext cx="2743326" cy="98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85" tIns="104385" rIns="104385" bIns="1043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Limited Dataset Size</a:t>
          </a:r>
          <a:endParaRPr lang="en-US" sz="2200" kern="1200" dirty="0"/>
        </a:p>
      </dsp:txBody>
      <dsp:txXfrm>
        <a:off x="1139192" y="1234838"/>
        <a:ext cx="2743326" cy="986314"/>
      </dsp:txXfrm>
    </dsp:sp>
    <dsp:sp modelId="{5EAB7AA8-6124-41F7-9281-76B4331DFE5D}">
      <dsp:nvSpPr>
        <dsp:cNvPr id="0" name=""/>
        <dsp:cNvSpPr/>
      </dsp:nvSpPr>
      <dsp:spPr>
        <a:xfrm>
          <a:off x="3882519" y="1234838"/>
          <a:ext cx="2213762" cy="98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85" tIns="104385" rIns="104385" bIns="104385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The dataset included only 189 participants, which limits the ability to generalize results to larger populations</a:t>
          </a:r>
        </a:p>
      </dsp:txBody>
      <dsp:txXfrm>
        <a:off x="3882519" y="1234838"/>
        <a:ext cx="2213762" cy="986314"/>
      </dsp:txXfrm>
    </dsp:sp>
    <dsp:sp modelId="{CBE6C951-F4F6-4AE6-99C6-7E0F916E6E68}">
      <dsp:nvSpPr>
        <dsp:cNvPr id="0" name=""/>
        <dsp:cNvSpPr/>
      </dsp:nvSpPr>
      <dsp:spPr>
        <a:xfrm>
          <a:off x="0" y="2467731"/>
          <a:ext cx="6096282" cy="986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4B6FB-B1CB-4E03-A123-25E0965DC026}">
      <dsp:nvSpPr>
        <dsp:cNvPr id="0" name=""/>
        <dsp:cNvSpPr/>
      </dsp:nvSpPr>
      <dsp:spPr>
        <a:xfrm>
          <a:off x="298360" y="2689651"/>
          <a:ext cx="542472" cy="542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A2A03-0355-460F-BDC0-92E453663352}">
      <dsp:nvSpPr>
        <dsp:cNvPr id="0" name=""/>
        <dsp:cNvSpPr/>
      </dsp:nvSpPr>
      <dsp:spPr>
        <a:xfrm>
          <a:off x="1139192" y="2467731"/>
          <a:ext cx="2743326" cy="98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85" tIns="104385" rIns="104385" bIns="1043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Aharoni"/>
            </a:rPr>
            <a:t>Class Imbalance</a:t>
          </a:r>
          <a:endParaRPr lang="en-US" sz="2200" kern="1200"/>
        </a:p>
      </dsp:txBody>
      <dsp:txXfrm>
        <a:off x="1139192" y="2467731"/>
        <a:ext cx="2743326" cy="986314"/>
      </dsp:txXfrm>
    </dsp:sp>
    <dsp:sp modelId="{41A2F496-ED3B-40DD-8202-18CB976EA185}">
      <dsp:nvSpPr>
        <dsp:cNvPr id="0" name=""/>
        <dsp:cNvSpPr/>
      </dsp:nvSpPr>
      <dsp:spPr>
        <a:xfrm>
          <a:off x="3882519" y="2467731"/>
          <a:ext cx="2213762" cy="98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85" tIns="104385" rIns="104385" bIns="104385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Dataset was highly imbalanced with lower number of not depressed cases.</a:t>
          </a:r>
        </a:p>
      </dsp:txBody>
      <dsp:txXfrm>
        <a:off x="3882519" y="2467731"/>
        <a:ext cx="2213762" cy="986314"/>
      </dsp:txXfrm>
    </dsp:sp>
    <dsp:sp modelId="{083863FA-48A4-5D47-9391-5762B689F8FC}">
      <dsp:nvSpPr>
        <dsp:cNvPr id="0" name=""/>
        <dsp:cNvSpPr/>
      </dsp:nvSpPr>
      <dsp:spPr>
        <a:xfrm>
          <a:off x="0" y="3700623"/>
          <a:ext cx="6096282" cy="986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8B59C-D5B2-894B-AA4B-26DA2EF0CBD2}">
      <dsp:nvSpPr>
        <dsp:cNvPr id="0" name=""/>
        <dsp:cNvSpPr/>
      </dsp:nvSpPr>
      <dsp:spPr>
        <a:xfrm>
          <a:off x="298360" y="3922544"/>
          <a:ext cx="542472" cy="542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D3F20-63A0-E842-8B2C-194743C23B83}">
      <dsp:nvSpPr>
        <dsp:cNvPr id="0" name=""/>
        <dsp:cNvSpPr/>
      </dsp:nvSpPr>
      <dsp:spPr>
        <a:xfrm>
          <a:off x="1139192" y="3700623"/>
          <a:ext cx="4957089" cy="98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85" tIns="104385" rIns="104385" bIns="1043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139192" y="3700623"/>
        <a:ext cx="4957089" cy="986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A1400-8BE0-40E8-982B-8FFA57E38F4F}">
      <dsp:nvSpPr>
        <dsp:cNvPr id="0" name=""/>
        <dsp:cNvSpPr/>
      </dsp:nvSpPr>
      <dsp:spPr>
        <a:xfrm>
          <a:off x="0" y="1757"/>
          <a:ext cx="10515600" cy="8909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7CA12-3847-4453-9C3F-C32A00ADEDCF}">
      <dsp:nvSpPr>
        <dsp:cNvPr id="0" name=""/>
        <dsp:cNvSpPr/>
      </dsp:nvSpPr>
      <dsp:spPr>
        <a:xfrm>
          <a:off x="269507" y="202217"/>
          <a:ext cx="490013" cy="490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2CB16-2620-418D-B3AF-14498943A2FD}">
      <dsp:nvSpPr>
        <dsp:cNvPr id="0" name=""/>
        <dsp:cNvSpPr/>
      </dsp:nvSpPr>
      <dsp:spPr>
        <a:xfrm>
          <a:off x="1029028" y="1757"/>
          <a:ext cx="9486571" cy="89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90" tIns="94290" rIns="94290" bIns="9429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Clinical Decision Support: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Help psychologists with real-time, data-driven mental health assessments.</a:t>
          </a:r>
        </a:p>
      </dsp:txBody>
      <dsp:txXfrm>
        <a:off x="1029028" y="1757"/>
        <a:ext cx="9486571" cy="890933"/>
      </dsp:txXfrm>
    </dsp:sp>
    <dsp:sp modelId="{92CC78E4-B9BD-412A-B702-580B16A3BF50}">
      <dsp:nvSpPr>
        <dsp:cNvPr id="0" name=""/>
        <dsp:cNvSpPr/>
      </dsp:nvSpPr>
      <dsp:spPr>
        <a:xfrm>
          <a:off x="0" y="1115424"/>
          <a:ext cx="10515600" cy="8909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E1901-2D9B-4C60-BB84-815FE71133BE}">
      <dsp:nvSpPr>
        <dsp:cNvPr id="0" name=""/>
        <dsp:cNvSpPr/>
      </dsp:nvSpPr>
      <dsp:spPr>
        <a:xfrm>
          <a:off x="269507" y="1315884"/>
          <a:ext cx="490013" cy="490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7083D-8820-4083-888C-4AF96A7215A5}">
      <dsp:nvSpPr>
        <dsp:cNvPr id="0" name=""/>
        <dsp:cNvSpPr/>
      </dsp:nvSpPr>
      <dsp:spPr>
        <a:xfrm>
          <a:off x="1029028" y="1115424"/>
          <a:ext cx="9486571" cy="89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90" tIns="94290" rIns="94290" bIns="9429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Early Detection: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Allow proactive screening in schools and workplaces to detect mental health issues early on.</a:t>
          </a:r>
        </a:p>
      </dsp:txBody>
      <dsp:txXfrm>
        <a:off x="1029028" y="1115424"/>
        <a:ext cx="9486571" cy="890933"/>
      </dsp:txXfrm>
    </dsp:sp>
    <dsp:sp modelId="{53DEDB35-DAFB-4C73-9DB8-486995725858}">
      <dsp:nvSpPr>
        <dsp:cNvPr id="0" name=""/>
        <dsp:cNvSpPr/>
      </dsp:nvSpPr>
      <dsp:spPr>
        <a:xfrm>
          <a:off x="0" y="2229091"/>
          <a:ext cx="10515600" cy="8909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A6741-6CAA-4A97-BA28-1B18C8635600}">
      <dsp:nvSpPr>
        <dsp:cNvPr id="0" name=""/>
        <dsp:cNvSpPr/>
      </dsp:nvSpPr>
      <dsp:spPr>
        <a:xfrm>
          <a:off x="269507" y="2429551"/>
          <a:ext cx="490013" cy="490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B24E6-35D9-4C99-81C1-07BF4E101914}">
      <dsp:nvSpPr>
        <dsp:cNvPr id="0" name=""/>
        <dsp:cNvSpPr/>
      </dsp:nvSpPr>
      <dsp:spPr>
        <a:xfrm>
          <a:off x="1029028" y="2229091"/>
          <a:ext cx="9486571" cy="89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90" tIns="94290" rIns="94290" bIns="9429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Therapist Augmentation: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Offer automated, explainable second opinions to support clinical judgment.</a:t>
          </a:r>
        </a:p>
      </dsp:txBody>
      <dsp:txXfrm>
        <a:off x="1029028" y="2229091"/>
        <a:ext cx="9486571" cy="890933"/>
      </dsp:txXfrm>
    </dsp:sp>
    <dsp:sp modelId="{192DCEB1-F78A-49D5-BB0E-427F8D2288DC}">
      <dsp:nvSpPr>
        <dsp:cNvPr id="0" name=""/>
        <dsp:cNvSpPr/>
      </dsp:nvSpPr>
      <dsp:spPr>
        <a:xfrm>
          <a:off x="0" y="3342758"/>
          <a:ext cx="10515600" cy="8909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186A9-1904-4F03-876D-C54116669C5E}">
      <dsp:nvSpPr>
        <dsp:cNvPr id="0" name=""/>
        <dsp:cNvSpPr/>
      </dsp:nvSpPr>
      <dsp:spPr>
        <a:xfrm>
          <a:off x="269507" y="3543218"/>
          <a:ext cx="490013" cy="4900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6597C-8A29-41BA-829E-D0EAED9C69FF}">
      <dsp:nvSpPr>
        <dsp:cNvPr id="0" name=""/>
        <dsp:cNvSpPr/>
      </dsp:nvSpPr>
      <dsp:spPr>
        <a:xfrm>
          <a:off x="1029028" y="3342758"/>
          <a:ext cx="9486571" cy="89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90" tIns="94290" rIns="94290" bIns="9429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Empowered Decision-Making: 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Promote trust through interpretable AI models that support informed care.</a:t>
          </a:r>
        </a:p>
      </dsp:txBody>
      <dsp:txXfrm>
        <a:off x="1029028" y="3342758"/>
        <a:ext cx="9486571" cy="890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6BF5-6DE0-5342-945C-4218DE86DFFF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DD4E4-DF04-7745-A9CD-B662A2E3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2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DD4E4-DF04-7745-A9CD-B662A2E3CD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9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DD4E4-DF04-7745-A9CD-B662A2E3CD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00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DD4E4-DF04-7745-A9CD-B662A2E3CD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7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DD4E4-DF04-7745-A9CD-B662A2E3CD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58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DD4E4-DF04-7745-A9CD-B662A2E3CD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4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DD4E4-DF04-7745-A9CD-B662A2E3CD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8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DD4E4-DF04-7745-A9CD-B662A2E3CD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2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6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4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4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8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4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4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7" r:id="rId6"/>
    <p:sldLayoutId id="2147483772" r:id="rId7"/>
    <p:sldLayoutId id="2147483773" r:id="rId8"/>
    <p:sldLayoutId id="2147483774" r:id="rId9"/>
    <p:sldLayoutId id="2147483776" r:id="rId10"/>
    <p:sldLayoutId id="214748377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3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1.xml"/><Relationship Id="rId9" Type="http://schemas.openxmlformats.org/officeDocument/2006/relationships/hyperlink" Target="https://www.pexels.com/photo/1325761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ago.com/academy/tips-for-a-great-letter-of-recommendation/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nextmove.org/vets/profile/summary/21-1023.0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0F774-7B87-543A-44C1-239A1BFE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232" y="274400"/>
            <a:ext cx="11105064" cy="82279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800" b="1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+mj-lt"/>
                <a:ea typeface="+mn-ea"/>
                <a:cs typeface="Angsana New" panose="02020603050405020304" pitchFamily="18" charset="-34"/>
              </a:rPr>
              <a:t>   Multimodal Mental Health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78578-A442-8A85-3BA2-C5CD31CB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04" y="1371599"/>
            <a:ext cx="6394174" cy="4403036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lnSpc>
                <a:spcPct val="100000"/>
              </a:lnSpc>
            </a:pPr>
            <a:r>
              <a:rPr lang="en-US" sz="2000" b="1" dirty="0"/>
              <a:t>DEEP THINKERS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MADHUMITHA NATESAN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PRIYADRSHINI BALASUBRAMANIAN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SANA AMBREEN</a:t>
            </a:r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LIKITHA REDDY METTU</a:t>
            </a:r>
            <a:br>
              <a:rPr lang="en-US" sz="2000" b="1" dirty="0"/>
            </a:br>
            <a:endParaRPr lang="en-US" sz="2000" b="1" dirty="0"/>
          </a:p>
          <a:p>
            <a:pPr marL="4572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132" name="Graphic 131" descr="Brain in head">
            <a:extLst>
              <a:ext uri="{FF2B5EF4-FFF2-40B4-BE49-F238E27FC236}">
                <a16:creationId xmlns:a16="http://schemas.microsoft.com/office/drawing/2014/main" id="{FCDBDF20-2DBE-1457-6011-57F5B0EF6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2417" y="1097199"/>
            <a:ext cx="4925879" cy="49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4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E1A5A-29EE-9814-42EF-751B2146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303" y="88057"/>
            <a:ext cx="4075890" cy="1115424"/>
          </a:xfrm>
        </p:spPr>
        <p:txBody>
          <a:bodyPr anchor="b">
            <a:normAutofit/>
          </a:bodyPr>
          <a:lstStyle/>
          <a:p>
            <a:pPr algn="ctr"/>
            <a:r>
              <a:rPr lang="en-US" sz="4800">
                <a:latin typeface="+mj-lt"/>
              </a:rPr>
              <a:t>Challenges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C7BDA12-EE9E-7D26-8771-FA7540790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324837"/>
              </p:ext>
            </p:extLst>
          </p:nvPr>
        </p:nvGraphicFramePr>
        <p:xfrm>
          <a:off x="5900248" y="1613733"/>
          <a:ext cx="6096282" cy="4688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person sitting at a table&#10;&#10;Description automatically generated">
            <a:extLst>
              <a:ext uri="{FF2B5EF4-FFF2-40B4-BE49-F238E27FC236}">
                <a16:creationId xmlns:a16="http://schemas.microsoft.com/office/drawing/2014/main" id="{15343633-7A88-3A89-47B3-2CA6EBF732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0" y="1733003"/>
            <a:ext cx="5526157" cy="3861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39605A-2C3B-B64C-3F52-6440E76FD298}"/>
              </a:ext>
            </a:extLst>
          </p:cNvPr>
          <p:cNvSpPr txBox="1"/>
          <p:nvPr/>
        </p:nvSpPr>
        <p:spPr>
          <a:xfrm>
            <a:off x="7109454" y="5450615"/>
            <a:ext cx="2505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Large Number of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1136D-BF33-F476-36C8-55E61B615636}"/>
              </a:ext>
            </a:extLst>
          </p:cNvPr>
          <p:cNvSpPr txBox="1"/>
          <p:nvPr/>
        </p:nvSpPr>
        <p:spPr>
          <a:xfrm>
            <a:off x="9718545" y="5415141"/>
            <a:ext cx="24070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were around 3000+ features which increased the risk of overfitting</a:t>
            </a:r>
          </a:p>
          <a:p>
            <a:r>
              <a:rPr lang="en-US" dirty="0">
                <a:effectLst/>
              </a:rPr>
              <a:t> </a:t>
            </a:r>
          </a:p>
          <a:p>
            <a:endParaRPr lang="en-US" dirty="0"/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997C864B-D41D-F989-4C59-9F31B79726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6000" y="5450615"/>
            <a:ext cx="817984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6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68583-BB07-120D-5AA0-EFD1359D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221968"/>
            <a:ext cx="5890591" cy="103850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+mj-lt"/>
              </a:rPr>
              <a:t>Impact &amp; Use Case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22DC42-CCCA-5274-DE3F-B99079255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529823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40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2CFAD-AC56-DEA1-752D-B252BCD1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560" y="188843"/>
            <a:ext cx="6496879" cy="92433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j-lt"/>
              </a:rPr>
              <a:t>Future Work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741B-91D5-09F7-1B87-C5A83685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69" y="1948069"/>
            <a:ext cx="6262946" cy="439309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Improvements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deployment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streaming support.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 additional features like speaking rate, pitch variation, or facial micro-expressions.</a:t>
            </a:r>
          </a:p>
          <a:p>
            <a:pPr>
              <a:lnSpc>
                <a:spcPct val="100000"/>
              </a:lnSpc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&amp; UI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console-based 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interact with the model.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 version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clinical environments.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0F490E98-FDC2-957F-C4BF-E371D4AEF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2889" y="965892"/>
            <a:ext cx="4925879" cy="49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5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7C3D-2BC5-472A-116A-FFD5A738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0339" cy="757997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+mj-lt"/>
              </a:rPr>
              <a:t>Future Work – Vision &amp;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A2556-CE44-3CBC-EDCD-A0B3B3826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&amp; Data Expansion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the dataset using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E-DAIC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greater generalization.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imbalance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noise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future versions.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Patient-Facing Tools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mobile/web app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self-assessment.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live-streaming input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(video/audio/text) for real-time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patient feedback mechanisms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mental states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simple Q&amp;A.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4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94D91-C216-D2F5-D4C1-C81FA6BA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283155"/>
            <a:ext cx="7436176" cy="8348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j-lt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511E-EAD8-E43D-8E62-1754E74D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2136913"/>
            <a:ext cx="5403832" cy="373711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complete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multimodal machine learning system.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integrated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audio, video, and 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modalities for depression detection.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better accuracy through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neural network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meta-learner.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highlights advancing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multimodal AI systems can play a valuable role in mental health diagnostics.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is mental health nature or nurture">
            <a:extLst>
              <a:ext uri="{FF2B5EF4-FFF2-40B4-BE49-F238E27FC236}">
                <a16:creationId xmlns:a16="http://schemas.microsoft.com/office/drawing/2014/main" id="{0E568CF4-09ED-A80D-855E-01918F845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6" r="4764" b="1"/>
          <a:stretch>
            <a:fillRect/>
          </a:stretch>
        </p:blipFill>
        <p:spPr bwMode="auto">
          <a:xfrm>
            <a:off x="6762280" y="1267129"/>
            <a:ext cx="4925879" cy="559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6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440C7-AC65-C069-5539-95870B17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5"/>
            <a:ext cx="10515600" cy="1254458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+mj-lt"/>
              </a:rPr>
              <a:t>Recommendations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B068B31-07C3-D5EF-FB58-0BDC84331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41" y="2051824"/>
            <a:ext cx="6096000" cy="420953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 the dataset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expanding it with the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E-DAIC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corpus.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label quality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expert-verified annotations.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model interpretability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support real-world clinical decision-making.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patient-facing app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usability and accessibility.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erson writing on a notepad&#10;&#10;Description automatically generated">
            <a:extLst>
              <a:ext uri="{FF2B5EF4-FFF2-40B4-BE49-F238E27FC236}">
                <a16:creationId xmlns:a16="http://schemas.microsoft.com/office/drawing/2014/main" id="{FBFFE405-38D0-D3DC-4F3C-C6E3DF935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415" b="-3"/>
          <a:stretch>
            <a:fillRect/>
          </a:stretch>
        </p:blipFill>
        <p:spPr>
          <a:xfrm>
            <a:off x="6266341" y="2129883"/>
            <a:ext cx="5925659" cy="43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19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64C48-A685-DD4F-F581-B0E70B8C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957" y="2378621"/>
            <a:ext cx="9455286" cy="13470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3872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82F79-D576-645A-E37A-C064FB1C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12" y="369651"/>
            <a:ext cx="5257800" cy="113813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+mj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0CB41-9782-DA1A-CC00-4E6FB3520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89" y="2002629"/>
            <a:ext cx="5257800" cy="407715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Anxiety and Depression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a severe mental health condition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affecting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millions of people throughout the world. </a:t>
            </a:r>
          </a:p>
          <a:p>
            <a:pPr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detect early in order to provide effective treatment.</a:t>
            </a:r>
          </a:p>
          <a:p>
            <a:pPr>
              <a:lnSpc>
                <a:spcPct val="10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the 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DAIC dataset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employed to identify depression on basis of interviews with patients.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learning system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audio, video, and text for mental health classification.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mental health diagnosis gaps using objective, scalable ML models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erson talking to a person&#10;&#10;Description automatically generated">
            <a:extLst>
              <a:ext uri="{FF2B5EF4-FFF2-40B4-BE49-F238E27FC236}">
                <a16:creationId xmlns:a16="http://schemas.microsoft.com/office/drawing/2014/main" id="{3C3D47CD-FB0C-555D-88CD-0F0F0A100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1084"/>
          <a:stretch>
            <a:fillRect/>
          </a:stretch>
        </p:blipFill>
        <p:spPr>
          <a:xfrm>
            <a:off x="5941979" y="596644"/>
            <a:ext cx="5646790" cy="566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D1379-E1CF-6764-976E-CDD13129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80654"/>
            <a:ext cx="9195881" cy="93740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+mj-lt"/>
              </a:rPr>
              <a:t>Business Understanding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55EEE-0F52-85F1-83EB-332546B4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03" y="1453002"/>
            <a:ext cx="7013641" cy="4402947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conditions such as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Anxiety and Depression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often underdiagnosed and undertreated.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clinical assessments are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manual, subjective and time-consuming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in 8 people globally experience mental disorders.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can enhance early screening and assist clinicians.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Machine Learning system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classify depression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multimodal interview data (text, audio, video).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Generated image">
            <a:extLst>
              <a:ext uri="{FF2B5EF4-FFF2-40B4-BE49-F238E27FC236}">
                <a16:creationId xmlns:a16="http://schemas.microsoft.com/office/drawing/2014/main" id="{0B6157EB-5A4F-1380-D374-F2F6E8D6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5" y="1453002"/>
            <a:ext cx="4918954" cy="440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69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D08C2-336A-1516-E038-1FA8859C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341" y="91685"/>
            <a:ext cx="6890518" cy="104360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j-lt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691B-E9C2-6C9B-0E02-E6FF8EA2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85" y="1796182"/>
            <a:ext cx="6649279" cy="506181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DAIC-WOZ Dataset: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DAIC-WOZ (Distress Analysis Interview Corpus)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 participants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all undergoing semi-structured clinical interviews.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Interviews were conducted with a virtual interviewer “Ellie”.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Modalities: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(.wav, COVAREP, Formant)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(CLNF: AU, Gaze, Pose)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: Participant transcripts (per-question)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PHQ-8 score mapped to 3-class labels: Depressed and Not Depressed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blue background with white letters&#10;&#10;Description automatically generated">
            <a:extLst>
              <a:ext uri="{FF2B5EF4-FFF2-40B4-BE49-F238E27FC236}">
                <a16:creationId xmlns:a16="http://schemas.microsoft.com/office/drawing/2014/main" id="{3F5202CA-44B5-61A5-4845-B3A07E4CA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931" y="2998433"/>
            <a:ext cx="5150069" cy="1176002"/>
          </a:xfrm>
          <a:prstGeom prst="rect">
            <a:avLst/>
          </a:prstGeom>
        </p:spPr>
      </p:pic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BF94E3A8-A050-4925-3BBE-6BA538CB9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4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2C5F6-5AE4-3EB6-7F98-313725AD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734" y="204281"/>
            <a:ext cx="5815518" cy="87908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+mj-lt"/>
              </a:rPr>
              <a:t>Data Preparation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F647992-A255-B8E3-8A42-50EA3DFC4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36" y="1287646"/>
            <a:ext cx="4509233" cy="4588011"/>
          </a:xfrm>
        </p:spPr>
        <p:txBody>
          <a:bodyPr>
            <a:no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PHQ-8 metadata for depression scoring.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 features from folders (COVAREP, FORMANT, TRANSCRIPT, CLNF, Gaze).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Creation: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PHQ-8 ≥ 10 → Depressed, otherwise Not Depressed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feature size after preprocessing: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3690 Features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Processing with BERT: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SentenceTransformer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all-MiniLM-L6-v2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interview responses to sentence embeddings.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embeddings per participant.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A7B48B-0633-430F-70F9-1CE8386B8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831" y="964889"/>
            <a:ext cx="4034518" cy="260849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A9E757-F9BC-C5D7-212D-5C1C8D207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970" y="3797754"/>
            <a:ext cx="4295775" cy="272415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A7CD3A-9D2A-F92D-8F21-3CBE01AC7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242" y="967469"/>
            <a:ext cx="3326947" cy="26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CC24-6600-AD84-5F21-5086BF6B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897" y="327571"/>
            <a:ext cx="5388205" cy="77188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DB0B-96E0-3CC0-8608-215A5302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1524001"/>
            <a:ext cx="6358759" cy="461320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modalities by dropping and imputing.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Normalized/standardized features with Standard Scaler.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constant-variance features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don’t contribute to model learning.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Clipped extreme outliers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model robustness.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outliers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boxplots to identify abnormal feature distributions.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label distribution to address class imbalance</a:t>
            </a:r>
          </a:p>
        </p:txBody>
      </p:sp>
      <p:pic>
        <p:nvPicPr>
          <p:cNvPr id="4" name="Picture 3" descr="A graph with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D9D3698B-53AB-A847-826E-7CA0E4731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453" y="1378704"/>
            <a:ext cx="5128907" cy="231757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9D82FBF-002E-2903-4C50-E1E59BB1B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453" y="3958416"/>
            <a:ext cx="5044850" cy="231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3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2348D-C0DE-BBA4-B726-438A514A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38" y="128253"/>
            <a:ext cx="6095161" cy="78894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800" dirty="0">
                <a:latin typeface="+mj-lt"/>
              </a:rPr>
              <a:t>Model Architecture</a:t>
            </a:r>
          </a:p>
        </p:txBody>
      </p:sp>
      <p:sp>
        <p:nvSpPr>
          <p:cNvPr id="3" name="Alternate Process 2">
            <a:extLst>
              <a:ext uri="{FF2B5EF4-FFF2-40B4-BE49-F238E27FC236}">
                <a16:creationId xmlns:a16="http://schemas.microsoft.com/office/drawing/2014/main" id="{71C431FB-20BB-182F-6CAC-8E6BF389A384}"/>
              </a:ext>
            </a:extLst>
          </p:cNvPr>
          <p:cNvSpPr/>
          <p:nvPr/>
        </p:nvSpPr>
        <p:spPr>
          <a:xfrm>
            <a:off x="466531" y="4704421"/>
            <a:ext cx="1670170" cy="61264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100 features selected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E5C2D28D-5635-6B1D-C3C0-98A0B5C2A12D}"/>
              </a:ext>
            </a:extLst>
          </p:cNvPr>
          <p:cNvSpPr/>
          <p:nvPr/>
        </p:nvSpPr>
        <p:spPr>
          <a:xfrm>
            <a:off x="7229993" y="4705755"/>
            <a:ext cx="1566027" cy="61264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Scaler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00A1B2-86A5-273C-BAF6-3092D2FDCFB1}"/>
              </a:ext>
            </a:extLst>
          </p:cNvPr>
          <p:cNvCxnSpPr>
            <a:cxnSpLocks/>
          </p:cNvCxnSpPr>
          <p:nvPr/>
        </p:nvCxnSpPr>
        <p:spPr>
          <a:xfrm>
            <a:off x="8796020" y="5022714"/>
            <a:ext cx="485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9F680D9B-0621-5E95-52A0-26E233334BD3}"/>
              </a:ext>
            </a:extLst>
          </p:cNvPr>
          <p:cNvSpPr/>
          <p:nvPr/>
        </p:nvSpPr>
        <p:spPr>
          <a:xfrm>
            <a:off x="9297386" y="4716501"/>
            <a:ext cx="1654149" cy="61264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 into Neural Network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053F41C0-66E5-641B-3C74-36A52232796B}"/>
              </a:ext>
            </a:extLst>
          </p:cNvPr>
          <p:cNvSpPr/>
          <p:nvPr/>
        </p:nvSpPr>
        <p:spPr>
          <a:xfrm>
            <a:off x="466540" y="2804998"/>
            <a:ext cx="1670170" cy="61264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77F758-DDD2-D84A-3FA1-C4ED6837EC23}"/>
              </a:ext>
            </a:extLst>
          </p:cNvPr>
          <p:cNvCxnSpPr>
            <a:cxnSpLocks/>
          </p:cNvCxnSpPr>
          <p:nvPr/>
        </p:nvCxnSpPr>
        <p:spPr>
          <a:xfrm>
            <a:off x="1119654" y="3429000"/>
            <a:ext cx="0" cy="30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C060BD97-426B-507B-6BE3-42902EE69F8E}"/>
              </a:ext>
            </a:extLst>
          </p:cNvPr>
          <p:cNvSpPr/>
          <p:nvPr/>
        </p:nvSpPr>
        <p:spPr>
          <a:xfrm>
            <a:off x="466540" y="3742804"/>
            <a:ext cx="1670161" cy="61264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540F31-2C5D-9C49-348E-E43AF11935F9}"/>
              </a:ext>
            </a:extLst>
          </p:cNvPr>
          <p:cNvCxnSpPr>
            <a:cxnSpLocks/>
          </p:cNvCxnSpPr>
          <p:nvPr/>
        </p:nvCxnSpPr>
        <p:spPr>
          <a:xfrm flipH="1">
            <a:off x="1126525" y="4378161"/>
            <a:ext cx="1" cy="30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lternate Process 24">
            <a:extLst>
              <a:ext uri="{FF2B5EF4-FFF2-40B4-BE49-F238E27FC236}">
                <a16:creationId xmlns:a16="http://schemas.microsoft.com/office/drawing/2014/main" id="{22BF9E16-4AE2-63BC-C146-F177CBAD3248}"/>
              </a:ext>
            </a:extLst>
          </p:cNvPr>
          <p:cNvSpPr/>
          <p:nvPr/>
        </p:nvSpPr>
        <p:spPr>
          <a:xfrm>
            <a:off x="4975472" y="5581292"/>
            <a:ext cx="1481312" cy="61264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SMOTE Applied (for synthetic model only)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35225C-6834-5A2A-1817-1A5A57F3284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136701" y="5010745"/>
            <a:ext cx="703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FCF1C994-956D-ECCA-4264-5DD58B735DB6}"/>
              </a:ext>
            </a:extLst>
          </p:cNvPr>
          <p:cNvSpPr/>
          <p:nvPr/>
        </p:nvSpPr>
        <p:spPr>
          <a:xfrm>
            <a:off x="2847926" y="4725691"/>
            <a:ext cx="1419499" cy="61264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Train/Test Split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4C04241-916B-7EC5-489C-40A366984786}"/>
              </a:ext>
            </a:extLst>
          </p:cNvPr>
          <p:cNvCxnSpPr>
            <a:cxnSpLocks/>
          </p:cNvCxnSpPr>
          <p:nvPr/>
        </p:nvCxnSpPr>
        <p:spPr>
          <a:xfrm>
            <a:off x="4102093" y="5013308"/>
            <a:ext cx="873379" cy="859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925A6F97-6238-7E8F-0F76-C000625CD2BE}"/>
              </a:ext>
            </a:extLst>
          </p:cNvPr>
          <p:cNvCxnSpPr>
            <a:cxnSpLocks/>
          </p:cNvCxnSpPr>
          <p:nvPr/>
        </p:nvCxnSpPr>
        <p:spPr>
          <a:xfrm flipV="1">
            <a:off x="4185687" y="4388796"/>
            <a:ext cx="705912" cy="633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lternate Process 61">
            <a:extLst>
              <a:ext uri="{FF2B5EF4-FFF2-40B4-BE49-F238E27FC236}">
                <a16:creationId xmlns:a16="http://schemas.microsoft.com/office/drawing/2014/main" id="{1DFCFF6E-BED9-6A14-ED3C-6F16C31D0F93}"/>
              </a:ext>
            </a:extLst>
          </p:cNvPr>
          <p:cNvSpPr/>
          <p:nvPr/>
        </p:nvSpPr>
        <p:spPr>
          <a:xfrm>
            <a:off x="4905063" y="4067120"/>
            <a:ext cx="1551722" cy="61264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AF61379D-653E-F92D-6118-FA86AABDABB4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6456785" y="4373444"/>
            <a:ext cx="776956" cy="6317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C8A9F7E-98D4-1E6C-D775-AC0165B2646B}"/>
              </a:ext>
            </a:extLst>
          </p:cNvPr>
          <p:cNvCxnSpPr>
            <a:cxnSpLocks/>
          </p:cNvCxnSpPr>
          <p:nvPr/>
        </p:nvCxnSpPr>
        <p:spPr>
          <a:xfrm flipV="1">
            <a:off x="6460972" y="5150497"/>
            <a:ext cx="769021" cy="765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 Placeholder 75">
            <a:extLst>
              <a:ext uri="{FF2B5EF4-FFF2-40B4-BE49-F238E27FC236}">
                <a16:creationId xmlns:a16="http://schemas.microsoft.com/office/drawing/2014/main" id="{77587BCB-1BBB-0C8F-9E3B-632281E29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622" y="900698"/>
            <a:ext cx="11440517" cy="175901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picked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neural network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can learn patterns from our 100 features and is small enough so as not to overfit when we only have about 200 samples.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built two models: one trained on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other on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 generated using SMOTE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applied to generate synthetic samples for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class, helping to balance the dataset and improve model fairness.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followed the same preprocessing and were trained using the same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neural network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94798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2603-5CC4-8B9E-3BEB-44269687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0"/>
            <a:ext cx="12096307" cy="786810"/>
          </a:xfrm>
        </p:spPr>
        <p:txBody>
          <a:bodyPr>
            <a:noAutofit/>
          </a:bodyPr>
          <a:lstStyle/>
          <a:p>
            <a:pPr algn="ctr"/>
            <a:r>
              <a:rPr lang="en-US" sz="2800">
                <a:latin typeface="+mj-lt"/>
              </a:rPr>
              <a:t>Training &amp; Validation Loss: Original vs. SMOTE-Augmented Model</a:t>
            </a:r>
          </a:p>
        </p:txBody>
      </p:sp>
      <p:pic>
        <p:nvPicPr>
          <p:cNvPr id="5" name="Content Placeholder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3DBACDA9-6C5E-822D-F953-BE0E49ADC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61766" y="1240763"/>
            <a:ext cx="3934047" cy="2332340"/>
          </a:xfrm>
        </p:spPr>
      </p:pic>
      <p:pic>
        <p:nvPicPr>
          <p:cNvPr id="9" name="Picture 8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374EB031-AC20-557C-A088-ED820EC5C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766" y="4259588"/>
            <a:ext cx="4051005" cy="25984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C196F2-BE37-ACD8-3BB9-6327A5A99AEE}"/>
              </a:ext>
            </a:extLst>
          </p:cNvPr>
          <p:cNvSpPr txBox="1"/>
          <p:nvPr/>
        </p:nvSpPr>
        <p:spPr>
          <a:xfrm>
            <a:off x="7761767" y="775242"/>
            <a:ext cx="3763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SMOTE-Augmented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1CD03-D089-8A43-BEA9-6AA235FFB85D}"/>
              </a:ext>
            </a:extLst>
          </p:cNvPr>
          <p:cNvSpPr txBox="1"/>
          <p:nvPr/>
        </p:nvSpPr>
        <p:spPr>
          <a:xfrm>
            <a:off x="8016948" y="3873167"/>
            <a:ext cx="3402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7A318-27AB-E872-8CB7-ACABAF1A5589}"/>
              </a:ext>
            </a:extLst>
          </p:cNvPr>
          <p:cNvSpPr txBox="1"/>
          <p:nvPr/>
        </p:nvSpPr>
        <p:spPr>
          <a:xfrm>
            <a:off x="772633" y="2083982"/>
            <a:ext cx="6096000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/>
                <a:cs typeface="Times New Roman"/>
              </a:rPr>
              <a:t>Both models show a consistent decrease in training and validation loss, indicating effective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/>
                <a:cs typeface="Times New Roman"/>
              </a:rPr>
              <a:t>There is no sharp gap between the training and validation loss indicating no severe overfitting.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Times New Roman"/>
                <a:cs typeface="Times New Roman"/>
              </a:rPr>
              <a:t>The SMOTE-augmented model exhibits a smoother and more stable loss curve.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306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FCAB-2BC0-44A0-4077-0236F567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5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+mj-lt"/>
              </a:rPr>
              <a:t>Model Performance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32E67E6-34BD-B1BC-7A05-6847A8098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413" y="2044475"/>
            <a:ext cx="5344160" cy="1754122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34A3E909-1B2A-5A6E-DE51-A6D85D41C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378" y="4587875"/>
            <a:ext cx="5422900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A5A287-2A97-B361-FAC6-A512BE04CC44}"/>
              </a:ext>
            </a:extLst>
          </p:cNvPr>
          <p:cNvSpPr txBox="1"/>
          <p:nvPr/>
        </p:nvSpPr>
        <p:spPr>
          <a:xfrm>
            <a:off x="7009589" y="1460090"/>
            <a:ext cx="359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SMOTE-Augmented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A664D-AF90-0E1F-2132-F80E2234D473}"/>
              </a:ext>
            </a:extLst>
          </p:cNvPr>
          <p:cNvSpPr txBox="1"/>
          <p:nvPr/>
        </p:nvSpPr>
        <p:spPr>
          <a:xfrm>
            <a:off x="7150546" y="3941544"/>
            <a:ext cx="331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 Model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361AF-B509-D86F-9513-A887EA3BBE6D}"/>
              </a:ext>
            </a:extLst>
          </p:cNvPr>
          <p:cNvSpPr txBox="1"/>
          <p:nvPr/>
        </p:nvSpPr>
        <p:spPr>
          <a:xfrm>
            <a:off x="158355" y="1392865"/>
            <a:ext cx="636294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SMOTE-Augmented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an accuracy of 84%, with more balanced performance between the majority and minority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for the “Depressed” class improved to 0.67, enhancing detection of minority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better generalization and fewer false negatives, which is critical in mental health screening.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SMOTE, our model recognized depression cases better while keeping accuracy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recall for the “Depressed” class is low at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bias toward the majority class (Not Depressed)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97% recall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increasing the risk of missing depressed individuals.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F1-score for the Depressed class is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weaker performance on minority cases.</a:t>
            </a:r>
          </a:p>
        </p:txBody>
      </p:sp>
    </p:spTree>
    <p:extLst>
      <p:ext uri="{BB962C8B-B14F-4D97-AF65-F5344CB8AC3E}">
        <p14:creationId xmlns:p14="http://schemas.microsoft.com/office/powerpoint/2010/main" val="3276819996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Privilege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8956</TotalTime>
  <Words>1024</Words>
  <Application>Microsoft Office PowerPoint</Application>
  <PresentationFormat>Widescreen</PresentationFormat>
  <Paragraphs>149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FadeVTI</vt:lpstr>
      <vt:lpstr>   Multimodal Mental Health Analysis</vt:lpstr>
      <vt:lpstr>Introduction</vt:lpstr>
      <vt:lpstr>Business Understanding</vt:lpstr>
      <vt:lpstr>Dataset overview</vt:lpstr>
      <vt:lpstr>Data Preparation</vt:lpstr>
      <vt:lpstr>Data Cleaning</vt:lpstr>
      <vt:lpstr>Model Architecture</vt:lpstr>
      <vt:lpstr>Training &amp; Validation Loss: Original vs. SMOTE-Augmented Model</vt:lpstr>
      <vt:lpstr>Model Performance</vt:lpstr>
      <vt:lpstr>Challenges</vt:lpstr>
      <vt:lpstr>Impact &amp; Use Case</vt:lpstr>
      <vt:lpstr>Future Work</vt:lpstr>
      <vt:lpstr>Future Work – Vision &amp; Applications</vt:lpstr>
      <vt:lpstr>Conclusion 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Natesan, Madhumitha</dc:creator>
  <cp:lastModifiedBy>Natesan, Madhumitha</cp:lastModifiedBy>
  <cp:revision>14</cp:revision>
  <dcterms:created xsi:type="dcterms:W3CDTF">2025-07-11T15:11:24Z</dcterms:created>
  <dcterms:modified xsi:type="dcterms:W3CDTF">2025-07-20T17:35:22Z</dcterms:modified>
</cp:coreProperties>
</file>