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anose="020B0604020202020204" charset="0"/>
      <p:regular r:id="rId22"/>
    </p:embeddedFont>
    <p:embeddedFont>
      <p:font typeface="DM Sans Bold" panose="020B0604020202020204" charset="0"/>
      <p:regular r:id="rId23"/>
    </p:embeddedFont>
    <p:embeddedFont>
      <p:font typeface="Inter Bold" panose="020B0604020202020204" charset="0"/>
      <p:regular r:id="rId24"/>
    </p:embeddedFont>
    <p:embeddedFont>
      <p:font typeface="Poppins" panose="00000500000000000000" pitchFamily="2" charset="0"/>
      <p:regular r:id="rId25"/>
      <p:bold r:id="rId26"/>
    </p:embeddedFont>
    <p:embeddedFont>
      <p:font typeface="Poppins Bold" panose="000008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82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gpjesus/bank-account-fraud-dataset-neurips-2022/data" TargetMode="External"/><Relationship Id="rId2" Type="http://schemas.openxmlformats.org/officeDocument/2006/relationships/hyperlink" Target="https://github.com/feedzai/bank-account-fraud/blob/main/documents/datasheet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04.safelinks.protection.outlook.com/?url=https%3A%2F%2Fwww.kaggle.com%2Fdatasets%2Fsgpjesus%2Fbank-account-fraud-dataset-neurips-2022%2Fdata&amp;data=05%7C02%7CSeanaMutindaZeyhle%40my.unt.edu%7C22d1b7a922df4a1155f908ddc6e99607%7C70de199207c6480fa318a1afcba03983%7C0%7C0%7C638885428767519181%7CUnknown%7CTWFpbGZsb3d8eyJFbXB0eU1hcGkiOnRydWUsIlYiOiIwLjAuMDAwMCIsIlAiOiJXaW4zMiIsIkFOIjoiTWFpbCIsIldUIjoyfQ%3D%3D%7C0%7C%7C%7C&amp;sdata=h5JYy64JouYnnjDwguPGS7EjyHwYWKUF2R4FDun97d4%3D&amp;reserved=0" TargetMode="Externa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nam04.safelinks.protection.outlook.com/?url=https%3A%2F%2Fgithub.com%2Ffeedzai%2Fbank-account-fraud%2Fblob%2Fmain%2Fdocuments%2Fdatasheet.pdf&amp;data=05%7C02%7CSeanaMutindaZeyhle%40my.unt.edu%7C22d1b7a922df4a1155f908ddc6e99607%7C70de199207c6480fa318a1afcba03983%7C0%7C0%7C638885428767549519%7CUnknown%7CTWFpbGZsb3d8eyJFbXB0eU1hcGkiOnRydWUsIlYiOiIwLjAuMDAwMCIsIlAiOiJXaW4zMiIsIkFOIjoiTWFpbCIsIldUIjoyfQ%3D%3D%7C0%7C%7C%7C&amp;sdata=ECBrNZwJ5pAwvwxkBYyuXpGTha87JYvCdp3e0Zvw1wQ%3D&amp;reserve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886" y="6533689"/>
            <a:ext cx="18298886" cy="3771900"/>
          </a:xfrm>
          <a:custGeom>
            <a:avLst/>
            <a:gdLst/>
            <a:ahLst/>
            <a:cxnLst/>
            <a:rect l="l" t="t" r="r" b="b"/>
            <a:pathLst>
              <a:path w="20693826" h="4811315">
                <a:moveTo>
                  <a:pt x="0" y="0"/>
                </a:moveTo>
                <a:lnTo>
                  <a:pt x="20693826" y="0"/>
                </a:lnTo>
                <a:lnTo>
                  <a:pt x="20693826" y="4811314"/>
                </a:lnTo>
                <a:lnTo>
                  <a:pt x="0" y="481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758116" y="611837"/>
            <a:ext cx="1191357" cy="1191357"/>
            <a:chOff x="0" y="0"/>
            <a:chExt cx="150394" cy="1503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94" cy="150394"/>
            </a:xfrm>
            <a:custGeom>
              <a:avLst/>
              <a:gdLst/>
              <a:ahLst/>
              <a:cxnLst/>
              <a:rect l="l" t="t" r="r" b="b"/>
              <a:pathLst>
                <a:path w="150394" h="150394">
                  <a:moveTo>
                    <a:pt x="64984" y="0"/>
                  </a:moveTo>
                  <a:lnTo>
                    <a:pt x="85410" y="0"/>
                  </a:lnTo>
                  <a:cubicBezTo>
                    <a:pt x="102645" y="0"/>
                    <a:pt x="119174" y="6847"/>
                    <a:pt x="131361" y="19033"/>
                  </a:cubicBezTo>
                  <a:cubicBezTo>
                    <a:pt x="143547" y="31220"/>
                    <a:pt x="150394" y="47749"/>
                    <a:pt x="150394" y="64984"/>
                  </a:cubicBezTo>
                  <a:lnTo>
                    <a:pt x="150394" y="85410"/>
                  </a:lnTo>
                  <a:cubicBezTo>
                    <a:pt x="150394" y="121300"/>
                    <a:pt x="121300" y="150394"/>
                    <a:pt x="85410" y="150394"/>
                  </a:cubicBezTo>
                  <a:lnTo>
                    <a:pt x="64984" y="150394"/>
                  </a:lnTo>
                  <a:cubicBezTo>
                    <a:pt x="29094" y="150394"/>
                    <a:pt x="0" y="121300"/>
                    <a:pt x="0" y="85410"/>
                  </a:cubicBezTo>
                  <a:lnTo>
                    <a:pt x="0" y="64984"/>
                  </a:lnTo>
                  <a:cubicBezTo>
                    <a:pt x="0" y="29094"/>
                    <a:pt x="29094" y="0"/>
                    <a:pt x="64984" y="0"/>
                  </a:cubicBezTo>
                  <a:close/>
                </a:path>
              </a:pathLst>
            </a:custGeom>
            <a:solidFill>
              <a:srgbClr val="033B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50394" cy="2265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925800" y="701244"/>
            <a:ext cx="838200" cy="860856"/>
          </a:xfrm>
          <a:custGeom>
            <a:avLst/>
            <a:gdLst/>
            <a:ahLst/>
            <a:cxnLst/>
            <a:rect l="l" t="t" r="r" b="b"/>
            <a:pathLst>
              <a:path w="1012542" h="1012542">
                <a:moveTo>
                  <a:pt x="0" y="0"/>
                </a:moveTo>
                <a:lnTo>
                  <a:pt x="1012542" y="0"/>
                </a:lnTo>
                <a:lnTo>
                  <a:pt x="1012542" y="1012542"/>
                </a:lnTo>
                <a:lnTo>
                  <a:pt x="0" y="1012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4400" y="415176"/>
            <a:ext cx="11617908" cy="2312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00"/>
              </a:lnSpc>
            </a:pPr>
            <a:r>
              <a:rPr lang="en-US" sz="8900" b="1" dirty="0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BANK ACCOUNT FRAUD DETECTION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" y="8661835"/>
            <a:ext cx="7592514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From Raw Data to Business Insights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" y="3209925"/>
            <a:ext cx="15439394" cy="5399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1" dirty="0">
                <a:solidFill>
                  <a:srgbClr val="0F98A8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PYTHON ANALYTICS WITH XGBOOST MODEL</a:t>
            </a:r>
          </a:p>
          <a:p>
            <a:pPr algn="l">
              <a:lnSpc>
                <a:spcPts val="3000"/>
              </a:lnSpc>
            </a:pPr>
            <a:endParaRPr lang="en-US" sz="3000" b="1" dirty="0">
              <a:solidFill>
                <a:srgbClr val="0F98A8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000"/>
              </a:lnSpc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ANALYTICS LIFE-CYCLE IMPLEMENTATION</a:t>
            </a:r>
          </a:p>
          <a:p>
            <a:pPr algn="l">
              <a:lnSpc>
                <a:spcPts val="3000"/>
              </a:lnSpc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000"/>
              </a:lnSpc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ADTA 5340 - METHODS FOR DISCOVERY AND LEARNING WITH BIG DATA</a:t>
            </a:r>
          </a:p>
          <a:p>
            <a:pPr algn="l">
              <a:lnSpc>
                <a:spcPts val="3000"/>
              </a:lnSpc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000"/>
              </a:lnSpc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GROUP 4</a:t>
            </a:r>
          </a:p>
          <a:p>
            <a:pPr algn="l">
              <a:lnSpc>
                <a:spcPts val="3000"/>
              </a:lnSpc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000"/>
              </a:lnSpc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MEMBERS:</a:t>
            </a:r>
          </a:p>
          <a:p>
            <a:pPr algn="l">
              <a:lnSpc>
                <a:spcPts val="3000"/>
              </a:lnSpc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47700" lvl="1" indent="-323850" algn="l">
              <a:lnSpc>
                <a:spcPts val="3000"/>
              </a:lnSpc>
              <a:buAutoNum type="arabicPeriod"/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ASHLEY CHESSER - 11797090</a:t>
            </a:r>
          </a:p>
          <a:p>
            <a:pPr marL="647700" lvl="1" indent="-323850" algn="l">
              <a:lnSpc>
                <a:spcPts val="3000"/>
              </a:lnSpc>
              <a:buAutoNum type="arabicPeriod"/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SANA AMBREEN -   11886060</a:t>
            </a:r>
          </a:p>
          <a:p>
            <a:pPr marL="647700" lvl="1" indent="-323850" algn="l">
              <a:lnSpc>
                <a:spcPts val="3000"/>
              </a:lnSpc>
              <a:buAutoNum type="arabicPeriod"/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SEANA MUTINDA ZEYHLE - 11845709</a:t>
            </a:r>
          </a:p>
          <a:p>
            <a:pPr algn="l">
              <a:lnSpc>
                <a:spcPts val="3000"/>
              </a:lnSpc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82200" y="9109510"/>
            <a:ext cx="3918668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1" dirty="0">
                <a:solidFill>
                  <a:srgbClr val="EBEBEB"/>
                </a:solidFill>
                <a:latin typeface="DM Sans Bold"/>
                <a:ea typeface="DM Sans Bold"/>
                <a:cs typeface="DM Sans Bold"/>
                <a:sym typeface="DM Sans Bold"/>
              </a:rPr>
              <a:t>DATE:  25/07/2025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75713" y="442535"/>
            <a:ext cx="1693657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CORRELATIONAL ANALYSIS REPORT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738101"/>
            <a:ext cx="6402822" cy="6130368"/>
          </a:xfrm>
          <a:custGeom>
            <a:avLst/>
            <a:gdLst/>
            <a:ahLst/>
            <a:cxnLst/>
            <a:rect l="l" t="t" r="r" b="b"/>
            <a:pathLst>
              <a:path w="6402822" h="6130368">
                <a:moveTo>
                  <a:pt x="0" y="0"/>
                </a:moveTo>
                <a:lnTo>
                  <a:pt x="6402822" y="0"/>
                </a:lnTo>
                <a:lnTo>
                  <a:pt x="6402822" y="6130368"/>
                </a:lnTo>
                <a:lnTo>
                  <a:pt x="0" y="6130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46" r="-204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272462" y="5564424"/>
            <a:ext cx="9627586" cy="4304045"/>
          </a:xfrm>
          <a:custGeom>
            <a:avLst/>
            <a:gdLst/>
            <a:ahLst/>
            <a:cxnLst/>
            <a:rect l="l" t="t" r="r" b="b"/>
            <a:pathLst>
              <a:path w="9627586" h="4304045">
                <a:moveTo>
                  <a:pt x="0" y="0"/>
                </a:moveTo>
                <a:lnTo>
                  <a:pt x="9627586" y="0"/>
                </a:lnTo>
                <a:lnTo>
                  <a:pt x="9627586" y="4304045"/>
                </a:lnTo>
                <a:lnTo>
                  <a:pt x="0" y="43040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54" t="-4551" b="-257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1745" y="1558765"/>
            <a:ext cx="15797119" cy="240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Credit-to-Income vs Credit Limit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Legitimate cases: Lower ratios with higher approved limits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Fraudulent cases: High ratios even for modest credit requests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direct correlation between the variables (important for model feature independence)</a:t>
            </a:r>
          </a:p>
          <a:p>
            <a:pPr algn="l">
              <a:lnSpc>
                <a:spcPts val="3749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72462" y="3866483"/>
            <a:ext cx="9490738" cy="1433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Employment Status Impact</a:t>
            </a:r>
          </a:p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Different employment categories show distinct fraud patterns when analyzed with income ratios.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A0C342-B77D-DE69-21E3-A2EFD10AC158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4433D-BCCF-367F-4CB6-2F1F6227B518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10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1745" y="504075"/>
            <a:ext cx="1693657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IMPORTANCE ANALYSIS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32367" y="1795363"/>
            <a:ext cx="11807593" cy="7031790"/>
          </a:xfrm>
          <a:custGeom>
            <a:avLst/>
            <a:gdLst/>
            <a:ahLst/>
            <a:cxnLst/>
            <a:rect l="l" t="t" r="r" b="b"/>
            <a:pathLst>
              <a:path w="11807593" h="7031790">
                <a:moveTo>
                  <a:pt x="0" y="0"/>
                </a:moveTo>
                <a:lnTo>
                  <a:pt x="11807592" y="0"/>
                </a:lnTo>
                <a:lnTo>
                  <a:pt x="11807592" y="7031791"/>
                </a:lnTo>
                <a:lnTo>
                  <a:pt x="0" y="70317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923" r="-846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1745" y="1839385"/>
            <a:ext cx="5500622" cy="7253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Insights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shows that devices with windows OS are highly indicative of fraud. 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Less stability at current address correlates with fraud risk. 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Credit risk score plays an important role in identifying frauds. 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Income level can discriminate between fraud and non fraud profiles. 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Age contributes moderately to fraud detection. 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Customers with multiple cards show different fraud patterns.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C65FA-0564-AB30-D7F7-EE38DEB562C8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19C21-8779-0616-2E52-1613FF1600A8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11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1745" y="504075"/>
            <a:ext cx="1693657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BUSINESS IMPACT ASSESSMENT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1745" y="1946389"/>
            <a:ext cx="6421263" cy="690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285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Current Model Performance Translations</a:t>
            </a:r>
          </a:p>
          <a:p>
            <a:pPr algn="l">
              <a:lnSpc>
                <a:spcPts val="3924"/>
              </a:lnSpc>
            </a:pPr>
            <a:endParaRPr lang="en-US" sz="2859" b="1" dirty="0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4599"/>
              </a:lnSpc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Daily Application Volume (assuming 1,000 applications/day):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Expected frauds: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11 cases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 catches: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fraud cases (80% recall)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False alarms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188 cases (based on current precision)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Missed frauds: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 cases</a:t>
            </a:r>
          </a:p>
          <a:p>
            <a:pPr algn="l">
              <a:lnSpc>
                <a:spcPts val="4599"/>
              </a:lnSpc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8118102" y="2800019"/>
          <a:ext cx="9550218" cy="2586223"/>
        </p:xfrm>
        <a:graphic>
          <a:graphicData uri="http://schemas.openxmlformats.org/drawingml/2006/table">
            <a:tbl>
              <a:tblPr/>
              <a:tblGrid>
                <a:gridCol w="2994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066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8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Predicted: Negative (0)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8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Predicted: Positive 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60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Actual: Negative (0)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240,563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56,112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551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Actual: Positive 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675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2,650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8118102" y="1966010"/>
            <a:ext cx="7641093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Confusion-Matrix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21343" y="5810104"/>
            <a:ext cx="7641093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Cost-Benefit Considerations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21343" y="6763175"/>
            <a:ext cx="9446976" cy="183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 recall critical: </a:t>
            </a: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Missing fraud costs significantly more than manual review</a:t>
            </a:r>
          </a:p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False positives manageable with efficient review process</a:t>
            </a:r>
          </a:p>
          <a:p>
            <a:pPr algn="l">
              <a:lnSpc>
                <a:spcPts val="3600"/>
              </a:lnSpc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7813E-3475-5F7D-5D7C-2FEFDD27707B}"/>
              </a:ext>
            </a:extLst>
          </p:cNvPr>
          <p:cNvSpPr/>
          <p:nvPr/>
        </p:nvSpPr>
        <p:spPr>
          <a:xfrm>
            <a:off x="0" y="99060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7E580-ECFE-5967-FDC1-E6BB407EA6D5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12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653038" y="1818362"/>
            <a:ext cx="8606262" cy="2392239"/>
            <a:chOff x="0" y="0"/>
            <a:chExt cx="1430084" cy="3975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30085" cy="397513"/>
            </a:xfrm>
            <a:custGeom>
              <a:avLst/>
              <a:gdLst/>
              <a:ahLst/>
              <a:cxnLst/>
              <a:rect l="l" t="t" r="r" b="b"/>
              <a:pathLst>
                <a:path w="1430085" h="397513">
                  <a:moveTo>
                    <a:pt x="0" y="0"/>
                  </a:moveTo>
                  <a:lnTo>
                    <a:pt x="1430085" y="0"/>
                  </a:lnTo>
                  <a:lnTo>
                    <a:pt x="1430085" y="397513"/>
                  </a:lnTo>
                  <a:lnTo>
                    <a:pt x="0" y="397513"/>
                  </a:lnTo>
                  <a:close/>
                </a:path>
              </a:pathLst>
            </a:custGeom>
            <a:solidFill>
              <a:srgbClr val="033B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430084" cy="473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653038" y="4486826"/>
            <a:ext cx="8606262" cy="2392239"/>
            <a:chOff x="0" y="0"/>
            <a:chExt cx="1430084" cy="3975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0085" cy="397513"/>
            </a:xfrm>
            <a:custGeom>
              <a:avLst/>
              <a:gdLst/>
              <a:ahLst/>
              <a:cxnLst/>
              <a:rect l="l" t="t" r="r" b="b"/>
              <a:pathLst>
                <a:path w="1430085" h="397513">
                  <a:moveTo>
                    <a:pt x="0" y="0"/>
                  </a:moveTo>
                  <a:lnTo>
                    <a:pt x="1430085" y="0"/>
                  </a:lnTo>
                  <a:lnTo>
                    <a:pt x="1430085" y="397513"/>
                  </a:lnTo>
                  <a:lnTo>
                    <a:pt x="0" y="397513"/>
                  </a:lnTo>
                  <a:close/>
                </a:path>
              </a:pathLst>
            </a:custGeom>
            <a:solidFill>
              <a:srgbClr val="0F98A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430084" cy="473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058840" y="1986635"/>
            <a:ext cx="6004294" cy="50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Tier 1: Automated Flagging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58840" y="4643481"/>
            <a:ext cx="6004294" cy="50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Tier 2: Enhanced Verification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67864" y="2645067"/>
            <a:ext cx="8497238" cy="1515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 model for real-time scoring during application process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Automatic holds for scores above threshold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Prioritize manual review queue by risk score</a:t>
            </a:r>
          </a:p>
          <a:p>
            <a:pPr algn="l">
              <a:lnSpc>
                <a:spcPts val="3000"/>
              </a:lnSpc>
            </a:pPr>
            <a:endParaRPr lang="en-US" sz="2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58840" y="5293087"/>
            <a:ext cx="7664819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Additional documentation for high-risk categories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Device fingerprinting for Windows users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Address verification for short-tenure applicants</a:t>
            </a:r>
          </a:p>
          <a:p>
            <a:pPr algn="l">
              <a:lnSpc>
                <a:spcPts val="3000"/>
              </a:lnSpc>
            </a:pPr>
            <a:endParaRPr lang="en-US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8653038" y="7155290"/>
            <a:ext cx="8606262" cy="2392239"/>
            <a:chOff x="0" y="0"/>
            <a:chExt cx="1430084" cy="397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30085" cy="397513"/>
            </a:xfrm>
            <a:custGeom>
              <a:avLst/>
              <a:gdLst/>
              <a:ahLst/>
              <a:cxnLst/>
              <a:rect l="l" t="t" r="r" b="b"/>
              <a:pathLst>
                <a:path w="1430085" h="397513">
                  <a:moveTo>
                    <a:pt x="0" y="0"/>
                  </a:moveTo>
                  <a:lnTo>
                    <a:pt x="1430085" y="0"/>
                  </a:lnTo>
                  <a:lnTo>
                    <a:pt x="1430085" y="397513"/>
                  </a:lnTo>
                  <a:lnTo>
                    <a:pt x="0" y="397513"/>
                  </a:lnTo>
                  <a:close/>
                </a:path>
              </a:pathLst>
            </a:custGeom>
            <a:solidFill>
              <a:srgbClr val="2A2D3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430084" cy="473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144000" y="7307690"/>
            <a:ext cx="6004294" cy="501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Tier 3: Monitoring and Feedback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67864" y="7961867"/>
            <a:ext cx="7271350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Track false positive patterns for model refinement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Regular model retraining with new fraud patterns</a:t>
            </a:r>
          </a:p>
          <a:p>
            <a:pPr algn="l">
              <a:lnSpc>
                <a:spcPts val="3000"/>
              </a:lnSpc>
            </a:pPr>
            <a:endParaRPr lang="en-US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1745" y="3332061"/>
            <a:ext cx="5833575" cy="312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b="1">
                <a:solidFill>
                  <a:srgbClr val="000000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Indicators: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Windows OS usage (highest risk factor)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Multiple distinct emails from same device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Unusual session behavior patterns</a:t>
            </a:r>
          </a:p>
          <a:p>
            <a:pPr marL="0" lvl="0" indent="0" algn="l">
              <a:lnSpc>
                <a:spcPts val="3599"/>
              </a:lnSpc>
            </a:pPr>
            <a:endParaRPr lang="en-US" sz="2399">
              <a:solidFill>
                <a:srgbClr val="000000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31745" y="748996"/>
            <a:ext cx="535708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RISK PATTERNS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53038" y="748996"/>
            <a:ext cx="860626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1745" y="1819948"/>
            <a:ext cx="5357083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 b="1" spc="42">
                <a:solidFill>
                  <a:srgbClr val="0F98A8"/>
                </a:solidFill>
                <a:latin typeface="Poppins Bold"/>
                <a:ea typeface="Poppins Bold"/>
                <a:cs typeface="Poppins Bold"/>
                <a:sym typeface="Poppins Bold"/>
              </a:rPr>
              <a:t>RED FLAGS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745" y="2517593"/>
            <a:ext cx="620178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 b="1" spc="42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High-Risk Application Profiles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1745" y="6374347"/>
            <a:ext cx="5833575" cy="3575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b="1">
                <a:solidFill>
                  <a:srgbClr val="000000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Behavioral Indicators: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 credit-to-income ratios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Short current address tenure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Specific employment categories (CE, CC)</a:t>
            </a:r>
          </a:p>
          <a:p>
            <a:pPr marL="518155" lvl="1" indent="-259078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 proposed credit limits relative to the profile</a:t>
            </a:r>
          </a:p>
          <a:p>
            <a:pPr marL="0" lvl="0" indent="0" algn="l">
              <a:lnSpc>
                <a:spcPts val="3599"/>
              </a:lnSpc>
            </a:pPr>
            <a:endParaRPr lang="en-US" sz="2399">
              <a:solidFill>
                <a:srgbClr val="000000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7E256D-EA91-1421-F6BC-9E914E2A93F4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143D2-2F6E-8B7B-B5F3-17D692CB382E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13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7940" y="4637611"/>
            <a:ext cx="12360198" cy="194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Risk-Based Workflows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Differentiated approval processes by risk score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Graduated verification requirements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Automated documentation requests for suspicious patterns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7940" y="7226236"/>
            <a:ext cx="17032121" cy="241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Safeguards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Device reputation scoring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Email domain risk assessment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Behavioral analytics integration</a:t>
            </a:r>
          </a:p>
          <a:p>
            <a:pPr algn="l">
              <a:lnSpc>
                <a:spcPts val="3749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7940" y="647700"/>
            <a:ext cx="14580955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 dirty="0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FRAUD PREVENTION STRATEGIES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7940" y="2047779"/>
            <a:ext cx="16631360" cy="241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Process Enhancements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Multi-factor authentication for high-risk profiles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address verification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Enhanced employment verification for specific categories</a:t>
            </a:r>
          </a:p>
          <a:p>
            <a:pPr algn="l">
              <a:lnSpc>
                <a:spcPts val="3749"/>
              </a:lnSpc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5C67D-4D17-C826-D0C2-4E94723CA0F5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3CF5EB48-894D-A9E3-B9FC-AED329073CBF}"/>
              </a:ext>
            </a:extLst>
          </p:cNvPr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847E3-0BC1-F837-BD4E-62A9ED9B0E36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14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4363-EE69-8657-22B1-2104EACFD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9649E42-6CBD-C2E4-9D53-FBA63B62825D}"/>
              </a:ext>
            </a:extLst>
          </p:cNvPr>
          <p:cNvSpPr txBox="1"/>
          <p:nvPr/>
        </p:nvSpPr>
        <p:spPr>
          <a:xfrm>
            <a:off x="627940" y="647700"/>
            <a:ext cx="14580955" cy="83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 dirty="0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REFRENCE LIST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3EDEC4D-181E-48A6-792E-477EC653CE83}"/>
              </a:ext>
            </a:extLst>
          </p:cNvPr>
          <p:cNvSpPr txBox="1"/>
          <p:nvPr/>
        </p:nvSpPr>
        <p:spPr>
          <a:xfrm>
            <a:off x="627940" y="2047779"/>
            <a:ext cx="16631360" cy="1878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9874" lvl="1">
              <a:lnSpc>
                <a:spcPts val="37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-US" sz="2800" dirty="0" err="1"/>
              <a:t>Feedzai</a:t>
            </a:r>
            <a:r>
              <a:rPr lang="en-US" sz="2800" dirty="0"/>
              <a:t>. (2022). </a:t>
            </a:r>
            <a:r>
              <a:rPr lang="en-US" sz="2800" i="1" dirty="0"/>
              <a:t>Bank account fraud dataset datasheet</a:t>
            </a:r>
            <a:r>
              <a:rPr lang="en-US" sz="2800" dirty="0"/>
              <a:t> [PDF]. GitHub. </a:t>
            </a:r>
            <a:r>
              <a:rPr lang="en-US" sz="2800" dirty="0">
                <a:hlinkClick r:id="rId2"/>
              </a:rPr>
              <a:t>https://github.com/feedzai/bank-account-fraud/blob/main/documents/datasheet.pdf</a:t>
            </a: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69874" lvl="1">
              <a:lnSpc>
                <a:spcPts val="37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2. </a:t>
            </a:r>
            <a:r>
              <a:rPr lang="en-US" sz="2800" dirty="0"/>
              <a:t>Jesus, S. G. P. (2022). </a:t>
            </a:r>
            <a:r>
              <a:rPr lang="en-US" sz="2800" i="1" dirty="0"/>
              <a:t>Bank account fraud dataset (</a:t>
            </a:r>
            <a:r>
              <a:rPr lang="en-US" sz="2800" i="1" dirty="0" err="1"/>
              <a:t>NeurIPS</a:t>
            </a:r>
            <a:r>
              <a:rPr lang="en-US" sz="2800" i="1" dirty="0"/>
              <a:t> 2022)</a:t>
            </a:r>
            <a:r>
              <a:rPr lang="en-US" sz="2800" dirty="0"/>
              <a:t> [Data set]. Kaggle. </a:t>
            </a:r>
            <a:r>
              <a:rPr lang="en-US" sz="2800" dirty="0">
                <a:hlinkClick r:id="rId3"/>
              </a:rPr>
              <a:t>https://www.kaggle.com/datasets/sgpjesus/bank-account-fraud-dataset-neurips-2022/data</a:t>
            </a:r>
            <a:r>
              <a:rPr lang="en-US" sz="2800" dirty="0"/>
              <a:t> </a:t>
            </a: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5D4EC-5E77-90F1-1CB6-68BD3D73B958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11CFB034-A753-5A06-D094-E2D59AE21D94}"/>
              </a:ext>
            </a:extLst>
          </p:cNvPr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17262-98CD-0CC1-D063-81D79F9924A6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15  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076203"/>
            <a:ext cx="18288000" cy="4210798"/>
          </a:xfrm>
          <a:custGeom>
            <a:avLst/>
            <a:gdLst/>
            <a:ahLst/>
            <a:cxnLst/>
            <a:rect l="l" t="t" r="r" b="b"/>
            <a:pathLst>
              <a:path w="20693826" h="4811315">
                <a:moveTo>
                  <a:pt x="0" y="0"/>
                </a:moveTo>
                <a:lnTo>
                  <a:pt x="20693826" y="0"/>
                </a:lnTo>
                <a:lnTo>
                  <a:pt x="20693826" y="4811314"/>
                </a:lnTo>
                <a:lnTo>
                  <a:pt x="0" y="481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16528" y="6103280"/>
            <a:ext cx="535652" cy="535652"/>
          </a:xfrm>
          <a:custGeom>
            <a:avLst/>
            <a:gdLst/>
            <a:ahLst/>
            <a:cxnLst/>
            <a:rect l="l" t="t" r="r" b="b"/>
            <a:pathLst>
              <a:path w="535652" h="535652">
                <a:moveTo>
                  <a:pt x="0" y="0"/>
                </a:moveTo>
                <a:lnTo>
                  <a:pt x="535652" y="0"/>
                </a:lnTo>
                <a:lnTo>
                  <a:pt x="535652" y="535652"/>
                </a:lnTo>
                <a:lnTo>
                  <a:pt x="0" y="535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894798" y="4533427"/>
            <a:ext cx="465170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>
                    <a:alpha val="84706"/>
                  </a:srgbClr>
                </a:solidFill>
                <a:latin typeface="DM Sans"/>
                <a:ea typeface="DM Sans"/>
                <a:cs typeface="DM Sans"/>
                <a:sym typeface="DM Sans"/>
              </a:rPr>
              <a:t>hello@reallygreatsite.com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52400" y="-23180"/>
            <a:ext cx="18135600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33315" y="4282602"/>
            <a:ext cx="562137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spc="95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38200" y="1452006"/>
            <a:ext cx="10491331" cy="950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98"/>
              </a:lnSpc>
              <a:spcBef>
                <a:spcPct val="0"/>
              </a:spcBef>
            </a:pPr>
            <a:r>
              <a:rPr lang="en-US" sz="5570" b="1" spc="83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92525"/>
            <a:ext cx="14446901" cy="721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EXECUTIVE SUMMARY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DATA CLEANING &amp; PREPROCESSING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FEATURE ENGINEERING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EXPLORATORY DATA ANALYSIS (EDA)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MODEL TRAINING &amp; VALIDATION (XGBOOST)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MODEL PERFORMANCE EVALUATION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CORRELATIONAL ANALYSIS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BUSINESS IMPACT ASSESSMENT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RISK PATTERNS &amp; RECOMMENDATIONS</a:t>
            </a:r>
          </a:p>
          <a:p>
            <a:pPr marL="712473" lvl="1" indent="-356237" algn="just">
              <a:lnSpc>
                <a:spcPts val="5709"/>
              </a:lnSpc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u="none" strike="noStrik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FRAUD PREVENTION STRATEGIES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C9F56C83-85D4-5864-A8AD-F09742A8DA4F}"/>
              </a:ext>
            </a:extLst>
          </p:cNvPr>
          <p:cNvSpPr/>
          <p:nvPr/>
        </p:nvSpPr>
        <p:spPr>
          <a:xfrm rot="10800000">
            <a:off x="-10886" y="-65618"/>
            <a:ext cx="18298886" cy="1327302"/>
          </a:xfrm>
          <a:custGeom>
            <a:avLst/>
            <a:gdLst/>
            <a:ahLst/>
            <a:cxnLst/>
            <a:rect l="l" t="t" r="r" b="b"/>
            <a:pathLst>
              <a:path w="20693826" h="4811315">
                <a:moveTo>
                  <a:pt x="0" y="0"/>
                </a:moveTo>
                <a:lnTo>
                  <a:pt x="20693826" y="0"/>
                </a:lnTo>
                <a:lnTo>
                  <a:pt x="20693826" y="4811314"/>
                </a:lnTo>
                <a:lnTo>
                  <a:pt x="0" y="481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7088" y="3578365"/>
            <a:ext cx="1171600" cy="1363316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285D8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3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7088" y="6754093"/>
            <a:ext cx="1171600" cy="1363316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285D8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3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36990" y="3935348"/>
            <a:ext cx="651795" cy="649350"/>
          </a:xfrm>
          <a:custGeom>
            <a:avLst/>
            <a:gdLst/>
            <a:ahLst/>
            <a:cxnLst/>
            <a:rect l="l" t="t" r="r" b="b"/>
            <a:pathLst>
              <a:path w="651795" h="649350">
                <a:moveTo>
                  <a:pt x="0" y="0"/>
                </a:moveTo>
                <a:lnTo>
                  <a:pt x="651795" y="0"/>
                </a:lnTo>
                <a:lnTo>
                  <a:pt x="651795" y="649351"/>
                </a:lnTo>
                <a:lnTo>
                  <a:pt x="0" y="649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6990" y="7101836"/>
            <a:ext cx="651795" cy="663404"/>
          </a:xfrm>
          <a:custGeom>
            <a:avLst/>
            <a:gdLst/>
            <a:ahLst/>
            <a:cxnLst/>
            <a:rect l="l" t="t" r="r" b="b"/>
            <a:pathLst>
              <a:path w="651795" h="663404">
                <a:moveTo>
                  <a:pt x="0" y="0"/>
                </a:moveTo>
                <a:lnTo>
                  <a:pt x="651795" y="0"/>
                </a:lnTo>
                <a:lnTo>
                  <a:pt x="651795" y="663404"/>
                </a:lnTo>
                <a:lnTo>
                  <a:pt x="0" y="663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5400000">
            <a:off x="-3540396" y="-2422299"/>
            <a:ext cx="3857625" cy="4114800"/>
          </a:xfrm>
          <a:custGeom>
            <a:avLst/>
            <a:gdLst/>
            <a:ahLst/>
            <a:cxnLst/>
            <a:rect l="l" t="t" r="r" b="b"/>
            <a:pathLst>
              <a:path w="3857625" h="4114800">
                <a:moveTo>
                  <a:pt x="0" y="0"/>
                </a:moveTo>
                <a:lnTo>
                  <a:pt x="3857625" y="0"/>
                </a:lnTo>
                <a:lnTo>
                  <a:pt x="38576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27940" y="612868"/>
            <a:ext cx="11136309" cy="848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9"/>
              </a:lnSpc>
            </a:pPr>
            <a:r>
              <a:rPr lang="en-US" sz="5574" b="1" spc="83" dirty="0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EXECUTIVE SUMMARY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68794" y="3663234"/>
            <a:ext cx="13112396" cy="284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2"/>
              </a:lnSpc>
            </a:pPr>
            <a:r>
              <a:rPr lang="en-US" sz="2828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Bank Account Opening Fraud Detection: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1,000,000 bank account applications with 32 features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Predict fraudulent applications during the account opening process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XGBoost Classifier with hyperparameter optimization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Result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80% recall for fraud detection with optimized business impact</a:t>
            </a:r>
          </a:p>
          <a:p>
            <a:pPr algn="l">
              <a:lnSpc>
                <a:spcPts val="3394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99253" y="6870529"/>
            <a:ext cx="14990506" cy="237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Critical Business Problem: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Fraud rate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1.1% (11,029 fraudulent cases out of 1M applications)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High-stakes decision making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False negatives cost significantly more than false positives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for real-time fraud detection during account opening process</a:t>
            </a:r>
          </a:p>
          <a:p>
            <a:pPr algn="l">
              <a:lnSpc>
                <a:spcPts val="3396"/>
              </a:lnSpc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7940" y="1862367"/>
            <a:ext cx="17032121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Bank Account Dataset comprises of bank account opening fraud tabular datasets. The purpose of this dataset is to predict the customers having a high probability of fraud while opening a bank account. We will design a classification model to classify the customers as fraudulent or non-fraudulent.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77069" y="9163050"/>
            <a:ext cx="4712691" cy="445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latin typeface="Poppins"/>
                <a:ea typeface="Poppins"/>
                <a:cs typeface="Poppins"/>
                <a:sym typeface="Poppins"/>
              </a:rPr>
              <a:t>Data Source: </a:t>
            </a:r>
            <a:r>
              <a:rPr lang="en-US" sz="2499" u="sng" dirty="0">
                <a:solidFill>
                  <a:srgbClr val="285D81"/>
                </a:solidFill>
                <a:latin typeface="Poppins"/>
                <a:ea typeface="Poppins"/>
                <a:cs typeface="Poppins"/>
                <a:sym typeface="Poppins"/>
                <a:hlinkClick r:id="rId8" tooltip="https://nam04.safelinks.protection.outlook.com/?url=https%3A%2F%2Fwww.kaggle.com%2Fdatasets%2Fsgpjesus%2Fbank-account-fraud-dataset-neurips-2022%2Fdata&amp;data=05%7C02%7CSeanaMutindaZeyhle%40my.unt.edu%7C22d1b7a922df4a1155f908ddc6e99607%7C70de199207c6480fa318a1afcba03983%7C0%7C0%7C638885428767519181%7CUnknown%7CTWFpbGZsb3d8eyJFbXB0eU1hcGkiOnRydWUsIlYiOiIwLjAuMDAwMCIsIlAiOiJXaW4zMiIsIkFOIjoiTWFpbCIsIldUIjoyfQ%3D%3D%7C0%7C%7C%7C&amp;sdata=h5JYy64JouYnnjDwguPGS7EjyHwYWKUF2R4FDun97d4%3D&amp;reserved=0"/>
              </a:rPr>
              <a:t>Kaggle</a:t>
            </a:r>
            <a:r>
              <a:rPr lang="en-US" sz="2499" dirty="0">
                <a:solidFill>
                  <a:srgbClr val="285D8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u="sng" dirty="0" err="1">
                <a:solidFill>
                  <a:srgbClr val="285D81"/>
                </a:solidFill>
                <a:latin typeface="Poppins"/>
                <a:ea typeface="Poppins"/>
                <a:cs typeface="Poppins"/>
                <a:sym typeface="Poppins"/>
                <a:hlinkClick r:id="rId9" tooltip="https://nam04.safelinks.protection.outlook.com/?url=https%3A%2F%2Fgithub.com%2Ffeedzai%2Fbank-account-fraud%2Fblob%2Fmain%2Fdocuments%2Fdatasheet.pdf&amp;data=05%7C02%7CSeanaMutindaZeyhle%40my.unt.edu%7C22d1b7a922df4a1155f908ddc6e99607%7C70de199207c6480fa318a1afcba03983%7C0%7C0%7C638885428767549519%7CUnknown%7CTWFpbGZsb3d8eyJFbXB0eU1hcGkiOnRydWUsIlYiOiIwLjAuMDAwMCIsIlAiOiJXaW4zMiIsIkFOIjoiTWFpbCIsIldUIjoyfQ%3D%3D%7C0%7C%7C%7C&amp;sdata=ECBrNZwJ5pAwvwxkBYyuXpGTha87JYvCdp3e0Zvw1wQ%3D&amp;reserved=0"/>
              </a:rPr>
              <a:t>Github</a:t>
            </a:r>
            <a:endParaRPr lang="en-US" sz="2499" u="sng" dirty="0">
              <a:solidFill>
                <a:srgbClr val="285D81"/>
              </a:solidFill>
              <a:latin typeface="Poppins"/>
              <a:ea typeface="Poppins"/>
              <a:cs typeface="Poppins"/>
              <a:sym typeface="Poppins"/>
              <a:hlinkClick r:id="rId9" tooltip="https://nam04.safelinks.protection.outlook.com/?url=https%3A%2F%2Fgithub.com%2Ffeedzai%2Fbank-account-fraud%2Fblob%2Fmain%2Fdocuments%2Fdatasheet.pdf&amp;data=05%7C02%7CSeanaMutindaZeyhle%40my.unt.edu%7C22d1b7a922df4a1155f908ddc6e99607%7C70de199207c6480fa318a1afcba03983%7C0%7C0%7C638885428767549519%7CUnknown%7CTWFpbGZsb3d8eyJFbXB0eU1hcGkiOnRydWUsIlYiOiIwLjAuMDAwMCIsIlAiOiJXaW4zMiIsIkFOIjoiTWFpbCIsIldUIjoyfQ%3D%3D%7C0%7C%7C%7C&amp;sdata=ECBrNZwJ5pAwvwxkBYyuXpGTha87JYvCdp3e0Zvw1wQ%3D&amp;reserved=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E5A36-4DC7-141B-E01C-B34B1B2D8599}"/>
              </a:ext>
            </a:extLst>
          </p:cNvPr>
          <p:cNvSpPr/>
          <p:nvPr/>
        </p:nvSpPr>
        <p:spPr>
          <a:xfrm>
            <a:off x="0" y="9868971"/>
            <a:ext cx="18288000" cy="4667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A70584-EAAE-F60E-90A3-F3D5588A6E21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3  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57E5ECC-70A3-D9A0-0C84-F0BB124CDD75}"/>
              </a:ext>
            </a:extLst>
          </p:cNvPr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7940" y="4645962"/>
            <a:ext cx="12360198" cy="2879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Categories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Personal information (age, income, employment)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Address history and stability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Device and session characteristics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Banking behavior patterns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Risk scoring metrics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7940" y="7778686"/>
            <a:ext cx="17032121" cy="1479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Key Impact</a:t>
            </a:r>
          </a:p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Clean, reliable dataset foundation for accurate model training.</a:t>
            </a:r>
          </a:p>
          <a:p>
            <a:pPr algn="l">
              <a:lnSpc>
                <a:spcPts val="3749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7940" y="856884"/>
            <a:ext cx="14580955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 AND PREPOCESSING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7940" y="1975723"/>
            <a:ext cx="16631360" cy="241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Integrity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missing values - Complete dataset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Invalid negative values in 10 critical columns were replaced with column medians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Extreme outliers detected in 15 numerical features capped at 99th percentile to reduce skewness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types optimized for modeling efficiency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68A94-33FC-F127-597A-0AA17D19C272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B475E-D8B3-ADE3-4E17-FF857B2F84BD}"/>
              </a:ext>
            </a:extLst>
          </p:cNvPr>
          <p:cNvSpPr txBox="1"/>
          <p:nvPr/>
        </p:nvSpPr>
        <p:spPr>
          <a:xfrm>
            <a:off x="16651580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EFA14-DB9F-E35B-4DAE-CBBCF0A34CB6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4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17353" y="3969764"/>
            <a:ext cx="5731009" cy="4698213"/>
            <a:chOff x="0" y="0"/>
            <a:chExt cx="952310" cy="7806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2310" cy="780692"/>
            </a:xfrm>
            <a:custGeom>
              <a:avLst/>
              <a:gdLst/>
              <a:ahLst/>
              <a:cxnLst/>
              <a:rect l="l" t="t" r="r" b="b"/>
              <a:pathLst>
                <a:path w="952310" h="780692">
                  <a:moveTo>
                    <a:pt x="0" y="0"/>
                  </a:moveTo>
                  <a:lnTo>
                    <a:pt x="952310" y="0"/>
                  </a:lnTo>
                  <a:lnTo>
                    <a:pt x="952310" y="780692"/>
                  </a:lnTo>
                  <a:lnTo>
                    <a:pt x="0" y="780692"/>
                  </a:lnTo>
                  <a:close/>
                </a:path>
              </a:pathLst>
            </a:custGeom>
            <a:solidFill>
              <a:srgbClr val="033B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952310" cy="856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0354" y="3969764"/>
            <a:ext cx="5431294" cy="4698213"/>
            <a:chOff x="0" y="0"/>
            <a:chExt cx="902507" cy="7806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2507" cy="780692"/>
            </a:xfrm>
            <a:custGeom>
              <a:avLst/>
              <a:gdLst/>
              <a:ahLst/>
              <a:cxnLst/>
              <a:rect l="l" t="t" r="r" b="b"/>
              <a:pathLst>
                <a:path w="902507" h="780692">
                  <a:moveTo>
                    <a:pt x="0" y="0"/>
                  </a:moveTo>
                  <a:lnTo>
                    <a:pt x="902507" y="0"/>
                  </a:lnTo>
                  <a:lnTo>
                    <a:pt x="902507" y="780692"/>
                  </a:lnTo>
                  <a:lnTo>
                    <a:pt x="0" y="780692"/>
                  </a:lnTo>
                  <a:close/>
                </a:path>
              </a:pathLst>
            </a:custGeom>
            <a:solidFill>
              <a:srgbClr val="0F98A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902507" cy="856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40247" y="3969764"/>
            <a:ext cx="5199927" cy="4698213"/>
            <a:chOff x="0" y="0"/>
            <a:chExt cx="864061" cy="7806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64061" cy="780692"/>
            </a:xfrm>
            <a:custGeom>
              <a:avLst/>
              <a:gdLst/>
              <a:ahLst/>
              <a:cxnLst/>
              <a:rect l="l" t="t" r="r" b="b"/>
              <a:pathLst>
                <a:path w="864061" h="780692">
                  <a:moveTo>
                    <a:pt x="0" y="0"/>
                  </a:moveTo>
                  <a:lnTo>
                    <a:pt x="864061" y="0"/>
                  </a:lnTo>
                  <a:lnTo>
                    <a:pt x="864061" y="780692"/>
                  </a:lnTo>
                  <a:lnTo>
                    <a:pt x="0" y="780692"/>
                  </a:lnTo>
                  <a:close/>
                </a:path>
              </a:pathLst>
            </a:custGeom>
            <a:solidFill>
              <a:srgbClr val="2A2D3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64061" cy="856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17353" y="2220983"/>
            <a:ext cx="16441947" cy="93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Created 3 high-impact features that enhanced the model's ability to detect </a:t>
            </a:r>
          </a:p>
          <a:p>
            <a:pPr marL="0" lvl="0" indent="0" algn="l">
              <a:lnSpc>
                <a:spcPts val="3749"/>
              </a:lnSpc>
            </a:pPr>
            <a:r>
              <a:rPr lang="en-US" sz="2499" dirty="0">
                <a:solidFill>
                  <a:srgbClr val="000000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sophisticated fraud patterns: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7353" y="4359995"/>
            <a:ext cx="5256380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ctr">
              <a:lnSpc>
                <a:spcPts val="4199"/>
              </a:lnSpc>
              <a:buAutoNum type="arabicPeriod"/>
            </a:pPr>
            <a:r>
              <a:rPr lang="en-US" sz="27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Credit-to-Income Ratio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0281" y="5264826"/>
            <a:ext cx="5023452" cy="324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Formula: proposed_credit_limit / (income + 1e-5)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Identifies suspicious credit requests relative to income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mean=1498.38, std=2382.41</a:t>
            </a:r>
          </a:p>
          <a:p>
            <a:pPr algn="l">
              <a:lnSpc>
                <a:spcPts val="3749"/>
              </a:lnSpc>
            </a:pPr>
            <a:endParaRPr lang="en-US" sz="2499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17353" y="856884"/>
            <a:ext cx="1439154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STRATEGY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80354" y="4360601"/>
            <a:ext cx="5256380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2.  Total Distinct Emails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88195" y="5312451"/>
            <a:ext cx="5023452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Combines device and birth date email patterns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Flags potential identity manipulation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mean=10.49, std=4.94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11647" y="4360601"/>
            <a:ext cx="5256380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3.  Long Address Flag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616722" y="5356846"/>
            <a:ext cx="5023452" cy="278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Binary indicator for residence &gt;200 months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Captures address stability patterns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12,113 flagged cases (11.2%)</a:t>
            </a:r>
          </a:p>
          <a:p>
            <a:pPr algn="l">
              <a:lnSpc>
                <a:spcPts val="3749"/>
              </a:lnSpc>
            </a:pPr>
            <a:endParaRPr lang="en-US" sz="2499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Freeform 21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2F7E3A-DF70-E7EA-E32E-269F4249296B}"/>
              </a:ext>
            </a:extLst>
          </p:cNvPr>
          <p:cNvSpPr/>
          <p:nvPr/>
        </p:nvSpPr>
        <p:spPr>
          <a:xfrm>
            <a:off x="0" y="9820275"/>
            <a:ext cx="18288000" cy="4667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0E2DB-A92E-2A9B-1C5F-286179A6277E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5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0221" y="3582190"/>
            <a:ext cx="9976945" cy="6367842"/>
          </a:xfrm>
          <a:custGeom>
            <a:avLst/>
            <a:gdLst/>
            <a:ahLst/>
            <a:cxnLst/>
            <a:rect l="l" t="t" r="r" b="b"/>
            <a:pathLst>
              <a:path w="9976945" h="6367842">
                <a:moveTo>
                  <a:pt x="0" y="0"/>
                </a:moveTo>
                <a:lnTo>
                  <a:pt x="9976945" y="0"/>
                </a:lnTo>
                <a:lnTo>
                  <a:pt x="9976945" y="6367843"/>
                </a:lnTo>
                <a:lnTo>
                  <a:pt x="0" y="636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10" r="-48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66752" y="5494984"/>
            <a:ext cx="7101567" cy="4324221"/>
          </a:xfrm>
          <a:custGeom>
            <a:avLst/>
            <a:gdLst/>
            <a:ahLst/>
            <a:cxnLst/>
            <a:rect l="l" t="t" r="r" b="b"/>
            <a:pathLst>
              <a:path w="7101567" h="4324221">
                <a:moveTo>
                  <a:pt x="0" y="0"/>
                </a:moveTo>
                <a:lnTo>
                  <a:pt x="7101567" y="0"/>
                </a:lnTo>
                <a:lnTo>
                  <a:pt x="7101567" y="4324221"/>
                </a:lnTo>
                <a:lnTo>
                  <a:pt x="0" y="4324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1745" y="1539715"/>
            <a:ext cx="15797119" cy="233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Non-fraudulent cases dominate across all income levels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Fraud cases concentrated in higher income brackets (0.8-0.9 range)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records have credit risk score between 50-200</a:t>
            </a:r>
          </a:p>
          <a:p>
            <a:pPr algn="l">
              <a:lnSpc>
                <a:spcPts val="3599"/>
              </a:lnSpc>
            </a:pPr>
            <a:endParaRPr lang="en-US" sz="23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1745" y="504075"/>
            <a:ext cx="1693657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77520" y="3778056"/>
            <a:ext cx="6507128" cy="181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b="1" dirty="0">
                <a:solidFill>
                  <a:srgbClr val="002060"/>
                </a:solidFill>
                <a:latin typeface="Poppins Bold"/>
                <a:ea typeface="Poppins Bold"/>
                <a:cs typeface="Poppins Bold"/>
                <a:sym typeface="Poppins Bold"/>
              </a:rPr>
              <a:t>Highest Income Bracket with Fraud</a:t>
            </a:r>
          </a:p>
          <a:p>
            <a:pPr algn="l">
              <a:lnSpc>
                <a:spcPts val="3599"/>
              </a:lnSpc>
            </a:pP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observations concentrated in lower income brackets and a notable spike in the highest income range.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8D223-D35C-8027-FEC3-EFFAA8D20314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704A8-B4BB-E631-B981-9BA754C3DC1A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6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1000" y="225023"/>
            <a:ext cx="14813055" cy="836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 dirty="0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XGBOOST IMPLEMENTATION APPROACH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15164" y="4672699"/>
            <a:ext cx="7467600" cy="4369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Class Imbalance Handling</a:t>
            </a:r>
          </a:p>
          <a:p>
            <a:pPr algn="l">
              <a:lnSpc>
                <a:spcPts val="4244"/>
              </a:lnSpc>
            </a:pPr>
            <a:endParaRPr lang="en-US" sz="2829" b="1" dirty="0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Scale_pos_weight: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89.86 (ratio of non-fraud to fraud cases)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Focus on recall optimization for fraud detection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Preparation: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51 final features after one-hot encoding of categorical variables</a:t>
            </a:r>
          </a:p>
          <a:p>
            <a:pPr algn="l">
              <a:lnSpc>
                <a:spcPts val="3749"/>
              </a:lnSpc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1745" y="4672699"/>
            <a:ext cx="9183419" cy="2817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282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 Optimization</a:t>
            </a:r>
          </a:p>
          <a:p>
            <a:pPr algn="l">
              <a:lnSpc>
                <a:spcPts val="3599"/>
              </a:lnSpc>
            </a:pPr>
            <a:endParaRPr lang="en-US" sz="2829" b="1" dirty="0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RandomizedSearchCV with 25 parameter combinations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3-fold cross-validation for robust evaluation</a:t>
            </a:r>
          </a:p>
          <a:p>
            <a:pPr marL="518158" lvl="1" indent="-259079" algn="l">
              <a:lnSpc>
                <a:spcPts val="359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75 total model configurations tested</a:t>
            </a:r>
          </a:p>
          <a:p>
            <a:pPr algn="l">
              <a:lnSpc>
                <a:spcPts val="3599"/>
              </a:lnSpc>
            </a:pPr>
            <a:endParaRPr lang="en-US" sz="23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1745" y="7668693"/>
            <a:ext cx="7641093" cy="188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Cross-Validation Result</a:t>
            </a:r>
          </a:p>
          <a:p>
            <a:pPr algn="l">
              <a:lnSpc>
                <a:spcPts val="3599"/>
              </a:lnSpc>
            </a:pPr>
            <a:endParaRPr lang="en-US" sz="2859" b="1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78.87% recall score</a:t>
            </a:r>
          </a:p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Consistent performance across validation folds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54A0F-649B-1E22-6E58-1AF07AFA5AFC}"/>
              </a:ext>
            </a:extLst>
          </p:cNvPr>
          <p:cNvSpPr/>
          <p:nvPr/>
        </p:nvSpPr>
        <p:spPr>
          <a:xfrm>
            <a:off x="0" y="98679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DE98E-FC06-9D47-A4AF-CF75CC362871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7  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23D80-1A11-408B-90DD-FA98C319E0EA}"/>
              </a:ext>
            </a:extLst>
          </p:cNvPr>
          <p:cNvSpPr txBox="1"/>
          <p:nvPr/>
        </p:nvSpPr>
        <p:spPr>
          <a:xfrm>
            <a:off x="404446" y="1348230"/>
            <a:ext cx="12461631" cy="310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b="1" dirty="0">
                <a:solidFill>
                  <a:schemeClr val="tx2">
                    <a:lumMod val="75000"/>
                  </a:schemeClr>
                </a:solidFill>
                <a:latin typeface="Poppins"/>
                <a:cs typeface="Poppins"/>
              </a:rPr>
              <a:t>Model Justification</a:t>
            </a:r>
          </a:p>
          <a:p>
            <a:endParaRPr lang="en-US" sz="2399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518158" lvl="1" indent="-259079">
              <a:lnSpc>
                <a:spcPts val="359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Poppins"/>
                <a:cs typeface="Poppins"/>
              </a:rPr>
              <a:t>Best performance in terms of Accuracy and overfitting for fraud classification problems compared to Decision Tree and Random Forest.</a:t>
            </a:r>
          </a:p>
          <a:p>
            <a:pPr marL="518158" lvl="1" indent="-259079">
              <a:lnSpc>
                <a:spcPts val="359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Poppins"/>
                <a:cs typeface="Poppins"/>
              </a:rPr>
              <a:t>Handles outliers and noisy features effectively than a Decision Tree.</a:t>
            </a:r>
          </a:p>
          <a:p>
            <a:pPr marL="518158" lvl="1" indent="-259079">
              <a:lnSpc>
                <a:spcPts val="359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Poppins"/>
                <a:cs typeface="Poppins"/>
              </a:rPr>
              <a:t>Provides clear feature importance scores helpful in detecting frauds more efficiently.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75713" y="1104900"/>
            <a:ext cx="1693657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 dirty="0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TRAINING &amp; VALIDATION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4827" y="2328551"/>
            <a:ext cx="7919638" cy="4017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285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Optimal Hyperparameters Found:</a:t>
            </a:r>
          </a:p>
          <a:p>
            <a:pPr algn="l">
              <a:lnSpc>
                <a:spcPts val="3924"/>
              </a:lnSpc>
            </a:pPr>
            <a:endParaRPr lang="en-US" sz="2859" b="1" dirty="0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39748" lvl="1" indent="-269874" algn="l">
              <a:lnSpc>
                <a:spcPts val="3924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Max Depth: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3</a:t>
            </a:r>
          </a:p>
          <a:p>
            <a:pPr marL="539748" lvl="1" indent="-269874" algn="l">
              <a:lnSpc>
                <a:spcPts val="3924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Rate: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0.01</a:t>
            </a:r>
          </a:p>
          <a:p>
            <a:pPr marL="539748" lvl="1" indent="-269874" algn="l">
              <a:lnSpc>
                <a:spcPts val="3924"/>
              </a:lnSpc>
              <a:buFont typeface="Arial"/>
              <a:buChar char="•"/>
            </a:pPr>
            <a:r>
              <a:rPr lang="en-US" sz="2499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N_Estimators</a:t>
            </a: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600</a:t>
            </a:r>
          </a:p>
          <a:p>
            <a:pPr marL="539748" lvl="1" indent="-269874" algn="l">
              <a:lnSpc>
                <a:spcPts val="3924"/>
              </a:lnSpc>
              <a:buFont typeface="Arial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Subsample: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0.8</a:t>
            </a:r>
          </a:p>
          <a:p>
            <a:pPr marL="539748" lvl="1" indent="-269874" algn="l">
              <a:lnSpc>
                <a:spcPts val="3924"/>
              </a:lnSpc>
              <a:buFont typeface="Arial"/>
              <a:buChar char="•"/>
            </a:pPr>
            <a:r>
              <a:rPr lang="en-US" sz="2499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Colsample_bytree</a:t>
            </a:r>
            <a:r>
              <a:rPr lang="en-US" sz="24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0.8</a:t>
            </a:r>
          </a:p>
          <a:p>
            <a:pPr algn="l">
              <a:lnSpc>
                <a:spcPts val="3924"/>
              </a:lnSpc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4099" y="6515100"/>
            <a:ext cx="7641093" cy="188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 dirty="0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Cross-Validation Result:</a:t>
            </a:r>
          </a:p>
          <a:p>
            <a:pPr algn="l">
              <a:lnSpc>
                <a:spcPts val="3599"/>
              </a:lnSpc>
            </a:pPr>
            <a:endParaRPr lang="en-US" sz="2859" b="1" dirty="0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599"/>
              </a:lnSpc>
            </a:pPr>
            <a:r>
              <a:rPr lang="en-US" sz="23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78.87% recall score</a:t>
            </a:r>
          </a:p>
          <a:p>
            <a:pPr algn="l">
              <a:lnSpc>
                <a:spcPts val="3599"/>
              </a:lnSpc>
            </a:pP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Consistent performance across validation folds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374093BF-959E-E675-9E6C-48AB62169D4F}"/>
              </a:ext>
            </a:extLst>
          </p:cNvPr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7E64A-B11E-280C-1847-982D5F60712D}"/>
              </a:ext>
            </a:extLst>
          </p:cNvPr>
          <p:cNvSpPr/>
          <p:nvPr/>
        </p:nvSpPr>
        <p:spPr>
          <a:xfrm>
            <a:off x="0" y="99060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A1DAE-3722-9AF7-77D7-FE88422B440D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8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1745" y="504075"/>
            <a:ext cx="1693657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 spc="82">
                <a:solidFill>
                  <a:srgbClr val="033B5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PERFORMANCE EVALUATION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862436" y="-32960"/>
            <a:ext cx="2425564" cy="1294645"/>
          </a:xfrm>
          <a:custGeom>
            <a:avLst/>
            <a:gdLst/>
            <a:ahLst/>
            <a:cxnLst/>
            <a:rect l="l" t="t" r="r" b="b"/>
            <a:pathLst>
              <a:path w="2425564" h="1294645">
                <a:moveTo>
                  <a:pt x="2425564" y="0"/>
                </a:moveTo>
                <a:lnTo>
                  <a:pt x="0" y="0"/>
                </a:lnTo>
                <a:lnTo>
                  <a:pt x="0" y="1294645"/>
                </a:lnTo>
                <a:lnTo>
                  <a:pt x="2425564" y="1294645"/>
                </a:lnTo>
                <a:lnTo>
                  <a:pt x="24255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1745" y="1946389"/>
            <a:ext cx="6141669" cy="560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Key Metrics</a:t>
            </a:r>
          </a:p>
          <a:p>
            <a:pPr algn="l">
              <a:lnSpc>
                <a:spcPts val="3924"/>
              </a:lnSpc>
            </a:pPr>
            <a:endParaRPr lang="en-US" sz="2859" b="1">
              <a:solidFill>
                <a:srgbClr val="033B5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Recall (Fraud Detection):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80%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Precision: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5%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Accuracy: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81%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False Positives: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56,112 (manageable false alarms)</a:t>
            </a:r>
          </a:p>
          <a:p>
            <a:pPr marL="539748" lvl="1" indent="-269874" algn="l">
              <a:lnSpc>
                <a:spcPts val="45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False Negatives: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675 (critical missed frauds)</a:t>
            </a:r>
          </a:p>
          <a:p>
            <a:pPr algn="l">
              <a:lnSpc>
                <a:spcPts val="3924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243433" y="3057904"/>
          <a:ext cx="9831786" cy="3896527"/>
        </p:xfrm>
        <a:graphic>
          <a:graphicData uri="http://schemas.openxmlformats.org/drawingml/2006/table">
            <a:tbl>
              <a:tblPr/>
              <a:tblGrid>
                <a:gridCol w="327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4927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8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Predicted: Negative (0)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8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Predicted: Positive 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80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Actual: Negative (0)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240,563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56,112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80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Actual: Positive 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675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2,650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7243433" y="1965439"/>
            <a:ext cx="7641093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2859" b="1">
                <a:solidFill>
                  <a:srgbClr val="033B59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Confusion-Matrix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CBE87-2C3B-824E-2DAD-94B45C5D81ED}"/>
              </a:ext>
            </a:extLst>
          </p:cNvPr>
          <p:cNvSpPr/>
          <p:nvPr/>
        </p:nvSpPr>
        <p:spPr>
          <a:xfrm>
            <a:off x="0" y="9906000"/>
            <a:ext cx="182880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94D7-5737-9431-25D9-586A6CD53EA3}"/>
              </a:ext>
            </a:extLst>
          </p:cNvPr>
          <p:cNvSpPr txBox="1"/>
          <p:nvPr/>
        </p:nvSpPr>
        <p:spPr>
          <a:xfrm>
            <a:off x="17163985" y="9917668"/>
            <a:ext cx="992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Page 9  </a:t>
            </a:r>
            <a:endParaRPr lang="en-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1205</Words>
  <Application>Microsoft Office PowerPoint</Application>
  <PresentationFormat>Custom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DM Sans</vt:lpstr>
      <vt:lpstr>DM Sans Bold</vt:lpstr>
      <vt:lpstr>Calibri</vt:lpstr>
      <vt:lpstr>Poppins</vt:lpstr>
      <vt:lpstr>Inter Bold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ADTA 5340 - GROUP  4 - BANK ACCOUNT FRAUD DETECTION</dc:title>
  <cp:lastModifiedBy>sana ambreen</cp:lastModifiedBy>
  <cp:revision>8</cp:revision>
  <dcterms:created xsi:type="dcterms:W3CDTF">2006-08-16T00:00:00Z</dcterms:created>
  <dcterms:modified xsi:type="dcterms:W3CDTF">2025-07-24T18:56:38Z</dcterms:modified>
  <dc:identifier>DAGtybyfc0E</dc:identifier>
</cp:coreProperties>
</file>