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2C370-78FC-05F2-A91F-CEC052C00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F80A84-3FA8-56CE-B9B5-FBEDD4C3E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8D3A0-F833-93E6-ED19-17E0A51A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3A50-50F1-4ED9-973A-69B3A8A352F7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6A106-1D84-C9BA-29CE-E33DB385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8D3FB-DA24-3C34-99A0-7D97E0FB8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DF72-46C5-41C5-9F3C-D61BB7E53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23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0C7E3-7442-FD3A-4058-7D33F5DE8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034D17-C576-A559-1A01-766A44B44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70448C-19E1-5C1C-1999-01946A9D6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3A50-50F1-4ED9-973A-69B3A8A352F7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301094-B53F-8608-94F1-857BFE9D7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CEC65F-7129-905E-0274-F1F0E816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DF72-46C5-41C5-9F3C-D61BB7E53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50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2438AB-4DA0-CA7F-A6D7-E8CCBD691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C79619-2949-1DD3-5958-A56E4F6AC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49A72-56F2-2AD2-5BE1-3124034C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3A50-50F1-4ED9-973A-69B3A8A352F7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B7415D-5EFD-57C2-1365-117B72DC8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F54955-8DB3-8EF9-0252-0627958F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DF72-46C5-41C5-9F3C-D61BB7E53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37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A45E3-44F6-7509-6BFA-6D32C078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FF09E3-4397-F610-FA31-857CBC32A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527681-D588-A4B5-DDBB-9D715212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3A50-50F1-4ED9-973A-69B3A8A352F7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A94C5-F896-28C9-1530-D56DA5C0A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B149C-5DE1-A0DD-AB02-D45E6C7E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DF72-46C5-41C5-9F3C-D61BB7E53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58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DC280-7453-4AD2-652A-36A39F4E4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72648B-C22C-9150-A308-84C39C4BD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F570A0-DB69-D79D-F060-BF5FD3AF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3A50-50F1-4ED9-973A-69B3A8A352F7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746137-DC0F-DC65-31E9-3FB03943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81347B-3D7E-85B8-FFDE-5EA9F278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DF72-46C5-41C5-9F3C-D61BB7E53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33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D9F42-B9D8-B3B5-DFA7-799D9FD9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EFDDF4-AC21-6A8C-9264-2F3320FCE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2FE03D-313E-282E-2C9C-6BC0164D1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4EA10B-E4F7-00D6-B2B5-D71A06FA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3A50-50F1-4ED9-973A-69B3A8A352F7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49A321-8B6A-6090-995C-AFD07E70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ADCA09-ACD4-8B90-E1A4-F842E94A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DF72-46C5-41C5-9F3C-D61BB7E53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70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E9FF1-D562-CF74-96CD-BEC135793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701104-A5D5-38D0-E54E-8BD357251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397C85-C671-2297-32E1-8A703AC66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50D1DD-017A-5F7D-6C75-A7E4DAEEE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42BF42-7D81-6EF7-476F-36F09F6C1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EBABA5-11A5-F4F5-0325-E9D13873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3A50-50F1-4ED9-973A-69B3A8A352F7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EFBA1F-08BB-82A8-5526-D4964BFB1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4EA7C6-626D-635E-3C9B-1E6836927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DF72-46C5-41C5-9F3C-D61BB7E53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2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A0120-8EDA-1C6F-DB73-9CB7DC52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F277F5-AEA0-4DF5-C1B5-927072491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3A50-50F1-4ED9-973A-69B3A8A352F7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51AFF3-B739-79CB-54F5-81FE14CD6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DFD461-D970-AF83-3DCA-16C78365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DF72-46C5-41C5-9F3C-D61BB7E53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65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E404D1-99C2-06FF-9355-59DDB8BF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3A50-50F1-4ED9-973A-69B3A8A352F7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F5EB32-C07D-9997-6FBF-24D59806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30219E-12A0-02B0-08EA-D2C2F8261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DF72-46C5-41C5-9F3C-D61BB7E53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8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5B084-2509-AF73-1B9B-F6E9C78BA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C6009-3710-6AA0-0920-5FF50C8CC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70050F-0831-BC25-EFFE-29380A04F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DF376B-D0C9-59C2-4112-3D55AE43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3A50-50F1-4ED9-973A-69B3A8A352F7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BAF6CB-CAC4-DD81-96C3-BC7248F23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15DA82-FF0C-0847-09F7-196F2B26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DF72-46C5-41C5-9F3C-D61BB7E53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17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1AAA9-8FF4-2C25-8791-027DB89F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5483E7-55EB-15EB-D9CA-95F22DE44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44546F-2DA1-F942-810B-B5F4B131B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E26045-9E90-8C4A-D83E-EC4A89CB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3A50-50F1-4ED9-973A-69B3A8A352F7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D8275C-7961-8475-AA67-02C8CBE56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5B38D5-EF59-8600-937F-C29722E8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DF72-46C5-41C5-9F3C-D61BB7E53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B619FF-15F9-EB07-3773-6CD738A49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BC07C3-F714-FEDE-75A6-7AD3DA06A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BFAC8B-BCEB-8F70-D305-DB3ECAAE6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13A50-50F1-4ED9-973A-69B3A8A352F7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71968-EA7E-A08C-54EA-CEA0619BD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D3A1D9-4053-294C-F1AE-3CF06E05E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9DF72-46C5-41C5-9F3C-D61BB7E53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51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055B1-62DD-CD07-8D3B-0872D7CF9D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UGRP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2E205A-04B7-A7A0-26BB-EC4C9C1FC8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10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6ABF6-35B9-9939-267B-BBA8A5E7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현존</a:t>
            </a:r>
            <a:r>
              <a:rPr lang="en-US" altLang="ko-KR" dirty="0"/>
              <a:t> </a:t>
            </a:r>
            <a:r>
              <a:rPr lang="ko-KR" altLang="en-US" dirty="0"/>
              <a:t>알고리즘 이용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07C90-5B91-A010-B3A7-07E79CF04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대부분의 알고리즘 한계 </a:t>
            </a:r>
            <a:r>
              <a:rPr lang="en-US" altLang="ko-KR" dirty="0"/>
              <a:t>: </a:t>
            </a:r>
            <a:r>
              <a:rPr lang="ko-KR" altLang="en-US" dirty="0"/>
              <a:t>문화적 차이 </a:t>
            </a:r>
            <a:r>
              <a:rPr lang="en-US" altLang="ko-KR" dirty="0"/>
              <a:t>+ ‘</a:t>
            </a:r>
            <a:r>
              <a:rPr lang="ko-KR" altLang="en-US" dirty="0"/>
              <a:t>중립</a:t>
            </a:r>
            <a:r>
              <a:rPr lang="en-US" altLang="ko-KR" dirty="0"/>
              <a:t>’</a:t>
            </a:r>
            <a:r>
              <a:rPr lang="ko-KR" altLang="en-US" dirty="0"/>
              <a:t>감정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Microsoft</a:t>
            </a:r>
            <a:r>
              <a:rPr lang="ko-KR" altLang="en-US" dirty="0"/>
              <a:t> </a:t>
            </a:r>
            <a:r>
              <a:rPr lang="en-US" altLang="ko-KR" dirty="0"/>
              <a:t>Project Oxford Emotion API (currently Azure)</a:t>
            </a:r>
          </a:p>
          <a:p>
            <a:pPr lvl="1"/>
            <a:r>
              <a:rPr lang="en-US" altLang="ko-KR" dirty="0"/>
              <a:t>8 core emotions</a:t>
            </a:r>
          </a:p>
          <a:p>
            <a:pPr lvl="2"/>
            <a:r>
              <a:rPr lang="en-US" altLang="ko-KR" dirty="0"/>
              <a:t>6 Universal Classification of Emotion by Paul Ekman</a:t>
            </a:r>
          </a:p>
          <a:p>
            <a:pPr lvl="3"/>
            <a:r>
              <a:rPr lang="en-US" altLang="ko-KR" dirty="0"/>
              <a:t>anger, disgust, fear, happiness, sadness, surprise</a:t>
            </a:r>
          </a:p>
          <a:p>
            <a:pPr lvl="2"/>
            <a:r>
              <a:rPr lang="en-US" altLang="ko-KR" dirty="0"/>
              <a:t>1 from Expanded list of Emotion:</a:t>
            </a:r>
          </a:p>
          <a:p>
            <a:pPr lvl="3"/>
            <a:r>
              <a:rPr lang="en-US" altLang="ko-KR" dirty="0"/>
              <a:t>contempt(</a:t>
            </a:r>
            <a:r>
              <a:rPr lang="ko-KR" altLang="en-US" dirty="0"/>
              <a:t>경멸</a:t>
            </a:r>
            <a:r>
              <a:rPr lang="en-US" altLang="ko-KR" dirty="0"/>
              <a:t>) -&gt; later being one of Seven Basic Emotions</a:t>
            </a:r>
          </a:p>
          <a:p>
            <a:pPr lvl="3"/>
            <a:r>
              <a:rPr lang="en-US" altLang="ko-KR" dirty="0"/>
              <a:t>7</a:t>
            </a:r>
            <a:r>
              <a:rPr lang="ko-KR" altLang="en-US" dirty="0"/>
              <a:t>가지의 보편적인 감정</a:t>
            </a:r>
            <a:endParaRPr lang="en-US" altLang="ko-KR" dirty="0"/>
          </a:p>
          <a:p>
            <a:pPr lvl="2"/>
            <a:r>
              <a:rPr lang="en-US" altLang="ko-KR" dirty="0"/>
              <a:t>Adding one new</a:t>
            </a:r>
          </a:p>
          <a:p>
            <a:pPr lvl="3"/>
            <a:r>
              <a:rPr lang="en-US" altLang="ko-KR" dirty="0"/>
              <a:t>Neutral(</a:t>
            </a:r>
            <a:r>
              <a:rPr lang="ko-KR" altLang="en-US" dirty="0"/>
              <a:t>중립</a:t>
            </a:r>
            <a:r>
              <a:rPr lang="en-US" altLang="ko-KR" dirty="0"/>
              <a:t>/</a:t>
            </a:r>
            <a:r>
              <a:rPr lang="ko-KR" altLang="en-US" dirty="0"/>
              <a:t>무표정</a:t>
            </a:r>
            <a:r>
              <a:rPr lang="en-US" altLang="ko-KR" dirty="0"/>
              <a:t>)</a:t>
            </a:r>
          </a:p>
          <a:p>
            <a:pPr marL="1371600" lvl="3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54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79944-29E1-7DB5-0C14-6AC44214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감정의 분류에 대해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AEB2FE-E42A-6FF9-3D9D-FE9FF646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폴</a:t>
            </a:r>
            <a:r>
              <a:rPr lang="en-US" altLang="ko-KR" dirty="0"/>
              <a:t> </a:t>
            </a:r>
            <a:r>
              <a:rPr lang="ko-KR" altLang="en-US" dirty="0" err="1"/>
              <a:t>에크만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가지 보편적 감정을 제시</a:t>
            </a:r>
            <a:endParaRPr lang="en-US" altLang="ko-KR" dirty="0"/>
          </a:p>
          <a:p>
            <a:pPr lvl="1"/>
            <a:r>
              <a:rPr lang="ko-KR" altLang="en-US" dirty="0"/>
              <a:t>분노</a:t>
            </a:r>
            <a:r>
              <a:rPr lang="en-US" altLang="ko-KR" dirty="0"/>
              <a:t>, </a:t>
            </a:r>
            <a:r>
              <a:rPr lang="ko-KR" altLang="en-US" dirty="0"/>
              <a:t>슬픔</a:t>
            </a:r>
            <a:r>
              <a:rPr lang="en-US" altLang="ko-KR" dirty="0"/>
              <a:t>, </a:t>
            </a:r>
            <a:r>
              <a:rPr lang="ko-KR" altLang="en-US" dirty="0"/>
              <a:t>두려움</a:t>
            </a:r>
            <a:r>
              <a:rPr lang="en-US" altLang="ko-KR" dirty="0"/>
              <a:t>, </a:t>
            </a:r>
            <a:r>
              <a:rPr lang="ko-KR" altLang="en-US" dirty="0"/>
              <a:t>혐오</a:t>
            </a:r>
            <a:r>
              <a:rPr lang="en-US" altLang="ko-KR" dirty="0"/>
              <a:t>, </a:t>
            </a:r>
            <a:r>
              <a:rPr lang="ko-KR" altLang="en-US" dirty="0"/>
              <a:t>놀라움</a:t>
            </a:r>
            <a:r>
              <a:rPr lang="en-US" altLang="ko-KR" dirty="0"/>
              <a:t>, </a:t>
            </a:r>
            <a:r>
              <a:rPr lang="ko-KR" altLang="en-US" dirty="0"/>
              <a:t>행복</a:t>
            </a:r>
            <a:endParaRPr lang="en-US" altLang="ko-KR" dirty="0"/>
          </a:p>
          <a:p>
            <a:pPr lvl="1"/>
            <a:r>
              <a:rPr lang="ko-KR" altLang="en-US" dirty="0"/>
              <a:t>이후 한 개</a:t>
            </a:r>
            <a:r>
              <a:rPr lang="en-US" altLang="ko-KR" dirty="0"/>
              <a:t>(</a:t>
            </a:r>
            <a:r>
              <a:rPr lang="ko-KR" altLang="en-US" dirty="0"/>
              <a:t>경멸</a:t>
            </a:r>
            <a:r>
              <a:rPr lang="en-US" altLang="ko-KR" dirty="0"/>
              <a:t>)</a:t>
            </a:r>
            <a:r>
              <a:rPr lang="ko-KR" altLang="en-US" dirty="0"/>
              <a:t> 추가</a:t>
            </a:r>
            <a:r>
              <a:rPr lang="en-US" altLang="ko-KR" dirty="0"/>
              <a:t>, </a:t>
            </a:r>
            <a:r>
              <a:rPr lang="ko-KR" altLang="en-US" dirty="0"/>
              <a:t>현재의 </a:t>
            </a:r>
            <a:r>
              <a:rPr lang="en-US" altLang="ko-KR" dirty="0"/>
              <a:t>7</a:t>
            </a:r>
            <a:r>
              <a:rPr lang="ko-KR" altLang="en-US" dirty="0"/>
              <a:t>가지의 기본 감정이 된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로버트 </a:t>
            </a:r>
            <a:r>
              <a:rPr lang="ko-KR" altLang="en-US" dirty="0" err="1"/>
              <a:t>플루치크</a:t>
            </a:r>
            <a:r>
              <a:rPr lang="en-US" altLang="ko-KR" dirty="0"/>
              <a:t>: 8</a:t>
            </a:r>
            <a:r>
              <a:rPr lang="ko-KR" altLang="en-US" dirty="0"/>
              <a:t>가지의 기본 감정을 제시</a:t>
            </a:r>
            <a:endParaRPr lang="en-US" altLang="ko-KR" dirty="0"/>
          </a:p>
          <a:p>
            <a:pPr lvl="1"/>
            <a:r>
              <a:rPr lang="ko-KR" altLang="en-US" dirty="0"/>
              <a:t>로버트 </a:t>
            </a:r>
            <a:r>
              <a:rPr lang="ko-KR" altLang="en-US" dirty="0" err="1"/>
              <a:t>플루치크의</a:t>
            </a:r>
            <a:r>
              <a:rPr lang="ko-KR" altLang="en-US" dirty="0"/>
              <a:t> 감정의 바퀴 </a:t>
            </a:r>
            <a:r>
              <a:rPr lang="en-US" altLang="ko-KR" dirty="0"/>
              <a:t>(Wheel of Emotions)</a:t>
            </a:r>
          </a:p>
          <a:p>
            <a:pPr lvl="2"/>
            <a:r>
              <a:rPr lang="ko-KR" altLang="en-US" dirty="0"/>
              <a:t>기쁨</a:t>
            </a:r>
            <a:r>
              <a:rPr lang="en-US" altLang="ko-KR" dirty="0"/>
              <a:t>, </a:t>
            </a:r>
            <a:r>
              <a:rPr lang="ko-KR" altLang="en-US" dirty="0"/>
              <a:t>슬픔</a:t>
            </a:r>
            <a:r>
              <a:rPr lang="en-US" altLang="ko-KR" dirty="0"/>
              <a:t>, </a:t>
            </a:r>
            <a:r>
              <a:rPr lang="ko-KR" altLang="en-US" dirty="0"/>
              <a:t>분노</a:t>
            </a:r>
            <a:r>
              <a:rPr lang="en-US" altLang="ko-KR" dirty="0"/>
              <a:t>, </a:t>
            </a:r>
            <a:r>
              <a:rPr lang="ko-KR" altLang="en-US" dirty="0"/>
              <a:t>공포</a:t>
            </a:r>
            <a:r>
              <a:rPr lang="en-US" altLang="ko-KR" dirty="0"/>
              <a:t>, </a:t>
            </a:r>
            <a:r>
              <a:rPr lang="ko-KR" altLang="en-US" dirty="0"/>
              <a:t>기대</a:t>
            </a:r>
            <a:r>
              <a:rPr lang="en-US" altLang="ko-KR" dirty="0"/>
              <a:t>, </a:t>
            </a:r>
            <a:r>
              <a:rPr lang="ko-KR" altLang="en-US" dirty="0"/>
              <a:t>놀람</a:t>
            </a:r>
            <a:r>
              <a:rPr lang="en-US" altLang="ko-KR" dirty="0"/>
              <a:t>, </a:t>
            </a:r>
            <a:r>
              <a:rPr lang="ko-KR" altLang="en-US" dirty="0"/>
              <a:t>신뢰</a:t>
            </a:r>
            <a:r>
              <a:rPr lang="en-US" altLang="ko-KR" dirty="0"/>
              <a:t>, </a:t>
            </a:r>
            <a:r>
              <a:rPr lang="ko-KR" altLang="en-US" dirty="0"/>
              <a:t>혐오 </a:t>
            </a:r>
            <a:r>
              <a:rPr lang="en-US" altLang="ko-KR" dirty="0"/>
              <a:t>(4</a:t>
            </a:r>
            <a:r>
              <a:rPr lang="ko-KR" altLang="en-US" dirty="0"/>
              <a:t>쌍의 대조관계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각각의 감정의 강도의 크기를 나누어 바퀴와 같이 표시</a:t>
            </a:r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93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F5783-B9A8-AB88-9F0F-D64C7044D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감정의 분류에 대해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F77420-8BC1-95C6-3498-3426C8CD2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Emotion API (Azure)</a:t>
            </a:r>
            <a:r>
              <a:rPr lang="ko-KR" altLang="en-US" dirty="0"/>
              <a:t>의 </a:t>
            </a:r>
            <a:r>
              <a:rPr lang="en-US" altLang="ko-KR" dirty="0"/>
              <a:t>8</a:t>
            </a:r>
            <a:r>
              <a:rPr lang="ko-KR" altLang="en-US" dirty="0"/>
              <a:t> </a:t>
            </a:r>
            <a:r>
              <a:rPr lang="en-US" altLang="ko-KR" dirty="0"/>
              <a:t>core emotions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 err="1"/>
              <a:t>에크만</a:t>
            </a:r>
            <a:r>
              <a:rPr lang="ko-KR" altLang="en-US" dirty="0"/>
              <a:t> 이론에</a:t>
            </a:r>
            <a:r>
              <a:rPr lang="en-US" altLang="ko-KR" dirty="0"/>
              <a:t> </a:t>
            </a:r>
            <a:r>
              <a:rPr lang="ko-KR" altLang="en-US" dirty="0"/>
              <a:t>기초</a:t>
            </a:r>
            <a:endParaRPr lang="en-US" altLang="ko-KR" dirty="0"/>
          </a:p>
          <a:p>
            <a:pPr lvl="1"/>
            <a:r>
              <a:rPr lang="ko-KR" altLang="en-US" dirty="0"/>
              <a:t>기존 </a:t>
            </a:r>
            <a:r>
              <a:rPr lang="en-US" altLang="ko-KR" dirty="0"/>
              <a:t>7</a:t>
            </a:r>
            <a:r>
              <a:rPr lang="ko-KR" altLang="en-US" dirty="0"/>
              <a:t>가지 기본 감정</a:t>
            </a:r>
            <a:endParaRPr lang="en-US" altLang="ko-KR" dirty="0"/>
          </a:p>
          <a:p>
            <a:pPr lvl="2"/>
            <a:r>
              <a:rPr lang="en-US" altLang="ko-KR" dirty="0"/>
              <a:t>Ekman</a:t>
            </a:r>
            <a:r>
              <a:rPr lang="ko-KR" altLang="en-US" dirty="0"/>
              <a:t>의 </a:t>
            </a:r>
            <a:r>
              <a:rPr lang="en-US" altLang="ko-KR" dirty="0"/>
              <a:t>Universal Emotions </a:t>
            </a:r>
            <a:r>
              <a:rPr lang="ko-KR" altLang="en-US" dirty="0"/>
              <a:t>자체는 문화적 다양성을 고려하지 못한 것에 비판</a:t>
            </a:r>
            <a:endParaRPr lang="en-US" altLang="ko-KR" dirty="0"/>
          </a:p>
          <a:p>
            <a:pPr lvl="1"/>
            <a:r>
              <a:rPr lang="ko-KR" altLang="en-US" dirty="0"/>
              <a:t>추가로 중립</a:t>
            </a:r>
            <a:r>
              <a:rPr lang="en-US" altLang="ko-KR" dirty="0"/>
              <a:t>/</a:t>
            </a:r>
            <a:r>
              <a:rPr lang="ko-KR" altLang="en-US" dirty="0"/>
              <a:t>무표정</a:t>
            </a:r>
            <a:r>
              <a:rPr lang="en-US" altLang="ko-KR" dirty="0"/>
              <a:t>(neutral)</a:t>
            </a:r>
            <a:r>
              <a:rPr lang="ko-KR" altLang="en-US" dirty="0"/>
              <a:t>을 또 하나의 카테고리로 설정</a:t>
            </a:r>
            <a:endParaRPr lang="en-US" altLang="ko-KR" dirty="0"/>
          </a:p>
          <a:p>
            <a:pPr lvl="2"/>
            <a:r>
              <a:rPr lang="en-US" altLang="ko-KR" dirty="0"/>
              <a:t>“cross-cultural” </a:t>
            </a:r>
            <a:r>
              <a:rPr lang="ko-KR" altLang="en-US" dirty="0"/>
              <a:t>즉 다양한 문화가 혼재될 수 있게 하고자 하는 목적</a:t>
            </a:r>
            <a:endParaRPr lang="en-US" altLang="ko-KR" dirty="0"/>
          </a:p>
          <a:p>
            <a:r>
              <a:rPr lang="en-US" altLang="ko-KR" dirty="0"/>
              <a:t>Neutral Emotion (</a:t>
            </a:r>
            <a:r>
              <a:rPr lang="ko-KR" altLang="en-US" dirty="0"/>
              <a:t>중립 감정</a:t>
            </a:r>
            <a:r>
              <a:rPr lang="en-US" altLang="ko-KR" dirty="0"/>
              <a:t>)?</a:t>
            </a:r>
          </a:p>
          <a:p>
            <a:pPr lvl="1"/>
            <a:r>
              <a:rPr lang="ko-KR" altLang="en-US" dirty="0"/>
              <a:t>감정인식 관련해서 처음으로 등장한 것은 </a:t>
            </a:r>
            <a:r>
              <a:rPr lang="en-US" altLang="ko-KR" dirty="0"/>
              <a:t>FER2013 </a:t>
            </a:r>
            <a:r>
              <a:rPr lang="ko-KR" altLang="en-US" dirty="0"/>
              <a:t>데이터셋</a:t>
            </a:r>
            <a:endParaRPr lang="en-US" altLang="ko-KR" dirty="0"/>
          </a:p>
          <a:p>
            <a:pPr lvl="2"/>
            <a:r>
              <a:rPr lang="ko-KR" altLang="en-US" dirty="0"/>
              <a:t>학술적인 출처는 불분명</a:t>
            </a:r>
            <a:endParaRPr lang="en-US" altLang="ko-KR" dirty="0"/>
          </a:p>
          <a:p>
            <a:pPr lvl="2"/>
            <a:r>
              <a:rPr lang="ko-KR" altLang="en-US" dirty="0"/>
              <a:t>일부 다른 감정을 </a:t>
            </a:r>
            <a:r>
              <a:rPr lang="en-US" altLang="ko-KR" dirty="0"/>
              <a:t>Neutral</a:t>
            </a:r>
            <a:r>
              <a:rPr lang="ko-KR" altLang="en-US" dirty="0"/>
              <a:t>로 잘못 인식하는 경우가 다수 발생 </a:t>
            </a:r>
            <a:r>
              <a:rPr lang="en-US" altLang="ko-KR" dirty="0"/>
              <a:t>(</a:t>
            </a:r>
            <a:r>
              <a:rPr lang="ko-KR" altLang="en-US" dirty="0"/>
              <a:t>여러 모델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문화의 차이로 한국인의 경우 감정 표현이 비교적 덜 나타남</a:t>
            </a:r>
            <a:endParaRPr lang="en-US" altLang="ko-KR" dirty="0"/>
          </a:p>
          <a:p>
            <a:pPr lvl="3"/>
            <a:r>
              <a:rPr lang="ko-KR" altLang="en-US" dirty="0"/>
              <a:t>현존 알고리즘을 사용하기에는 한계가 너무 큼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7571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B4843-7AA9-A944-B058-8A758A28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데이터 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082674-BACF-3474-2B71-C6E6ED4C4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앞서 언급한 문제로 인해 사실 한국인 얼굴 데이터셋을 모으는 연구가 선행되어야 하고</a:t>
            </a:r>
            <a:r>
              <a:rPr lang="en-US" altLang="ko-KR" dirty="0"/>
              <a:t>, </a:t>
            </a:r>
            <a:r>
              <a:rPr lang="ko-KR" altLang="en-US" dirty="0"/>
              <a:t>실제로 여러 데이터를 확인할 수 있음</a:t>
            </a:r>
            <a:endParaRPr lang="en-US" altLang="ko-KR" dirty="0"/>
          </a:p>
          <a:p>
            <a:pPr lvl="1"/>
            <a:r>
              <a:rPr lang="en-US" altLang="ko-KR" dirty="0"/>
              <a:t>KUFEC (2011),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BlinkMacSystemFont"/>
              </a:rPr>
              <a:t>KUFEC-II(2017) (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BlinkMacSystemFont"/>
              </a:rPr>
              <a:t>고려대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BlinkMacSystemFont"/>
              </a:rPr>
              <a:t>)</a:t>
            </a:r>
          </a:p>
          <a:p>
            <a:pPr lvl="2"/>
            <a:r>
              <a:rPr lang="ko-KR" altLang="en-US" dirty="0">
                <a:solidFill>
                  <a:srgbClr val="212121"/>
                </a:solidFill>
                <a:latin typeface="BlinkMacSystemFont"/>
              </a:rPr>
              <a:t>폴</a:t>
            </a:r>
            <a:r>
              <a:rPr lang="en-US" altLang="ko-KR" dirty="0">
                <a:solidFill>
                  <a:srgbClr val="212121"/>
                </a:solidFill>
                <a:latin typeface="BlinkMacSystemFont"/>
              </a:rPr>
              <a:t> </a:t>
            </a:r>
            <a:r>
              <a:rPr lang="ko-KR" altLang="en-US" dirty="0" err="1">
                <a:solidFill>
                  <a:srgbClr val="212121"/>
                </a:solidFill>
                <a:latin typeface="BlinkMacSystemFont"/>
              </a:rPr>
              <a:t>에크만의</a:t>
            </a:r>
            <a:r>
              <a:rPr lang="ko-KR" altLang="en-US" dirty="0">
                <a:solidFill>
                  <a:srgbClr val="212121"/>
                </a:solidFill>
                <a:latin typeface="BlinkMacSystemFont"/>
              </a:rPr>
              <a:t> </a:t>
            </a:r>
            <a:r>
              <a:rPr lang="en-US" altLang="ko-KR" dirty="0">
                <a:solidFill>
                  <a:srgbClr val="212121"/>
                </a:solidFill>
                <a:latin typeface="BlinkMacSystemFont"/>
              </a:rPr>
              <a:t>6</a:t>
            </a:r>
            <a:r>
              <a:rPr lang="ko-KR" altLang="en-US" dirty="0">
                <a:solidFill>
                  <a:srgbClr val="212121"/>
                </a:solidFill>
                <a:latin typeface="BlinkMacSystemFont"/>
              </a:rPr>
              <a:t>가지 기본 감정으로만 한정함</a:t>
            </a:r>
            <a:endParaRPr lang="en-US" altLang="ko-KR" b="0" i="0" dirty="0">
              <a:solidFill>
                <a:srgbClr val="212121"/>
              </a:solidFill>
              <a:effectLst/>
              <a:latin typeface="BlinkMacSystemFont"/>
            </a:endParaRPr>
          </a:p>
          <a:p>
            <a:pPr lvl="1"/>
            <a:r>
              <a:rPr lang="en-US" altLang="ko-KR" dirty="0">
                <a:solidFill>
                  <a:srgbClr val="212121"/>
                </a:solidFill>
                <a:latin typeface="BlinkMacSystemFont"/>
              </a:rPr>
              <a:t>K-</a:t>
            </a:r>
            <a:r>
              <a:rPr lang="en-US" altLang="ko-KR" dirty="0" err="1">
                <a:solidFill>
                  <a:srgbClr val="212121"/>
                </a:solidFill>
                <a:latin typeface="BlinkMacSystemFont"/>
              </a:rPr>
              <a:t>EmoCon</a:t>
            </a:r>
            <a:r>
              <a:rPr lang="en-US" altLang="ko-KR" dirty="0">
                <a:solidFill>
                  <a:srgbClr val="212121"/>
                </a:solidFill>
                <a:latin typeface="BlinkMacSystemFont"/>
              </a:rPr>
              <a:t> (KAIST-</a:t>
            </a:r>
            <a:r>
              <a:rPr lang="en-US" altLang="ko-KR" dirty="0" err="1">
                <a:solidFill>
                  <a:srgbClr val="212121"/>
                </a:solidFill>
                <a:latin typeface="BlinkMacSystemFont"/>
              </a:rPr>
              <a:t>ICLab</a:t>
            </a:r>
            <a:r>
              <a:rPr lang="en-US" altLang="ko-KR" dirty="0">
                <a:solidFill>
                  <a:srgbClr val="212121"/>
                </a:solidFill>
                <a:latin typeface="BlinkMacSystemFont"/>
              </a:rPr>
              <a:t>)</a:t>
            </a:r>
          </a:p>
          <a:p>
            <a:pPr lvl="2"/>
            <a:r>
              <a:rPr lang="ko-KR" altLang="en-US" dirty="0">
                <a:solidFill>
                  <a:srgbClr val="212121"/>
                </a:solidFill>
                <a:latin typeface="BlinkMacSystemFont"/>
              </a:rPr>
              <a:t>연속적인 감정변화</a:t>
            </a:r>
            <a:endParaRPr lang="en-US" altLang="ko-KR" dirty="0">
              <a:solidFill>
                <a:srgbClr val="212121"/>
              </a:solidFill>
              <a:latin typeface="BlinkMacSystemFont"/>
            </a:endParaRPr>
          </a:p>
          <a:p>
            <a:pPr lvl="1"/>
            <a:r>
              <a:rPr lang="en-US" altLang="ko-KR" dirty="0">
                <a:solidFill>
                  <a:srgbClr val="212121"/>
                </a:solidFill>
                <a:latin typeface="BlinkMacSystemFont"/>
              </a:rPr>
              <a:t>K-FACE (KIST)</a:t>
            </a:r>
          </a:p>
          <a:p>
            <a:pPr lvl="2"/>
            <a:r>
              <a:rPr lang="en-US" altLang="ko-KR" dirty="0"/>
              <a:t>“</a:t>
            </a:r>
            <a:r>
              <a:rPr lang="ko-KR" altLang="en-US" b="0" i="0" dirty="0">
                <a:effectLst/>
                <a:latin typeface="-apple-system"/>
              </a:rPr>
              <a:t>한국인 안면 이미지 데이터는 한국정보화진흥원 </a:t>
            </a:r>
            <a:r>
              <a:rPr lang="en-US" altLang="ko-KR" b="0" i="0" dirty="0">
                <a:effectLst/>
                <a:latin typeface="-apple-system"/>
              </a:rPr>
              <a:t>(NIA) </a:t>
            </a:r>
            <a:r>
              <a:rPr lang="ko-KR" altLang="en-US" b="0" i="0" dirty="0">
                <a:effectLst/>
                <a:latin typeface="-apple-system"/>
              </a:rPr>
              <a:t>지능정보산업 인프라 조성 사업의 세부 과제인 영상정보지식베이스 구축 사업의 일환으로 구축되었습니다</a:t>
            </a:r>
            <a:r>
              <a:rPr lang="en-US" altLang="ko-KR" b="0" i="0" dirty="0">
                <a:effectLst/>
                <a:latin typeface="-apple-system"/>
              </a:rPr>
              <a:t>.”</a:t>
            </a:r>
          </a:p>
          <a:p>
            <a:pPr lvl="2"/>
            <a:r>
              <a:rPr lang="ko-KR" altLang="en-US" dirty="0"/>
              <a:t>각도</a:t>
            </a:r>
            <a:r>
              <a:rPr lang="en-US" altLang="ko-KR" dirty="0"/>
              <a:t>, </a:t>
            </a:r>
            <a:r>
              <a:rPr lang="ko-KR" altLang="en-US" dirty="0"/>
              <a:t>조도</a:t>
            </a:r>
            <a:r>
              <a:rPr lang="en-US" altLang="ko-KR" dirty="0"/>
              <a:t>, </a:t>
            </a:r>
            <a:r>
              <a:rPr lang="ko-KR" altLang="en-US" dirty="0"/>
              <a:t>액세서리</a:t>
            </a:r>
            <a:r>
              <a:rPr lang="en-US" altLang="ko-KR" dirty="0"/>
              <a:t>, </a:t>
            </a:r>
            <a:r>
              <a:rPr lang="ko-KR" altLang="en-US" dirty="0"/>
              <a:t>표정</a:t>
            </a:r>
            <a:r>
              <a:rPr lang="en-US" altLang="ko-KR" dirty="0"/>
              <a:t>, </a:t>
            </a:r>
            <a:r>
              <a:rPr lang="ko-KR" altLang="en-US" dirty="0"/>
              <a:t>해상도 차이 반영</a:t>
            </a:r>
          </a:p>
        </p:txBody>
      </p:sp>
    </p:spTree>
    <p:extLst>
      <p:ext uri="{BB962C8B-B14F-4D97-AF65-F5344CB8AC3E}">
        <p14:creationId xmlns:p14="http://schemas.microsoft.com/office/powerpoint/2010/main" val="2712502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C56F8-673D-FD00-9139-6EE5A1F9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알고리즘의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72A1BB-409C-4E7E-61C5-6A740EF11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 </a:t>
            </a:r>
            <a:r>
              <a:rPr lang="en-US" altLang="ko-KR" dirty="0"/>
              <a:t>&amp; </a:t>
            </a:r>
            <a:r>
              <a:rPr lang="ko-KR" altLang="en-US" dirty="0"/>
              <a:t>데이터셋 모두 있는 모델이 필요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Facial Emotion Recognition using K-drama Dataset</a:t>
            </a:r>
          </a:p>
          <a:p>
            <a:pPr lvl="1"/>
            <a:r>
              <a:rPr lang="en-US" altLang="ko-KR" dirty="0"/>
              <a:t>6 class, 22 class, multi-label classification of emotions</a:t>
            </a:r>
          </a:p>
          <a:p>
            <a:pPr lvl="1"/>
            <a:r>
              <a:rPr lang="en-US" altLang="ko-KR" dirty="0"/>
              <a:t>Models include autoencoder, CNN, ResNet50</a:t>
            </a:r>
          </a:p>
          <a:p>
            <a:pPr lvl="1"/>
            <a:r>
              <a:rPr lang="ko-KR" altLang="en-US" dirty="0"/>
              <a:t>데이터셋은 요청해서 얻을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55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696C2-A350-07F9-83DF-4C8DB2EA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K-Drama</a:t>
            </a:r>
            <a:r>
              <a:rPr lang="ko-KR" altLang="en-US" dirty="0"/>
              <a:t> </a:t>
            </a:r>
            <a:r>
              <a:rPr lang="en-US" altLang="ko-KR" dirty="0"/>
              <a:t>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7C93CA-7A11-D216-EB09-F863CB7C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64 x 64 pixel images</a:t>
            </a:r>
          </a:p>
          <a:p>
            <a:r>
              <a:rPr lang="en-US" altLang="ko-KR" dirty="0"/>
              <a:t>(6class) Total 12813, train : valid : test = 8 : 1 : 1</a:t>
            </a:r>
          </a:p>
          <a:p>
            <a:r>
              <a:rPr lang="en-US" altLang="ko-KR" dirty="0"/>
              <a:t>Accuracy</a:t>
            </a:r>
          </a:p>
          <a:p>
            <a:pPr lvl="1"/>
            <a:r>
              <a:rPr lang="en-US" altLang="ko-KR" dirty="0"/>
              <a:t>Autoencoder 66.93%</a:t>
            </a:r>
          </a:p>
          <a:p>
            <a:pPr lvl="1"/>
            <a:r>
              <a:rPr lang="en-US" altLang="ko-KR" dirty="0"/>
              <a:t>CNN 72.93%</a:t>
            </a:r>
          </a:p>
          <a:p>
            <a:pPr lvl="1"/>
            <a:r>
              <a:rPr lang="en-US" altLang="ko-KR" dirty="0"/>
              <a:t>ResNet50 84.24%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2BBCF7D-AFA1-AA5D-7A1C-F2A6CDAB1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873319"/>
            <a:ext cx="89146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@inproceedings{bigcomp2022_k-drama_FER,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ui-monospace"/>
              </a:rPr>
              <a:t>author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 = {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ui-monospace"/>
              </a:rPr>
              <a:t>Cho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ui-monospace"/>
              </a:rPr>
              <a:t>Heeryon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 and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ui-monospace"/>
              </a:rPr>
              <a:t>Kang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ui-monospace"/>
              </a:rPr>
              <a:t>Woo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ui-monospace"/>
              </a:rPr>
              <a:t>Kyu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 and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ui-monospace"/>
              </a:rPr>
              <a:t>Park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ui-monospace"/>
              </a:rPr>
              <a:t>Youn-Soo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 and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ui-monospace"/>
              </a:rPr>
              <a:t>Chae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, Sun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ui-monospace"/>
              </a:rPr>
              <a:t>Geu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 and Kim,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ui-monospace"/>
              </a:rPr>
              <a:t>Seong-joon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},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ui-monospace"/>
              </a:rPr>
              <a:t>booktitle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 = {2022 IEEE International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ui-monospace"/>
              </a:rPr>
              <a:t>Conference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ui-monospace"/>
              </a:rPr>
              <a:t>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 Big Data and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ui-monospace"/>
              </a:rPr>
              <a:t>Smart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ui-monospace"/>
              </a:rPr>
              <a:t>Computing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 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ui-monospace"/>
              </a:rPr>
              <a:t>BigComp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)},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ui-monospace"/>
              </a:rPr>
              <a:t>title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 = {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ui-monospace"/>
              </a:rPr>
              <a:t>Multi-Label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ui-monospace"/>
              </a:rPr>
              <a:t>Facial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ui-monospace"/>
              </a:rPr>
              <a:t>Emotion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ui-monospace"/>
              </a:rPr>
              <a:t>Recognition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ui-monospace"/>
              </a:rPr>
              <a:t>Using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ui-monospace"/>
              </a:rPr>
              <a:t>Korean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ui-monospace"/>
              </a:rPr>
              <a:t>Drama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ui-monospace"/>
              </a:rPr>
              <a:t>Video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ui-monospace"/>
              </a:rPr>
              <a:t>Clips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},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ui-monospace"/>
              </a:rPr>
              <a:t>pages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 = {215-221},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ui-monospace"/>
              </a:rPr>
              <a:t>year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 = {2022},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ui-monospace"/>
              </a:rPr>
              <a:t>doi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ui-monospace"/>
              </a:rPr>
              <a:t> = {10.1109/BigComp54360.2022.00049}}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231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495</Words>
  <Application>Microsoft Office PowerPoint</Application>
  <PresentationFormat>와이드스크린</PresentationFormat>
  <Paragraphs>59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-apple-system</vt:lpstr>
      <vt:lpstr>Arial Unicode MS</vt:lpstr>
      <vt:lpstr>BlinkMacSystemFont</vt:lpstr>
      <vt:lpstr>맑은 고딕</vt:lpstr>
      <vt:lpstr>Arial</vt:lpstr>
      <vt:lpstr>Office 테마</vt:lpstr>
      <vt:lpstr>UGRP</vt:lpstr>
      <vt:lpstr>현존 알고리즘 이용?</vt:lpstr>
      <vt:lpstr>감정의 분류에 대해</vt:lpstr>
      <vt:lpstr>감정의 분류에 대해</vt:lpstr>
      <vt:lpstr>학습 데이터 지정</vt:lpstr>
      <vt:lpstr>알고리즘의 선택</vt:lpstr>
      <vt:lpstr>K-Drama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UGRP</dc:title>
  <dc:creator>Kim Sun-Ho</dc:creator>
  <cp:lastModifiedBy>Kim Sun-Ho</cp:lastModifiedBy>
  <cp:revision>3</cp:revision>
  <dcterms:created xsi:type="dcterms:W3CDTF">2022-05-17T07:26:46Z</dcterms:created>
  <dcterms:modified xsi:type="dcterms:W3CDTF">2022-05-18T08:40:36Z</dcterms:modified>
</cp:coreProperties>
</file>