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4" r:id="rId15"/>
    <p:sldId id="275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yed-Ahmad Naghavi-Nozad" initials="SANN" lastIdx="2" clrIdx="0">
    <p:extLst>
      <p:ext uri="{19B8F6BF-5375-455C-9EA6-DF929625EA0E}">
        <p15:presenceInfo xmlns:p15="http://schemas.microsoft.com/office/powerpoint/2012/main" userId="319304b9260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dirty="0">
                <a:effectLst/>
              </a:rPr>
              <a:t>Average accuracies</a:t>
            </a:r>
            <a:r>
              <a:rPr lang="en-US" sz="1400" b="1" baseline="0" dirty="0">
                <a:effectLst/>
              </a:rPr>
              <a:t> for different methods over 9 datasets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total!$B$2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total!$C$2:$F$2</c:f>
              <c:numCache>
                <c:formatCode>General</c:formatCode>
                <c:ptCount val="4"/>
                <c:pt idx="0">
                  <c:v>0.8214999999999999</c:v>
                </c:pt>
                <c:pt idx="1">
                  <c:v>0.82654444444444453</c:v>
                </c:pt>
                <c:pt idx="2">
                  <c:v>0.76392222222222217</c:v>
                </c:pt>
                <c:pt idx="3">
                  <c:v>0.73001111111111117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D-4724-83E2-4838DEA083C9}"/>
            </c:ext>
          </c:extLst>
        </c:ser>
        <c:ser>
          <c:idx val="1"/>
          <c:order val="1"/>
          <c:tx>
            <c:strRef>
              <c:f>total!$B$3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total!$C$3:$F$3</c:f>
              <c:numCache>
                <c:formatCode>General</c:formatCode>
                <c:ptCount val="4"/>
                <c:pt idx="0">
                  <c:v>0.50059999999999993</c:v>
                </c:pt>
                <c:pt idx="1">
                  <c:v>0.53489999999999993</c:v>
                </c:pt>
                <c:pt idx="2">
                  <c:v>0.43631111111111115</c:v>
                </c:pt>
                <c:pt idx="3">
                  <c:v>0.38457777777777774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D-4724-83E2-4838DEA083C9}"/>
            </c:ext>
          </c:extLst>
        </c:ser>
        <c:ser>
          <c:idx val="2"/>
          <c:order val="2"/>
          <c:tx>
            <c:strRef>
              <c:f>total!$B$4</c:f>
              <c:strCache>
                <c:ptCount val="1"/>
                <c:pt idx="0">
                  <c:v>Prec@n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total!$C$4:$F$4</c:f>
              <c:numCache>
                <c:formatCode>General</c:formatCode>
                <c:ptCount val="4"/>
                <c:pt idx="0">
                  <c:v>0.47921111111111109</c:v>
                </c:pt>
                <c:pt idx="1">
                  <c:v>0.4911888888888889</c:v>
                </c:pt>
                <c:pt idx="2">
                  <c:v>0.40425555555555559</c:v>
                </c:pt>
                <c:pt idx="3">
                  <c:v>0.36265555555555562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D-4724-83E2-4838DEA08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652064"/>
        <c:axId val="336652480"/>
      </c:barChart>
      <c:catAx>
        <c:axId val="3366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480"/>
        <c:crosses val="autoZero"/>
        <c:auto val="1"/>
        <c:lblAlgn val="ctr"/>
        <c:lblOffset val="100"/>
        <c:noMultiLvlLbl val="0"/>
      </c:catAx>
      <c:valAx>
        <c:axId val="3366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AP results over</a:t>
            </a:r>
            <a:r>
              <a:rPr lang="en-US" sz="2000" b="1" baseline="0"/>
              <a:t> different datasets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total!$B$16</c:f>
              <c:strCache>
                <c:ptCount val="1"/>
                <c:pt idx="0">
                  <c:v>LOF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total!$B$17:$B$25</c:f>
              <c:numCache>
                <c:formatCode>General</c:formatCode>
                <c:ptCount val="9"/>
                <c:pt idx="0">
                  <c:v>0.41889999999999999</c:v>
                </c:pt>
                <c:pt idx="1">
                  <c:v>0.15140000000000001</c:v>
                </c:pt>
                <c:pt idx="2">
                  <c:v>0.82769999999999999</c:v>
                </c:pt>
                <c:pt idx="3">
                  <c:v>0.86809999999999998</c:v>
                </c:pt>
                <c:pt idx="4">
                  <c:v>0.37269999999999998</c:v>
                </c:pt>
                <c:pt idx="5">
                  <c:v>0.1208</c:v>
                </c:pt>
                <c:pt idx="6">
                  <c:v>0.32569999999999999</c:v>
                </c:pt>
                <c:pt idx="7">
                  <c:v>0.43919999999999998</c:v>
                </c:pt>
                <c:pt idx="8">
                  <c:v>0.98089999999999999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E-4C5D-A8E1-8D1A0F4FCA13}"/>
            </c:ext>
          </c:extLst>
        </c:ser>
        <c:ser>
          <c:idx val="1"/>
          <c:order val="1"/>
          <c:tx>
            <c:strRef>
              <c:f>total!$C$16</c:f>
              <c:strCache>
                <c:ptCount val="1"/>
                <c:pt idx="0">
                  <c:v>kNN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total!$C$17:$C$25</c:f>
              <c:numCache>
                <c:formatCode>General</c:formatCode>
                <c:ptCount val="9"/>
                <c:pt idx="0">
                  <c:v>0.48299999999999998</c:v>
                </c:pt>
                <c:pt idx="1">
                  <c:v>0.1593</c:v>
                </c:pt>
                <c:pt idx="2">
                  <c:v>0.93210000000000004</c:v>
                </c:pt>
                <c:pt idx="3">
                  <c:v>0.69520000000000004</c:v>
                </c:pt>
                <c:pt idx="4">
                  <c:v>0.45989999999999998</c:v>
                </c:pt>
                <c:pt idx="5">
                  <c:v>8.8999999999999996E-2</c:v>
                </c:pt>
                <c:pt idx="6">
                  <c:v>0.53249999999999997</c:v>
                </c:pt>
                <c:pt idx="7">
                  <c:v>0.5091</c:v>
                </c:pt>
                <c:pt idx="8">
                  <c:v>0.95399999999999996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E-4C5D-A8E1-8D1A0F4FCA13}"/>
            </c:ext>
          </c:extLst>
        </c:ser>
        <c:ser>
          <c:idx val="2"/>
          <c:order val="2"/>
          <c:tx>
            <c:strRef>
              <c:f>total!$D$16</c:f>
              <c:strCache>
                <c:ptCount val="1"/>
                <c:pt idx="0">
                  <c:v>iForest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total!$D$17:$D$25</c:f>
              <c:numCache>
                <c:formatCode>General</c:formatCode>
                <c:ptCount val="9"/>
                <c:pt idx="0">
                  <c:v>0.4844</c:v>
                </c:pt>
                <c:pt idx="1">
                  <c:v>0.1124</c:v>
                </c:pt>
                <c:pt idx="2">
                  <c:v>0.81950000000000001</c:v>
                </c:pt>
                <c:pt idx="3">
                  <c:v>1</c:v>
                </c:pt>
                <c:pt idx="4">
                  <c:v>0.51429999999999998</c:v>
                </c:pt>
                <c:pt idx="5">
                  <c:v>9.7000000000000003E-2</c:v>
                </c:pt>
                <c:pt idx="6">
                  <c:v>0.13469999999999999</c:v>
                </c:pt>
                <c:pt idx="7">
                  <c:v>0.59250000000000003</c:v>
                </c:pt>
                <c:pt idx="8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E-4C5D-A8E1-8D1A0F4FCA13}"/>
            </c:ext>
          </c:extLst>
        </c:ser>
        <c:ser>
          <c:idx val="3"/>
          <c:order val="3"/>
          <c:tx>
            <c:strRef>
              <c:f>total!$E$16</c:f>
              <c:strCache>
                <c:ptCount val="1"/>
                <c:pt idx="0">
                  <c:v>HBOS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total!$E$17:$E$25</c:f>
              <c:numCache>
                <c:formatCode>General</c:formatCode>
                <c:ptCount val="9"/>
                <c:pt idx="0">
                  <c:v>0.4199</c:v>
                </c:pt>
                <c:pt idx="1">
                  <c:v>6.9000000000000006E-2</c:v>
                </c:pt>
                <c:pt idx="2">
                  <c:v>0.4194</c:v>
                </c:pt>
                <c:pt idx="3">
                  <c:v>1</c:v>
                </c:pt>
                <c:pt idx="4">
                  <c:v>0.5101</c:v>
                </c:pt>
                <c:pt idx="5">
                  <c:v>9.3299999999999994E-2</c:v>
                </c:pt>
                <c:pt idx="6">
                  <c:v>8.14E-2</c:v>
                </c:pt>
                <c:pt idx="7">
                  <c:v>0.70279999999999998</c:v>
                </c:pt>
                <c:pt idx="8">
                  <c:v>0.1653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9E-4C5D-A8E1-8D1A0F4F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802160"/>
        <c:axId val="599802992"/>
      </c:radarChart>
      <c:catAx>
        <c:axId val="59980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992"/>
        <c:crosses val="autoZero"/>
        <c:auto val="1"/>
        <c:lblAlgn val="ctr"/>
        <c:lblOffset val="100"/>
        <c:noMultiLvlLbl val="0"/>
      </c:catAx>
      <c:valAx>
        <c:axId val="599802992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78823-EC5B-4C2B-8E90-DE586D42107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9804-D260-44DC-9BC8-D346E75C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0E7-2AA7-422A-AD34-ED1151EBA3CE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3286-CEE6-4471-A98E-B1DA7F5D86A5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349C-9E1B-4057-9510-F628B27CFB0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2E20-048E-41E4-9F54-50850FF9D78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1E8B-450E-41F3-9F09-97E003FD8C0F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095F-CFCA-40F3-B03E-364EF33EA76E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5049-12A3-4BF2-B13C-3AB8388E53D6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5777-5572-4A41-8CDA-FB55C38F62F3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E5C1-0D7E-4126-9405-ADA8EDEF546E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BBD0-7FB3-480F-9830-499C853E0DAA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4879-7942-4397-A4AA-AC4D0177C9C9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5FA-7F6E-45F5-949B-B61B0739F0A7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9EF-763F-471B-991B-4F4DE9A0F67B}" type="datetime1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9083-1525-4CBE-BB3B-4ACAE1A32380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7D39-DA64-4629-9D42-94A8EF1E82F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78BF-AAC0-466D-A812-BC6944B98EF9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1224-4AAB-42DB-A7FD-E47246A38EDB}" type="datetime1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E48F9-1B5B-4065-8CE6-F79CF72AF133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xcbkYeilJhmD-q0_dBHydXnVflFKblh/view?usp=sharing" TargetMode="External"/><Relationship Id="rId2" Type="http://schemas.openxmlformats.org/officeDocument/2006/relationships/hyperlink" Target="https://github.com/sana33/CS622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D217-D9C8-493D-B1C3-4B6DB0DCE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Outlier/Anomaly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8365-DE8E-4AC5-88EF-9F4A6B6A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CS622 project by:</a:t>
            </a: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Sayyed Ahmad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Naghavi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Nozad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Tauqeer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7425-11DE-4B46-ADE9-BAA1A27E7253}"/>
              </a:ext>
            </a:extLst>
          </p:cNvPr>
          <p:cNvSpPr txBox="1"/>
          <p:nvPr/>
        </p:nvSpPr>
        <p:spPr>
          <a:xfrm>
            <a:off x="1154955" y="5878642"/>
            <a:ext cx="6699891" cy="63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and report available on </a:t>
            </a: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spc="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Recorded presentation available on </a:t>
            </a:r>
            <a:r>
              <a:rPr lang="en-US" sz="1400" spc="300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GoogleDrive</a:t>
            </a:r>
            <a:endParaRPr lang="en-US" sz="1400" spc="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51FB-71F8-49DB-A852-A708F96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99A-3971-4539-BC40-169DEEEA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2AF3-76EB-402C-A02F-95EA28C6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histogram building:</a:t>
            </a:r>
          </a:p>
          <a:p>
            <a:pPr lvl="1"/>
            <a:r>
              <a:rPr lang="en-US" dirty="0"/>
              <a:t>Static bin-width strategy</a:t>
            </a:r>
          </a:p>
          <a:p>
            <a:pPr lvl="1"/>
            <a:r>
              <a:rPr lang="en-US" dirty="0"/>
              <a:t>Dynamic bin-width strategy (more preferred)</a:t>
            </a:r>
          </a:p>
          <a:p>
            <a:r>
              <a:rPr lang="en-US" dirty="0"/>
              <a:t>Outliers are assumed to be residing among histogram gaps</a:t>
            </a:r>
          </a:p>
          <a:p>
            <a:r>
              <a:rPr lang="en-US" dirty="0"/>
              <a:t>With an unknown or long-tailed real distribution:</a:t>
            </a:r>
          </a:p>
          <a:p>
            <a:pPr lvl="1"/>
            <a:r>
              <a:rPr lang="en-US" dirty="0"/>
              <a:t>Static bin-width approach can cause many gaps</a:t>
            </a:r>
          </a:p>
          <a:p>
            <a:pPr lvl="1"/>
            <a:r>
              <a:rPr lang="en-US" dirty="0"/>
              <a:t>Such gaps may not be realistic and may be misleading</a:t>
            </a:r>
          </a:p>
          <a:p>
            <a:r>
              <a:rPr lang="en-US" dirty="0"/>
              <a:t>Employing the heights of the bins, the outlier scores are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F9889-1C60-438A-8CA3-BAA6436A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10" y="5507826"/>
            <a:ext cx="3863544" cy="9402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1F33E8-ABA2-4C12-9B5C-6B1A49D8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727-41D7-49EE-800A-CB686C7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metrics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C0E-2784-4823-AD0B-8A370F6A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Area Under Receiving Operating Characteristic/Curve (AUROC)</a:t>
            </a:r>
          </a:p>
          <a:p>
            <a:pPr lvl="1"/>
            <a:r>
              <a:rPr lang="en-US" dirty="0"/>
              <a:t>Average Precision (AP)</a:t>
            </a:r>
          </a:p>
          <a:p>
            <a:pPr lvl="1"/>
            <a:r>
              <a:rPr lang="en-US" dirty="0"/>
              <a:t>Precision at rank n (</a:t>
            </a:r>
            <a:r>
              <a:rPr lang="en-US" dirty="0" err="1"/>
              <a:t>Prec@n</a:t>
            </a:r>
            <a:r>
              <a:rPr lang="en-US" dirty="0"/>
              <a:t>)</a:t>
            </a:r>
          </a:p>
          <a:p>
            <a:r>
              <a:rPr lang="en-US" dirty="0"/>
              <a:t>Datasets from ODDS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EEF727-BDEA-4B29-B456-5FA4FC28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7615"/>
              </p:ext>
            </p:extLst>
          </p:nvPr>
        </p:nvGraphicFramePr>
        <p:xfrm>
          <a:off x="2376163" y="4306315"/>
          <a:ext cx="6782825" cy="214175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356217">
                  <a:extLst>
                    <a:ext uri="{9D8B030D-6E8A-4147-A177-3AD203B41FA5}">
                      <a16:colId xmlns:a16="http://schemas.microsoft.com/office/drawing/2014/main" val="2626675001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682479660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880240948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4053218194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2884724234"/>
                    </a:ext>
                  </a:extLst>
                </a:gridCol>
              </a:tblGrid>
              <a:tr h="231497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74044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Arrhythmia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392582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5367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Ionosphere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70969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Lympho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132136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8229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Vertebral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45700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Vowels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9617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6262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0629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AA0C8-FC88-4E56-B4DD-74D50A39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LOF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0" y="452717"/>
            <a:ext cx="3961357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9" y="2525050"/>
            <a:ext cx="4796853" cy="31979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093D-26E4-4BFF-A3FF-8C36425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EF793-DD80-40B7-A0F6-1FF2DFC0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dirty="0" err="1"/>
              <a:t>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8947-05B4-4610-8A80-C3E03F3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HBOS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931" y="452717"/>
            <a:ext cx="3959814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79B30-6E1F-4A0B-8FCF-20F3991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B56-F7E3-4564-ADB6-2325326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C8F15-CE2E-4FAA-A87E-EED859D1C7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75A54-BF3A-4515-A569-8BD9D34FBFC8}"/>
              </a:ext>
            </a:extLst>
          </p:cNvPr>
          <p:cNvSpPr txBox="1"/>
          <p:nvPr/>
        </p:nvSpPr>
        <p:spPr>
          <a:xfrm>
            <a:off x="2173574" y="6263124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9CB3-EF4E-4940-AA1A-C119B861001C}"/>
              </a:ext>
            </a:extLst>
          </p:cNvPr>
          <p:cNvSpPr txBox="1"/>
          <p:nvPr/>
        </p:nvSpPr>
        <p:spPr>
          <a:xfrm>
            <a:off x="42757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0BB7-5DCB-4A11-834B-E49E5BDA24D9}"/>
              </a:ext>
            </a:extLst>
          </p:cNvPr>
          <p:cNvSpPr txBox="1"/>
          <p:nvPr/>
        </p:nvSpPr>
        <p:spPr>
          <a:xfrm>
            <a:off x="5917146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100, </a:t>
            </a:r>
            <a:r>
              <a:rPr lang="el-GR" i="1" dirty="0"/>
              <a:t>ψ</a:t>
            </a:r>
            <a:r>
              <a:rPr lang="en-US" i="1" dirty="0"/>
              <a:t> </a:t>
            </a:r>
            <a:r>
              <a:rPr lang="en-US" dirty="0"/>
              <a:t>= 256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88809-EE54-4CBE-A22C-B80F6D84A238}"/>
              </a:ext>
            </a:extLst>
          </p:cNvPr>
          <p:cNvSpPr txBox="1"/>
          <p:nvPr/>
        </p:nvSpPr>
        <p:spPr>
          <a:xfrm>
            <a:off x="82406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n_bins</a:t>
            </a:r>
            <a:r>
              <a:rPr lang="en-US" dirty="0"/>
              <a:t> = 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A12E5-79EE-491D-92B4-2668C0C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290-34FF-4DB9-8F9C-6B5C5771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08077-D0C2-434C-B5C2-02E84BB23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353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25B88-952E-451F-810F-9BFF4F75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5154C-79D0-49FE-ACED-2FC0742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21A9-B701-4FD4-B111-E31E3D5F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 your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09F9-F4D0-4CAF-9DAC-E5D7DA7A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EB0-BFD1-4F1B-B89D-54D258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C28-C4E2-4F78-A753-C999A17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7272" cy="4195481"/>
          </a:xfrm>
        </p:spPr>
        <p:txBody>
          <a:bodyPr>
            <a:normAutofit/>
          </a:bodyPr>
          <a:lstStyle/>
          <a:p>
            <a:r>
              <a:rPr lang="en-US" dirty="0"/>
              <a:t>What is an outlier?</a:t>
            </a:r>
          </a:p>
          <a:p>
            <a:pPr lvl="1"/>
            <a:r>
              <a:rPr lang="en-US" dirty="0"/>
              <a:t>Significantly deviates from the norm</a:t>
            </a:r>
          </a:p>
          <a:p>
            <a:pPr lvl="1"/>
            <a:r>
              <a:rPr lang="en-US" dirty="0"/>
              <a:t>Raise suspicions that there is an intention behind it</a:t>
            </a:r>
          </a:p>
          <a:p>
            <a:pPr lvl="1"/>
            <a:r>
              <a:rPr lang="en-US" dirty="0"/>
              <a:t>Exists in small numbers regarding the inliers count</a:t>
            </a:r>
          </a:p>
          <a:p>
            <a:r>
              <a:rPr lang="en-US" dirty="0"/>
              <a:t>Outliers variants:</a:t>
            </a:r>
          </a:p>
          <a:p>
            <a:pPr lvl="1"/>
            <a:r>
              <a:rPr lang="en-US" dirty="0"/>
              <a:t>Local outliers</a:t>
            </a:r>
          </a:p>
          <a:p>
            <a:pPr lvl="1"/>
            <a:r>
              <a:rPr lang="en-US" dirty="0"/>
              <a:t>Global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7807A-CD72-43C5-A638-589E5AD8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t="3189" r="2827" b="2959"/>
          <a:stretch>
            <a:fillRect/>
          </a:stretch>
        </p:blipFill>
        <p:spPr bwMode="auto">
          <a:xfrm>
            <a:off x="6947617" y="1876783"/>
            <a:ext cx="4577187" cy="40294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C9BB0-E24E-4F2F-8BE0-D276FF57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AE0-BB78-44BC-8EED-B962AD17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72EB-FDDF-4E8E-9BE7-C84CBEC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2419" cy="4195481"/>
          </a:xfrm>
        </p:spPr>
        <p:txBody>
          <a:bodyPr/>
          <a:lstStyle/>
          <a:p>
            <a:r>
              <a:rPr lang="en-US" dirty="0"/>
              <a:t>Outlier detection general categories:</a:t>
            </a:r>
          </a:p>
          <a:p>
            <a:pPr lvl="1"/>
            <a:r>
              <a:rPr lang="en-US" dirty="0"/>
              <a:t>Probabilistic methods</a:t>
            </a:r>
          </a:p>
          <a:p>
            <a:pPr lvl="1"/>
            <a:r>
              <a:rPr lang="en-US" dirty="0"/>
              <a:t>Proximity-based methods</a:t>
            </a:r>
          </a:p>
          <a:p>
            <a:pPr lvl="2"/>
            <a:r>
              <a:rPr lang="en-US" dirty="0"/>
              <a:t>Distance-based methods</a:t>
            </a:r>
          </a:p>
          <a:p>
            <a:pPr lvl="2"/>
            <a:r>
              <a:rPr lang="en-US" dirty="0"/>
              <a:t>Density-based methods</a:t>
            </a:r>
          </a:p>
          <a:p>
            <a:pPr lvl="2"/>
            <a:r>
              <a:rPr lang="en-US" dirty="0"/>
              <a:t>Clustering-based methods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Information-theoretic methods</a:t>
            </a:r>
          </a:p>
          <a:p>
            <a:pPr lvl="1"/>
            <a:r>
              <a:rPr lang="en-US" dirty="0"/>
              <a:t>Isolation-based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B7D5-0EC7-4AB2-905C-FAF7FCC0EE48}"/>
              </a:ext>
            </a:extLst>
          </p:cNvPr>
          <p:cNvSpPr txBox="1">
            <a:spLocks/>
          </p:cNvSpPr>
          <p:nvPr/>
        </p:nvSpPr>
        <p:spPr>
          <a:xfrm>
            <a:off x="6985415" y="2964819"/>
            <a:ext cx="3237876" cy="328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Our investigation: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kNN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 err="1"/>
              <a:t>i</a:t>
            </a:r>
            <a:r>
              <a:rPr lang="en-US" sz="2800" dirty="0" err="1"/>
              <a:t>Forest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HBOS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C5C7-30D7-4F48-9AE3-E645D6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B32-9254-4D10-9165-4079F28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Local Outlier Factor (LOF)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7A8E-69EB-4F61-BEBB-4B01EE4D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11691" cy="4195481"/>
          </a:xfrm>
        </p:spPr>
        <p:txBody>
          <a:bodyPr>
            <a:normAutofit/>
          </a:bodyPr>
          <a:lstStyle/>
          <a:p>
            <a:r>
              <a:rPr lang="en-US" dirty="0"/>
              <a:t>Computes the local density variation around every point</a:t>
            </a:r>
          </a:p>
          <a:p>
            <a:r>
              <a:rPr lang="en-US" dirty="0"/>
              <a:t>Based on k nearest neighbors of every point</a:t>
            </a:r>
          </a:p>
          <a:p>
            <a:r>
              <a:rPr lang="en-US" dirty="0"/>
              <a:t>Number of neighbors in the </a:t>
            </a:r>
            <a:r>
              <a:rPr lang="en-US" dirty="0" err="1"/>
              <a:t>kNN</a:t>
            </a:r>
            <a:r>
              <a:rPr lang="en-US" dirty="0"/>
              <a:t> set could be larger; more than one k-</a:t>
            </a:r>
            <a:r>
              <a:rPr lang="en-US" dirty="0" err="1"/>
              <a:t>th</a:t>
            </a:r>
            <a:r>
              <a:rPr lang="en-US" dirty="0"/>
              <a:t> nearest neighbor for a particular point</a:t>
            </a:r>
          </a:p>
          <a:p>
            <a:r>
              <a:rPr lang="en-US" dirty="0"/>
              <a:t>Regarding the </a:t>
            </a:r>
            <a:r>
              <a:rPr lang="en-US" dirty="0" err="1"/>
              <a:t>kNN</a:t>
            </a:r>
            <a:r>
              <a:rPr lang="en-US" dirty="0"/>
              <a:t> set, the local reachability distance of each point </a:t>
            </a:r>
            <a:r>
              <a:rPr lang="en-US" dirty="0" err="1"/>
              <a:t>w.r.t.</a:t>
            </a:r>
            <a:r>
              <a:rPr lang="en-US" dirty="0"/>
              <a:t> its vicinity is delineated</a:t>
            </a:r>
          </a:p>
          <a:p>
            <a:r>
              <a:rPr lang="en-US" dirty="0"/>
              <a:t>Utilizing the local reachability distances, the local reachability densities (</a:t>
            </a:r>
            <a:r>
              <a:rPr lang="en-US" dirty="0" err="1"/>
              <a:t>lrd</a:t>
            </a:r>
            <a:r>
              <a:rPr lang="en-US" dirty="0"/>
              <a:t>) are obtained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B163-965C-4B71-8F31-98778AF197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33" y="1634370"/>
            <a:ext cx="3774056" cy="41954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05262-609B-437D-BC58-3FDFD0C7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4D9-5D88-40E1-B781-B61F6218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9" y="728190"/>
            <a:ext cx="4076332" cy="2062479"/>
          </a:xfrm>
        </p:spPr>
        <p:txBody>
          <a:bodyPr/>
          <a:lstStyle/>
          <a:p>
            <a:r>
              <a:rPr lang="en-US" sz="2000" dirty="0"/>
              <a:t>Competing methods</a:t>
            </a:r>
            <a:br>
              <a:rPr lang="en-US" sz="2000" dirty="0"/>
            </a:br>
            <a:r>
              <a:rPr lang="en-US" sz="4000" dirty="0"/>
              <a:t>Local Outlier Factor (LOF)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46636-EB8E-4030-BE45-9C707B666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531" y="1452879"/>
            <a:ext cx="5119076" cy="4572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61160-7288-4E01-89A1-1B5475EC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243" y="3234211"/>
            <a:ext cx="3941419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Local outlier factor for every point is drawn out of the ratio of neighboring </a:t>
            </a:r>
            <a:r>
              <a:rPr lang="en-US" sz="1600" dirty="0" err="1"/>
              <a:t>lrd’s</a:t>
            </a:r>
            <a:r>
              <a:rPr lang="en-US" sz="1600" dirty="0"/>
              <a:t> over the </a:t>
            </a:r>
            <a:r>
              <a:rPr lang="en-US" sz="1600" dirty="0" err="1"/>
              <a:t>lrd</a:t>
            </a:r>
            <a:r>
              <a:rPr lang="en-US" sz="1600" dirty="0"/>
              <a:t> of the point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larger such ratio, the more probable the point is a potential outlier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906BC-373D-4D5E-809E-7E3C5B28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8F3-DED3-4B3B-A1E0-41789C4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k nearest neighbors (</a:t>
            </a:r>
            <a:r>
              <a:rPr lang="en-US" sz="4400" dirty="0" err="1"/>
              <a:t>kNN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9969-28E4-4EEB-BFC7-5D0DD605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51731" cy="4195481"/>
          </a:xfrm>
        </p:spPr>
        <p:txBody>
          <a:bodyPr/>
          <a:lstStyle/>
          <a:p>
            <a:r>
              <a:rPr lang="en-US" dirty="0"/>
              <a:t>Like LOF, it is based on finding the </a:t>
            </a:r>
            <a:r>
              <a:rPr lang="en-US" dirty="0" err="1"/>
              <a:t>kNN</a:t>
            </a:r>
            <a:r>
              <a:rPr lang="en-US" dirty="0"/>
              <a:t> set of every point in data</a:t>
            </a:r>
          </a:p>
          <a:p>
            <a:r>
              <a:rPr lang="en-US" dirty="0"/>
              <a:t>In some papers, efficient algorithms for locating the </a:t>
            </a:r>
            <a:r>
              <a:rPr lang="en-US" dirty="0" err="1"/>
              <a:t>kNN</a:t>
            </a:r>
            <a:r>
              <a:rPr lang="en-US" dirty="0"/>
              <a:t> set for every point are introduced</a:t>
            </a:r>
          </a:p>
          <a:p>
            <a:r>
              <a:rPr lang="en-US" dirty="0"/>
              <a:t>The distances in the </a:t>
            </a:r>
            <a:r>
              <a:rPr lang="en-US" dirty="0" err="1"/>
              <a:t>kNN</a:t>
            </a:r>
            <a:r>
              <a:rPr lang="en-US" dirty="0"/>
              <a:t> set are employed in various ways to define the corresponding outlier score:</a:t>
            </a:r>
          </a:p>
          <a:p>
            <a:pPr lvl="1"/>
            <a:r>
              <a:rPr lang="en-US" dirty="0"/>
              <a:t>Largest distance</a:t>
            </a:r>
          </a:p>
          <a:p>
            <a:pPr lvl="1"/>
            <a:r>
              <a:rPr lang="en-US" dirty="0"/>
              <a:t>Average distance</a:t>
            </a:r>
          </a:p>
          <a:p>
            <a:pPr lvl="1"/>
            <a:r>
              <a:rPr lang="en-US" dirty="0"/>
              <a:t>Median distance</a:t>
            </a:r>
          </a:p>
          <a:p>
            <a:pPr lvl="1"/>
            <a:r>
              <a:rPr lang="en-US" dirty="0"/>
              <a:t>Sum of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E120-4AC8-4804-B364-1A05DE33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-4412" b="5822"/>
          <a:stretch/>
        </p:blipFill>
        <p:spPr>
          <a:xfrm>
            <a:off x="8184630" y="2486985"/>
            <a:ext cx="3172370" cy="30144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3946-24A4-4BE5-9450-42E30642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3C6-7684-4150-81FF-9AF3334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isolation forest </a:t>
            </a:r>
            <a:r>
              <a:rPr lang="en-US" sz="4000" i="1" dirty="0"/>
              <a:t>(</a:t>
            </a:r>
            <a:r>
              <a:rPr lang="en-US" sz="4000" i="1" dirty="0" err="1"/>
              <a:t>i</a:t>
            </a:r>
            <a:r>
              <a:rPr lang="en-US" sz="4000" dirty="0" err="1"/>
              <a:t>Forest</a:t>
            </a:r>
            <a:r>
              <a:rPr lang="en-US" sz="40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4AD-EAAF-4E60-BD25-28848E37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4226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Isolation forest is a group of isolation trees</a:t>
            </a:r>
          </a:p>
          <a:p>
            <a:r>
              <a:rPr lang="en-US" dirty="0"/>
              <a:t>Each isolation tree is dragged out of a random sampling of the entire data</a:t>
            </a:r>
          </a:p>
          <a:p>
            <a:r>
              <a:rPr lang="en-US" dirty="0"/>
              <a:t>The only two input parameters of the algorithm are: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, the number of isolation trees or the same base estimators</a:t>
            </a:r>
          </a:p>
          <a:p>
            <a:pPr lvl="1"/>
            <a:r>
              <a:rPr lang="el-GR" i="1" dirty="0"/>
              <a:t>Ψ</a:t>
            </a:r>
            <a:r>
              <a:rPr lang="en-US" dirty="0"/>
              <a:t>, size of the random sample to construct the isolation tree out of it</a:t>
            </a:r>
          </a:p>
          <a:p>
            <a:r>
              <a:rPr lang="en-US" dirty="0"/>
              <a:t>To build an isolation trees out of a random sample, at each node: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an attribute at random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split point from a uniform distribution spanning from the min to max values in the selected attribute</a:t>
            </a:r>
          </a:p>
          <a:p>
            <a:pPr marL="4000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70F1-831E-446D-BE2D-63D79D78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75" y="2498340"/>
            <a:ext cx="4978908" cy="28414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FF96C-2449-4AB0-83B7-2F66D217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A447-2CE3-4377-9812-F6F46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isolation forest </a:t>
            </a:r>
            <a:r>
              <a:rPr lang="en-US" sz="4400" i="1" dirty="0"/>
              <a:t>(</a:t>
            </a:r>
            <a:r>
              <a:rPr lang="en-US" sz="4400" i="1" dirty="0" err="1"/>
              <a:t>i</a:t>
            </a:r>
            <a:r>
              <a:rPr lang="en-US" sz="4400" dirty="0" err="1"/>
              <a:t>Forest</a:t>
            </a:r>
            <a:r>
              <a:rPr lang="en-US" sz="4400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B3DB-B16E-48A9-8117-E13C62D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02222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tree growth is like what is happening in decision trees, though isolation trees are very like binary search trees</a:t>
            </a:r>
          </a:p>
          <a:p>
            <a:r>
              <a:rPr lang="en-US" dirty="0"/>
              <a:t>The nodes in the isolation trees are of two types:</a:t>
            </a:r>
          </a:p>
          <a:p>
            <a:pPr lvl="1"/>
            <a:r>
              <a:rPr lang="en-US" dirty="0"/>
              <a:t>External nodes: the same leaf nodes that contain only one data point or all the data points reached to this point are of the same value </a:t>
            </a:r>
            <a:r>
              <a:rPr lang="en-US" dirty="0" err="1"/>
              <a:t>w.r.t.</a:t>
            </a:r>
            <a:r>
              <a:rPr lang="en-US" dirty="0"/>
              <a:t> the selected random attribute for division</a:t>
            </a:r>
          </a:p>
          <a:p>
            <a:pPr lvl="1"/>
            <a:r>
              <a:rPr lang="en-US" dirty="0"/>
              <a:t>Internal nodes: those nodes that can still be broken to two daughter nodes</a:t>
            </a:r>
          </a:p>
          <a:p>
            <a:r>
              <a:rPr lang="en-US" dirty="0"/>
              <a:t>The interesting tip about outliers is that they need a remarkably shorter path to be isolated using the isolation trees</a:t>
            </a:r>
          </a:p>
          <a:p>
            <a:r>
              <a:rPr lang="en-US" dirty="0"/>
              <a:t>Finally, using Euler’s number and a specific formula, outlier scores are achieved</a:t>
            </a:r>
          </a:p>
          <a:p>
            <a:r>
              <a:rPr lang="en-US" dirty="0"/>
              <a:t>The higher the score, the more likely the point is an outlier</a:t>
            </a:r>
          </a:p>
        </p:txBody>
      </p:sp>
      <p:pic>
        <p:nvPicPr>
          <p:cNvPr id="4" name="Picture 3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542E4777-F987-4D12-ABA5-E27966C90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53" y="1541458"/>
            <a:ext cx="4626806" cy="275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32754-EFDB-49B5-A44A-8BD5E3459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4751" r="13922" b="16526"/>
          <a:stretch/>
        </p:blipFill>
        <p:spPr>
          <a:xfrm>
            <a:off x="7487211" y="4444577"/>
            <a:ext cx="2728209" cy="749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26689-8D56-4766-B373-69321005B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8" t="27656" r="8869" b="22541"/>
          <a:stretch/>
        </p:blipFill>
        <p:spPr>
          <a:xfrm>
            <a:off x="7487211" y="5225741"/>
            <a:ext cx="3601477" cy="615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2FDA1-6C4F-48B4-ABAC-3ACC3194FDD6}"/>
              </a:ext>
            </a:extLst>
          </p:cNvPr>
          <p:cNvSpPr txBox="1"/>
          <p:nvPr/>
        </p:nvSpPr>
        <p:spPr>
          <a:xfrm>
            <a:off x="7487211" y="5870199"/>
            <a:ext cx="30059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ysClr val="windowText" lastClr="000000"/>
                </a:solidFill>
              </a:rPr>
              <a:t>Harmonic number:</a:t>
            </a:r>
          </a:p>
          <a:p>
            <a:r>
              <a:rPr lang="pt-BR" b="1" i="1" dirty="0">
                <a:solidFill>
                  <a:sysClr val="windowText" lastClr="000000"/>
                </a:solidFill>
              </a:rPr>
              <a:t>H</a:t>
            </a:r>
            <a:r>
              <a:rPr lang="pt-BR" b="1" dirty="0">
                <a:solidFill>
                  <a:sysClr val="windowText" lastClr="000000"/>
                </a:solidFill>
              </a:rPr>
              <a:t>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≈ ln(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+ 0.5772156649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27226E-B75E-4AD6-BFF9-C26B118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0BD-BE06-40CC-B074-3468882D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DD7-6A97-42F7-BE37-DDE5C812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outlier detection algorithm like previous methods</a:t>
            </a:r>
          </a:p>
          <a:p>
            <a:r>
              <a:rPr lang="en-US" dirty="0"/>
              <a:t>Capable of working on both categorical and numerical features at the same time, unlike previous ones</a:t>
            </a:r>
          </a:p>
          <a:p>
            <a:r>
              <a:rPr lang="en-US" dirty="0"/>
              <a:t>Linear time complexity and multiple times faster than distance- and clustering-based methods</a:t>
            </a:r>
          </a:p>
          <a:p>
            <a:r>
              <a:rPr lang="en-US" dirty="0"/>
              <a:t>The reason behind such speed is its strong assumption on the independence of the variables (features)</a:t>
            </a:r>
          </a:p>
          <a:p>
            <a:pPr lvl="1"/>
            <a:r>
              <a:rPr lang="en-US" dirty="0"/>
              <a:t>This assumption causes lower precision in general</a:t>
            </a:r>
          </a:p>
          <a:p>
            <a:r>
              <a:rPr lang="en-US" dirty="0"/>
              <a:t>Talking about histograms over the data variables, it incurs lower performance on detecting local 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F8E1-941E-404F-BF57-0FE29544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2109</TotalTime>
  <Words>875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Outlier/Anomaly Detection</vt:lpstr>
      <vt:lpstr>Introduction</vt:lpstr>
      <vt:lpstr>Introduction</vt:lpstr>
      <vt:lpstr>Competing methods Local Outlier Factor (LOF)</vt:lpstr>
      <vt:lpstr>Competing methods Local Outlier Factor (LOF)</vt:lpstr>
      <vt:lpstr>Competing methods k nearest neighbors (kNN)</vt:lpstr>
      <vt:lpstr>Competing methods isolation forest (iForest)</vt:lpstr>
      <vt:lpstr>Competing methods isolation forest (iForest)</vt:lpstr>
      <vt:lpstr>Competing methods Histogram-Based Outlier Score</vt:lpstr>
      <vt:lpstr>Competing methods Histogram-Based Outlier Score</vt:lpstr>
      <vt:lpstr>Experiment design metrics and datasets</vt:lpstr>
      <vt:lpstr>Experiment design parameterization LOF</vt:lpstr>
      <vt:lpstr>Experiment design parameterization kNN</vt:lpstr>
      <vt:lpstr>Experiment design parameterization iForest</vt:lpstr>
      <vt:lpstr>Experiment design parameterization HBOS</vt:lpstr>
      <vt:lpstr>Experiment design overall analysis</vt:lpstr>
      <vt:lpstr>Experiment design overall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Outlier/Anomaly Detection</dc:title>
  <dc:creator>Sayyed-Ahmad Naghavi-Nozad</dc:creator>
  <cp:lastModifiedBy>Sayyed-Ahmad Naghavi-Nozad</cp:lastModifiedBy>
  <cp:revision>77</cp:revision>
  <dcterms:created xsi:type="dcterms:W3CDTF">2022-05-01T07:40:59Z</dcterms:created>
  <dcterms:modified xsi:type="dcterms:W3CDTF">2022-05-05T06:46:16Z</dcterms:modified>
</cp:coreProperties>
</file>