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456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3" d="100"/>
          <a:sy n="33" d="100"/>
        </p:scale>
        <p:origin x="1104" y="-3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I:\UNLV\Courses\Intro%20to%20Machine%20Learning%20(CS622)\Final%20project\comparison_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I:\UNLV\Courses\Intro%20to%20Machine%20Learning%20(CS622)\Final%20project\comparison_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effectLst>
                  <a:outerShdw blurRad="38100" dist="38100" dir="2700000" algn="tl">
                    <a:srgbClr val="000000">
                      <a:alpha val="43137"/>
                    </a:srgbClr>
                  </a:outerShdw>
                </a:effectLst>
                <a:latin typeface="+mn-lt"/>
                <a:ea typeface="+mn-ea"/>
                <a:cs typeface="+mn-cs"/>
              </a:defRPr>
            </a:pPr>
            <a:r>
              <a:rPr lang="en-US" sz="3600" b="1" dirty="0">
                <a:effectLst/>
              </a:rPr>
              <a:t>Average accuracies</a:t>
            </a:r>
            <a:r>
              <a:rPr lang="en-US" sz="3600" b="1" baseline="0" dirty="0">
                <a:effectLst/>
              </a:rPr>
              <a:t> for different methods over 9 datasets</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effectLst>
                <a:outerShdw blurRad="38100" dist="38100" dir="2700000" algn="tl">
                  <a:srgbClr val="000000">
                    <a:alpha val="43137"/>
                  </a:srgbClr>
                </a:outerShdw>
              </a:effectLst>
              <a:latin typeface="+mn-lt"/>
              <a:ea typeface="+mn-ea"/>
              <a:cs typeface="+mn-cs"/>
            </a:defRPr>
          </a:pPr>
          <a:endParaRPr lang="en-US"/>
        </a:p>
      </c:txPr>
    </c:title>
    <c:autoTitleDeleted val="0"/>
    <c:plotArea>
      <c:layout/>
      <c:barChart>
        <c:barDir val="col"/>
        <c:grouping val="clustered"/>
        <c:varyColors val="0"/>
        <c:ser>
          <c:idx val="0"/>
          <c:order val="0"/>
          <c:tx>
            <c:strRef>
              <c:f>total!$B$2</c:f>
              <c:strCache>
                <c:ptCount val="1"/>
                <c:pt idx="0">
                  <c:v>AUROC</c:v>
                </c:pt>
              </c:strCache>
            </c:strRef>
          </c:tx>
          <c:spPr>
            <a:solidFill>
              <a:schemeClr val="accent1"/>
            </a:solidFill>
            <a:ln>
              <a:solidFill>
                <a:srgbClr val="FF0000"/>
              </a:solidFill>
            </a:ln>
            <a:effectLst/>
          </c:spPr>
          <c:invertIfNegative val="0"/>
          <c:cat>
            <c:strRef>
              <c:f>total!$C$1:$F$1</c:f>
              <c:strCache>
                <c:ptCount val="4"/>
                <c:pt idx="0">
                  <c:v>LOF</c:v>
                </c:pt>
                <c:pt idx="1">
                  <c:v>kNN</c:v>
                </c:pt>
                <c:pt idx="2">
                  <c:v>iForest</c:v>
                </c:pt>
                <c:pt idx="3">
                  <c:v>HBOS</c:v>
                </c:pt>
              </c:strCache>
            </c:strRef>
          </c:cat>
          <c:val>
            <c:numRef>
              <c:f>total!$C$2:$F$2</c:f>
              <c:numCache>
                <c:formatCode>General</c:formatCode>
                <c:ptCount val="4"/>
                <c:pt idx="0">
                  <c:v>0.8214999999999999</c:v>
                </c:pt>
                <c:pt idx="1">
                  <c:v>0.82654444444444453</c:v>
                </c:pt>
                <c:pt idx="2">
                  <c:v>0.76392222222222217</c:v>
                </c:pt>
                <c:pt idx="3">
                  <c:v>0.73001111111111117</c:v>
                </c:pt>
              </c:numCache>
            </c:numRef>
          </c:val>
          <c:extLst>
            <c:ext xmlns:c16="http://schemas.microsoft.com/office/drawing/2014/chart" uri="{C3380CC4-5D6E-409C-BE32-E72D297353CC}">
              <c16:uniqueId val="{00000000-8AB1-4E57-A348-30307A398AA1}"/>
            </c:ext>
          </c:extLst>
        </c:ser>
        <c:ser>
          <c:idx val="1"/>
          <c:order val="1"/>
          <c:tx>
            <c:strRef>
              <c:f>total!$B$3</c:f>
              <c:strCache>
                <c:ptCount val="1"/>
                <c:pt idx="0">
                  <c:v>AP</c:v>
                </c:pt>
              </c:strCache>
            </c:strRef>
          </c:tx>
          <c:spPr>
            <a:solidFill>
              <a:schemeClr val="accent2"/>
            </a:solidFill>
            <a:ln>
              <a:solidFill>
                <a:srgbClr val="00B050"/>
              </a:solidFill>
            </a:ln>
            <a:effectLst/>
          </c:spPr>
          <c:invertIfNegative val="0"/>
          <c:cat>
            <c:strRef>
              <c:f>total!$C$1:$F$1</c:f>
              <c:strCache>
                <c:ptCount val="4"/>
                <c:pt idx="0">
                  <c:v>LOF</c:v>
                </c:pt>
                <c:pt idx="1">
                  <c:v>kNN</c:v>
                </c:pt>
                <c:pt idx="2">
                  <c:v>iForest</c:v>
                </c:pt>
                <c:pt idx="3">
                  <c:v>HBOS</c:v>
                </c:pt>
              </c:strCache>
            </c:strRef>
          </c:cat>
          <c:val>
            <c:numRef>
              <c:f>total!$C$3:$F$3</c:f>
              <c:numCache>
                <c:formatCode>General</c:formatCode>
                <c:ptCount val="4"/>
                <c:pt idx="0">
                  <c:v>0.50059999999999993</c:v>
                </c:pt>
                <c:pt idx="1">
                  <c:v>0.53489999999999993</c:v>
                </c:pt>
                <c:pt idx="2">
                  <c:v>0.43631111111111115</c:v>
                </c:pt>
                <c:pt idx="3">
                  <c:v>0.38457777777777774</c:v>
                </c:pt>
              </c:numCache>
            </c:numRef>
          </c:val>
          <c:extLst>
            <c:ext xmlns:c16="http://schemas.microsoft.com/office/drawing/2014/chart" uri="{C3380CC4-5D6E-409C-BE32-E72D297353CC}">
              <c16:uniqueId val="{00000001-8AB1-4E57-A348-30307A398AA1}"/>
            </c:ext>
          </c:extLst>
        </c:ser>
        <c:ser>
          <c:idx val="2"/>
          <c:order val="2"/>
          <c:tx>
            <c:strRef>
              <c:f>total!$B$4</c:f>
              <c:strCache>
                <c:ptCount val="1"/>
                <c:pt idx="0">
                  <c:v>Prec@n</c:v>
                </c:pt>
              </c:strCache>
            </c:strRef>
          </c:tx>
          <c:spPr>
            <a:solidFill>
              <a:schemeClr val="accent3"/>
            </a:solidFill>
            <a:ln>
              <a:solidFill>
                <a:srgbClr val="0070C0"/>
              </a:solidFill>
            </a:ln>
            <a:effectLst/>
          </c:spPr>
          <c:invertIfNegative val="0"/>
          <c:cat>
            <c:strRef>
              <c:f>total!$C$1:$F$1</c:f>
              <c:strCache>
                <c:ptCount val="4"/>
                <c:pt idx="0">
                  <c:v>LOF</c:v>
                </c:pt>
                <c:pt idx="1">
                  <c:v>kNN</c:v>
                </c:pt>
                <c:pt idx="2">
                  <c:v>iForest</c:v>
                </c:pt>
                <c:pt idx="3">
                  <c:v>HBOS</c:v>
                </c:pt>
              </c:strCache>
            </c:strRef>
          </c:cat>
          <c:val>
            <c:numRef>
              <c:f>total!$C$4:$F$4</c:f>
              <c:numCache>
                <c:formatCode>General</c:formatCode>
                <c:ptCount val="4"/>
                <c:pt idx="0">
                  <c:v>0.47921111111111109</c:v>
                </c:pt>
                <c:pt idx="1">
                  <c:v>0.4911888888888889</c:v>
                </c:pt>
                <c:pt idx="2">
                  <c:v>0.40425555555555559</c:v>
                </c:pt>
                <c:pt idx="3">
                  <c:v>0.36265555555555562</c:v>
                </c:pt>
              </c:numCache>
            </c:numRef>
          </c:val>
          <c:extLst>
            <c:ext xmlns:c16="http://schemas.microsoft.com/office/drawing/2014/chart" uri="{C3380CC4-5D6E-409C-BE32-E72D297353CC}">
              <c16:uniqueId val="{00000002-8AB1-4E57-A348-30307A398AA1}"/>
            </c:ext>
          </c:extLst>
        </c:ser>
        <c:dLbls>
          <c:showLegendKey val="0"/>
          <c:showVal val="0"/>
          <c:showCatName val="0"/>
          <c:showSerName val="0"/>
          <c:showPercent val="0"/>
          <c:showBubbleSize val="0"/>
        </c:dLbls>
        <c:gapWidth val="150"/>
        <c:axId val="336652064"/>
        <c:axId val="336652480"/>
      </c:barChart>
      <c:catAx>
        <c:axId val="336652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1" i="0" u="none" strike="noStrike" kern="1200" baseline="0">
                <a:solidFill>
                  <a:schemeClr val="tx1">
                    <a:lumMod val="65000"/>
                    <a:lumOff val="35000"/>
                  </a:schemeClr>
                </a:solidFill>
                <a:latin typeface="+mn-lt"/>
                <a:ea typeface="+mn-ea"/>
                <a:cs typeface="+mn-cs"/>
              </a:defRPr>
            </a:pPr>
            <a:endParaRPr lang="en-US"/>
          </a:p>
        </c:txPr>
        <c:crossAx val="336652480"/>
        <c:crosses val="autoZero"/>
        <c:auto val="1"/>
        <c:lblAlgn val="ctr"/>
        <c:lblOffset val="100"/>
        <c:noMultiLvlLbl val="0"/>
      </c:catAx>
      <c:valAx>
        <c:axId val="33665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336652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00" b="1" i="0" u="none" strike="noStrike" kern="1200" spc="0" baseline="0">
                <a:solidFill>
                  <a:schemeClr val="tx1">
                    <a:lumMod val="65000"/>
                    <a:lumOff val="35000"/>
                  </a:schemeClr>
                </a:solidFill>
                <a:latin typeface="+mn-lt"/>
                <a:ea typeface="+mn-ea"/>
                <a:cs typeface="+mn-cs"/>
              </a:defRPr>
            </a:pPr>
            <a:r>
              <a:rPr lang="en-US" sz="4000" b="1"/>
              <a:t>AP results over</a:t>
            </a:r>
            <a:r>
              <a:rPr lang="en-US" sz="4000" b="1" baseline="0"/>
              <a:t> different datasets</a:t>
            </a:r>
            <a:endParaRPr lang="en-US" sz="4000" b="1"/>
          </a:p>
        </c:rich>
      </c:tx>
      <c:overlay val="0"/>
      <c:spPr>
        <a:noFill/>
        <a:ln>
          <a:noFill/>
        </a:ln>
        <a:effectLst/>
      </c:spPr>
      <c:txPr>
        <a:bodyPr rot="0" spcFirstLastPara="1" vertOverflow="ellipsis" vert="horz" wrap="square" anchor="ctr" anchorCtr="1"/>
        <a:lstStyle/>
        <a:p>
          <a:pPr>
            <a:defRPr sz="4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total!$B$16</c:f>
              <c:strCache>
                <c:ptCount val="1"/>
                <c:pt idx="0">
                  <c:v>LOF</c:v>
                </c:pt>
              </c:strCache>
            </c:strRef>
          </c:tx>
          <c:spPr>
            <a:ln w="76200" cap="rnd">
              <a:solidFill>
                <a:schemeClr val="accent1"/>
              </a:solidFill>
              <a:round/>
            </a:ln>
            <a:effectLst/>
          </c:spPr>
          <c:marker>
            <c:symbol val="none"/>
          </c:marker>
          <c:cat>
            <c:strRef>
              <c:f>total!$A$17:$A$25</c:f>
              <c:strCache>
                <c:ptCount val="9"/>
                <c:pt idx="0">
                  <c:v>arrhythmia</c:v>
                </c:pt>
                <c:pt idx="1">
                  <c:v>glass</c:v>
                </c:pt>
                <c:pt idx="2">
                  <c:v>ionosphere</c:v>
                </c:pt>
                <c:pt idx="3">
                  <c:v>lympho</c:v>
                </c:pt>
                <c:pt idx="4">
                  <c:v>pima</c:v>
                </c:pt>
                <c:pt idx="5">
                  <c:v>vertebral</c:v>
                </c:pt>
                <c:pt idx="6">
                  <c:v>vowels</c:v>
                </c:pt>
                <c:pt idx="7">
                  <c:v>wbc</c:v>
                </c:pt>
                <c:pt idx="8">
                  <c:v>wine</c:v>
                </c:pt>
              </c:strCache>
            </c:strRef>
          </c:cat>
          <c:val>
            <c:numRef>
              <c:f>total!$B$17:$B$25</c:f>
              <c:numCache>
                <c:formatCode>General</c:formatCode>
                <c:ptCount val="9"/>
                <c:pt idx="0">
                  <c:v>0.41889999999999999</c:v>
                </c:pt>
                <c:pt idx="1">
                  <c:v>0.15140000000000001</c:v>
                </c:pt>
                <c:pt idx="2">
                  <c:v>0.82769999999999999</c:v>
                </c:pt>
                <c:pt idx="3">
                  <c:v>0.86809999999999998</c:v>
                </c:pt>
                <c:pt idx="4">
                  <c:v>0.37269999999999998</c:v>
                </c:pt>
                <c:pt idx="5">
                  <c:v>0.1208</c:v>
                </c:pt>
                <c:pt idx="6">
                  <c:v>0.32569999999999999</c:v>
                </c:pt>
                <c:pt idx="7">
                  <c:v>0.43919999999999998</c:v>
                </c:pt>
                <c:pt idx="8">
                  <c:v>0.98089999999999999</c:v>
                </c:pt>
              </c:numCache>
            </c:numRef>
          </c:val>
          <c:extLst>
            <c:ext xmlns:c16="http://schemas.microsoft.com/office/drawing/2014/chart" uri="{C3380CC4-5D6E-409C-BE32-E72D297353CC}">
              <c16:uniqueId val="{00000000-4326-4712-80DD-46E972C26D5B}"/>
            </c:ext>
          </c:extLst>
        </c:ser>
        <c:ser>
          <c:idx val="1"/>
          <c:order val="1"/>
          <c:tx>
            <c:strRef>
              <c:f>total!$C$16</c:f>
              <c:strCache>
                <c:ptCount val="1"/>
                <c:pt idx="0">
                  <c:v>kNN</c:v>
                </c:pt>
              </c:strCache>
            </c:strRef>
          </c:tx>
          <c:spPr>
            <a:ln w="76200" cap="rnd">
              <a:solidFill>
                <a:schemeClr val="accent2"/>
              </a:solidFill>
              <a:round/>
            </a:ln>
            <a:effectLst/>
          </c:spPr>
          <c:marker>
            <c:symbol val="none"/>
          </c:marker>
          <c:cat>
            <c:strRef>
              <c:f>total!$A$17:$A$25</c:f>
              <c:strCache>
                <c:ptCount val="9"/>
                <c:pt idx="0">
                  <c:v>arrhythmia</c:v>
                </c:pt>
                <c:pt idx="1">
                  <c:v>glass</c:v>
                </c:pt>
                <c:pt idx="2">
                  <c:v>ionosphere</c:v>
                </c:pt>
                <c:pt idx="3">
                  <c:v>lympho</c:v>
                </c:pt>
                <c:pt idx="4">
                  <c:v>pima</c:v>
                </c:pt>
                <c:pt idx="5">
                  <c:v>vertebral</c:v>
                </c:pt>
                <c:pt idx="6">
                  <c:v>vowels</c:v>
                </c:pt>
                <c:pt idx="7">
                  <c:v>wbc</c:v>
                </c:pt>
                <c:pt idx="8">
                  <c:v>wine</c:v>
                </c:pt>
              </c:strCache>
            </c:strRef>
          </c:cat>
          <c:val>
            <c:numRef>
              <c:f>total!$C$17:$C$25</c:f>
              <c:numCache>
                <c:formatCode>General</c:formatCode>
                <c:ptCount val="9"/>
                <c:pt idx="0">
                  <c:v>0.48299999999999998</c:v>
                </c:pt>
                <c:pt idx="1">
                  <c:v>0.1593</c:v>
                </c:pt>
                <c:pt idx="2">
                  <c:v>0.93210000000000004</c:v>
                </c:pt>
                <c:pt idx="3">
                  <c:v>0.69520000000000004</c:v>
                </c:pt>
                <c:pt idx="4">
                  <c:v>0.45989999999999998</c:v>
                </c:pt>
                <c:pt idx="5">
                  <c:v>8.8999999999999996E-2</c:v>
                </c:pt>
                <c:pt idx="6">
                  <c:v>0.53249999999999997</c:v>
                </c:pt>
                <c:pt idx="7">
                  <c:v>0.5091</c:v>
                </c:pt>
                <c:pt idx="8">
                  <c:v>0.95399999999999996</c:v>
                </c:pt>
              </c:numCache>
            </c:numRef>
          </c:val>
          <c:extLst>
            <c:ext xmlns:c16="http://schemas.microsoft.com/office/drawing/2014/chart" uri="{C3380CC4-5D6E-409C-BE32-E72D297353CC}">
              <c16:uniqueId val="{00000001-4326-4712-80DD-46E972C26D5B}"/>
            </c:ext>
          </c:extLst>
        </c:ser>
        <c:ser>
          <c:idx val="2"/>
          <c:order val="2"/>
          <c:tx>
            <c:strRef>
              <c:f>total!$D$16</c:f>
              <c:strCache>
                <c:ptCount val="1"/>
                <c:pt idx="0">
                  <c:v>iForest</c:v>
                </c:pt>
              </c:strCache>
            </c:strRef>
          </c:tx>
          <c:spPr>
            <a:ln w="76200" cap="rnd">
              <a:solidFill>
                <a:schemeClr val="accent3"/>
              </a:solidFill>
              <a:round/>
            </a:ln>
            <a:effectLst/>
          </c:spPr>
          <c:marker>
            <c:symbol val="none"/>
          </c:marker>
          <c:cat>
            <c:strRef>
              <c:f>total!$A$17:$A$25</c:f>
              <c:strCache>
                <c:ptCount val="9"/>
                <c:pt idx="0">
                  <c:v>arrhythmia</c:v>
                </c:pt>
                <c:pt idx="1">
                  <c:v>glass</c:v>
                </c:pt>
                <c:pt idx="2">
                  <c:v>ionosphere</c:v>
                </c:pt>
                <c:pt idx="3">
                  <c:v>lympho</c:v>
                </c:pt>
                <c:pt idx="4">
                  <c:v>pima</c:v>
                </c:pt>
                <c:pt idx="5">
                  <c:v>vertebral</c:v>
                </c:pt>
                <c:pt idx="6">
                  <c:v>vowels</c:v>
                </c:pt>
                <c:pt idx="7">
                  <c:v>wbc</c:v>
                </c:pt>
                <c:pt idx="8">
                  <c:v>wine</c:v>
                </c:pt>
              </c:strCache>
            </c:strRef>
          </c:cat>
          <c:val>
            <c:numRef>
              <c:f>total!$D$17:$D$25</c:f>
              <c:numCache>
                <c:formatCode>General</c:formatCode>
                <c:ptCount val="9"/>
                <c:pt idx="0">
                  <c:v>0.4844</c:v>
                </c:pt>
                <c:pt idx="1">
                  <c:v>0.1124</c:v>
                </c:pt>
                <c:pt idx="2">
                  <c:v>0.81950000000000001</c:v>
                </c:pt>
                <c:pt idx="3">
                  <c:v>1</c:v>
                </c:pt>
                <c:pt idx="4">
                  <c:v>0.51429999999999998</c:v>
                </c:pt>
                <c:pt idx="5">
                  <c:v>9.7000000000000003E-2</c:v>
                </c:pt>
                <c:pt idx="6">
                  <c:v>0.13469999999999999</c:v>
                </c:pt>
                <c:pt idx="7">
                  <c:v>0.59250000000000003</c:v>
                </c:pt>
                <c:pt idx="8">
                  <c:v>0.17199999999999999</c:v>
                </c:pt>
              </c:numCache>
            </c:numRef>
          </c:val>
          <c:extLst>
            <c:ext xmlns:c16="http://schemas.microsoft.com/office/drawing/2014/chart" uri="{C3380CC4-5D6E-409C-BE32-E72D297353CC}">
              <c16:uniqueId val="{00000002-4326-4712-80DD-46E972C26D5B}"/>
            </c:ext>
          </c:extLst>
        </c:ser>
        <c:ser>
          <c:idx val="3"/>
          <c:order val="3"/>
          <c:tx>
            <c:strRef>
              <c:f>total!$E$16</c:f>
              <c:strCache>
                <c:ptCount val="1"/>
                <c:pt idx="0">
                  <c:v>HBOS</c:v>
                </c:pt>
              </c:strCache>
            </c:strRef>
          </c:tx>
          <c:spPr>
            <a:ln w="76200" cap="rnd">
              <a:solidFill>
                <a:schemeClr val="accent4"/>
              </a:solidFill>
              <a:round/>
            </a:ln>
            <a:effectLst/>
          </c:spPr>
          <c:marker>
            <c:symbol val="none"/>
          </c:marker>
          <c:cat>
            <c:strRef>
              <c:f>total!$A$17:$A$25</c:f>
              <c:strCache>
                <c:ptCount val="9"/>
                <c:pt idx="0">
                  <c:v>arrhythmia</c:v>
                </c:pt>
                <c:pt idx="1">
                  <c:v>glass</c:v>
                </c:pt>
                <c:pt idx="2">
                  <c:v>ionosphere</c:v>
                </c:pt>
                <c:pt idx="3">
                  <c:v>lympho</c:v>
                </c:pt>
                <c:pt idx="4">
                  <c:v>pima</c:v>
                </c:pt>
                <c:pt idx="5">
                  <c:v>vertebral</c:v>
                </c:pt>
                <c:pt idx="6">
                  <c:v>vowels</c:v>
                </c:pt>
                <c:pt idx="7">
                  <c:v>wbc</c:v>
                </c:pt>
                <c:pt idx="8">
                  <c:v>wine</c:v>
                </c:pt>
              </c:strCache>
            </c:strRef>
          </c:cat>
          <c:val>
            <c:numRef>
              <c:f>total!$E$17:$E$25</c:f>
              <c:numCache>
                <c:formatCode>General</c:formatCode>
                <c:ptCount val="9"/>
                <c:pt idx="0">
                  <c:v>0.4199</c:v>
                </c:pt>
                <c:pt idx="1">
                  <c:v>6.9000000000000006E-2</c:v>
                </c:pt>
                <c:pt idx="2">
                  <c:v>0.4194</c:v>
                </c:pt>
                <c:pt idx="3">
                  <c:v>1</c:v>
                </c:pt>
                <c:pt idx="4">
                  <c:v>0.5101</c:v>
                </c:pt>
                <c:pt idx="5">
                  <c:v>9.3299999999999994E-2</c:v>
                </c:pt>
                <c:pt idx="6">
                  <c:v>8.14E-2</c:v>
                </c:pt>
                <c:pt idx="7">
                  <c:v>0.70279999999999998</c:v>
                </c:pt>
                <c:pt idx="8">
                  <c:v>0.1653</c:v>
                </c:pt>
              </c:numCache>
            </c:numRef>
          </c:val>
          <c:extLst>
            <c:ext xmlns:c16="http://schemas.microsoft.com/office/drawing/2014/chart" uri="{C3380CC4-5D6E-409C-BE32-E72D297353CC}">
              <c16:uniqueId val="{00000003-4326-4712-80DD-46E972C26D5B}"/>
            </c:ext>
          </c:extLst>
        </c:ser>
        <c:dLbls>
          <c:showLegendKey val="0"/>
          <c:showVal val="0"/>
          <c:showCatName val="0"/>
          <c:showSerName val="0"/>
          <c:showPercent val="0"/>
          <c:showBubbleSize val="0"/>
        </c:dLbls>
        <c:axId val="599802160"/>
        <c:axId val="599802992"/>
      </c:radarChart>
      <c:catAx>
        <c:axId val="5998021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1" i="0" u="none" strike="noStrike" kern="1200" baseline="0">
                <a:solidFill>
                  <a:schemeClr val="tx1">
                    <a:lumMod val="65000"/>
                    <a:lumOff val="35000"/>
                  </a:schemeClr>
                </a:solidFill>
                <a:latin typeface="+mn-lt"/>
                <a:ea typeface="+mn-ea"/>
                <a:cs typeface="+mn-cs"/>
              </a:defRPr>
            </a:pPr>
            <a:endParaRPr lang="en-US"/>
          </a:p>
        </c:txPr>
        <c:crossAx val="599802992"/>
        <c:crosses val="autoZero"/>
        <c:auto val="1"/>
        <c:lblAlgn val="ctr"/>
        <c:lblOffset val="100"/>
        <c:noMultiLvlLbl val="0"/>
      </c:catAx>
      <c:valAx>
        <c:axId val="599802992"/>
        <c:scaling>
          <c:orientation val="minMax"/>
        </c:scaling>
        <c:delete val="0"/>
        <c:axPos val="l"/>
        <c:majorGridlines>
          <c:spPr>
            <a:ln w="222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599802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5387342"/>
            <a:ext cx="18653760" cy="1146048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7289782"/>
            <a:ext cx="16459200" cy="7947658"/>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BE46F6-A475-4E7A-8848-1D26DF6C5E7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EAB9F-58DC-4B9E-919B-DA42D8175712}" type="slidenum">
              <a:rPr lang="en-US" smtClean="0"/>
              <a:t>‹#›</a:t>
            </a:fld>
            <a:endParaRPr lang="en-US"/>
          </a:p>
        </p:txBody>
      </p:sp>
    </p:spTree>
    <p:extLst>
      <p:ext uri="{BB962C8B-B14F-4D97-AF65-F5344CB8AC3E}">
        <p14:creationId xmlns:p14="http://schemas.microsoft.com/office/powerpoint/2010/main" val="2920097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46F6-A475-4E7A-8848-1D26DF6C5E7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EAB9F-58DC-4B9E-919B-DA42D8175712}" type="slidenum">
              <a:rPr lang="en-US" smtClean="0"/>
              <a:t>‹#›</a:t>
            </a:fld>
            <a:endParaRPr lang="en-US"/>
          </a:p>
        </p:txBody>
      </p:sp>
    </p:spTree>
    <p:extLst>
      <p:ext uri="{BB962C8B-B14F-4D97-AF65-F5344CB8AC3E}">
        <p14:creationId xmlns:p14="http://schemas.microsoft.com/office/powerpoint/2010/main" val="393081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752600"/>
            <a:ext cx="473202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752600"/>
            <a:ext cx="1392174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46F6-A475-4E7A-8848-1D26DF6C5E7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EAB9F-58DC-4B9E-919B-DA42D8175712}" type="slidenum">
              <a:rPr lang="en-US" smtClean="0"/>
              <a:t>‹#›</a:t>
            </a:fld>
            <a:endParaRPr lang="en-US"/>
          </a:p>
        </p:txBody>
      </p:sp>
    </p:spTree>
    <p:extLst>
      <p:ext uri="{BB962C8B-B14F-4D97-AF65-F5344CB8AC3E}">
        <p14:creationId xmlns:p14="http://schemas.microsoft.com/office/powerpoint/2010/main" val="207943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BE46F6-A475-4E7A-8848-1D26DF6C5E7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EAB9F-58DC-4B9E-919B-DA42D8175712}" type="slidenum">
              <a:rPr lang="en-US" smtClean="0"/>
              <a:t>‹#›</a:t>
            </a:fld>
            <a:endParaRPr lang="en-US"/>
          </a:p>
        </p:txBody>
      </p:sp>
    </p:spTree>
    <p:extLst>
      <p:ext uri="{BB962C8B-B14F-4D97-AF65-F5344CB8AC3E}">
        <p14:creationId xmlns:p14="http://schemas.microsoft.com/office/powerpoint/2010/main" val="254512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8206749"/>
            <a:ext cx="18928080" cy="1369313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22029429"/>
            <a:ext cx="18928080" cy="72008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E46F6-A475-4E7A-8848-1D26DF6C5E72}"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EAB9F-58DC-4B9E-919B-DA42D8175712}" type="slidenum">
              <a:rPr lang="en-US" smtClean="0"/>
              <a:t>‹#›</a:t>
            </a:fld>
            <a:endParaRPr lang="en-US"/>
          </a:p>
        </p:txBody>
      </p:sp>
    </p:spTree>
    <p:extLst>
      <p:ext uri="{BB962C8B-B14F-4D97-AF65-F5344CB8AC3E}">
        <p14:creationId xmlns:p14="http://schemas.microsoft.com/office/powerpoint/2010/main" val="23887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8763000"/>
            <a:ext cx="932688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BE46F6-A475-4E7A-8848-1D26DF6C5E7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EAB9F-58DC-4B9E-919B-DA42D8175712}" type="slidenum">
              <a:rPr lang="en-US" smtClean="0"/>
              <a:t>‹#›</a:t>
            </a:fld>
            <a:endParaRPr lang="en-US"/>
          </a:p>
        </p:txBody>
      </p:sp>
    </p:spTree>
    <p:extLst>
      <p:ext uri="{BB962C8B-B14F-4D97-AF65-F5344CB8AC3E}">
        <p14:creationId xmlns:p14="http://schemas.microsoft.com/office/powerpoint/2010/main" val="388463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752607"/>
            <a:ext cx="189280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8069582"/>
            <a:ext cx="9284016"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2024360"/>
            <a:ext cx="9284016"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8069582"/>
            <a:ext cx="9329738" cy="395477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2024360"/>
            <a:ext cx="9329738"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BE46F6-A475-4E7A-8848-1D26DF6C5E72}"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EAB9F-58DC-4B9E-919B-DA42D8175712}" type="slidenum">
              <a:rPr lang="en-US" smtClean="0"/>
              <a:t>‹#›</a:t>
            </a:fld>
            <a:endParaRPr lang="en-US"/>
          </a:p>
        </p:txBody>
      </p:sp>
    </p:spTree>
    <p:extLst>
      <p:ext uri="{BB962C8B-B14F-4D97-AF65-F5344CB8AC3E}">
        <p14:creationId xmlns:p14="http://schemas.microsoft.com/office/powerpoint/2010/main" val="35473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BE46F6-A475-4E7A-8848-1D26DF6C5E72}"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EAB9F-58DC-4B9E-919B-DA42D8175712}" type="slidenum">
              <a:rPr lang="en-US" smtClean="0"/>
              <a:t>‹#›</a:t>
            </a:fld>
            <a:endParaRPr lang="en-US"/>
          </a:p>
        </p:txBody>
      </p:sp>
    </p:spTree>
    <p:extLst>
      <p:ext uri="{BB962C8B-B14F-4D97-AF65-F5344CB8AC3E}">
        <p14:creationId xmlns:p14="http://schemas.microsoft.com/office/powerpoint/2010/main" val="90611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E46F6-A475-4E7A-8848-1D26DF6C5E72}"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EAB9F-58DC-4B9E-919B-DA42D8175712}" type="slidenum">
              <a:rPr lang="en-US" smtClean="0"/>
              <a:t>‹#›</a:t>
            </a:fld>
            <a:endParaRPr lang="en-US"/>
          </a:p>
        </p:txBody>
      </p:sp>
    </p:spTree>
    <p:extLst>
      <p:ext uri="{BB962C8B-B14F-4D97-AF65-F5344CB8AC3E}">
        <p14:creationId xmlns:p14="http://schemas.microsoft.com/office/powerpoint/2010/main" val="341144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739647"/>
            <a:ext cx="11109960" cy="233934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AFBE46F6-A475-4E7A-8848-1D26DF6C5E7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EAB9F-58DC-4B9E-919B-DA42D8175712}" type="slidenum">
              <a:rPr lang="en-US" smtClean="0"/>
              <a:t>‹#›</a:t>
            </a:fld>
            <a:endParaRPr lang="en-US"/>
          </a:p>
        </p:txBody>
      </p:sp>
    </p:spTree>
    <p:extLst>
      <p:ext uri="{BB962C8B-B14F-4D97-AF65-F5344CB8AC3E}">
        <p14:creationId xmlns:p14="http://schemas.microsoft.com/office/powerpoint/2010/main" val="298006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2194560"/>
            <a:ext cx="7078027" cy="768096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739647"/>
            <a:ext cx="11109960" cy="233934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9875520"/>
            <a:ext cx="7078027" cy="18295622"/>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AFBE46F6-A475-4E7A-8848-1D26DF6C5E72}" type="datetimeFigureOut">
              <a:rPr lang="en-US" smtClean="0"/>
              <a:t>4/28/2022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EAB9F-58DC-4B9E-919B-DA42D8175712}" type="slidenum">
              <a:rPr lang="en-US" smtClean="0"/>
              <a:t>‹#›</a:t>
            </a:fld>
            <a:endParaRPr lang="en-US"/>
          </a:p>
        </p:txBody>
      </p:sp>
    </p:spTree>
    <p:extLst>
      <p:ext uri="{BB962C8B-B14F-4D97-AF65-F5344CB8AC3E}">
        <p14:creationId xmlns:p14="http://schemas.microsoft.com/office/powerpoint/2010/main" val="555255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752607"/>
            <a:ext cx="189280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8763000"/>
            <a:ext cx="1892808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30510487"/>
            <a:ext cx="4937760" cy="1752600"/>
          </a:xfrm>
          <a:prstGeom prst="rect">
            <a:avLst/>
          </a:prstGeom>
        </p:spPr>
        <p:txBody>
          <a:bodyPr vert="horz" lIns="91440" tIns="45720" rIns="91440" bIns="45720" rtlCol="0" anchor="ctr"/>
          <a:lstStyle>
            <a:lvl1pPr algn="l">
              <a:defRPr sz="2880">
                <a:solidFill>
                  <a:schemeClr val="tx1">
                    <a:tint val="75000"/>
                  </a:schemeClr>
                </a:solidFill>
              </a:defRPr>
            </a:lvl1pPr>
          </a:lstStyle>
          <a:p>
            <a:fld id="{AFBE46F6-A475-4E7A-8848-1D26DF6C5E72}" type="datetimeFigureOut">
              <a:rPr lang="en-US" smtClean="0"/>
              <a:t>4/28/2022</a:t>
            </a:fld>
            <a:endParaRPr lang="en-US"/>
          </a:p>
        </p:txBody>
      </p:sp>
      <p:sp>
        <p:nvSpPr>
          <p:cNvPr id="5" name="Footer Placeholder 4"/>
          <p:cNvSpPr>
            <a:spLocks noGrp="1"/>
          </p:cNvSpPr>
          <p:nvPr>
            <p:ph type="ftr" sz="quarter" idx="3"/>
          </p:nvPr>
        </p:nvSpPr>
        <p:spPr>
          <a:xfrm>
            <a:off x="7269480" y="30510487"/>
            <a:ext cx="7406640" cy="17526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30510487"/>
            <a:ext cx="4937760" cy="1752600"/>
          </a:xfrm>
          <a:prstGeom prst="rect">
            <a:avLst/>
          </a:prstGeom>
        </p:spPr>
        <p:txBody>
          <a:bodyPr vert="horz" lIns="91440" tIns="45720" rIns="91440" bIns="45720" rtlCol="0" anchor="ctr"/>
          <a:lstStyle>
            <a:lvl1pPr algn="r">
              <a:defRPr sz="2880">
                <a:solidFill>
                  <a:schemeClr val="tx1">
                    <a:tint val="75000"/>
                  </a:schemeClr>
                </a:solidFill>
              </a:defRPr>
            </a:lvl1pPr>
          </a:lstStyle>
          <a:p>
            <a:fld id="{659EAB9F-58DC-4B9E-919B-DA42D8175712}" type="slidenum">
              <a:rPr lang="en-US" smtClean="0"/>
              <a:t>‹#›</a:t>
            </a:fld>
            <a:endParaRPr lang="en-US"/>
          </a:p>
        </p:txBody>
      </p:sp>
    </p:spTree>
    <p:extLst>
      <p:ext uri="{BB962C8B-B14F-4D97-AF65-F5344CB8AC3E}">
        <p14:creationId xmlns:p14="http://schemas.microsoft.com/office/powerpoint/2010/main" val="2599167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3000">
              <a:schemeClr val="accent1">
                <a:lumMod val="45000"/>
                <a:lumOff val="55000"/>
              </a:schemeClr>
            </a:gs>
            <a:gs pos="79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8ACC8F15-CE2E-4FAA-A87E-EED859D1C71B}"/>
              </a:ext>
            </a:extLst>
          </p:cNvPr>
          <p:cNvGraphicFramePr>
            <a:graphicFrameLocks noChangeAspect="1"/>
          </p:cNvGraphicFramePr>
          <p:nvPr>
            <p:extLst>
              <p:ext uri="{D42A27DB-BD31-4B8C-83A1-F6EECF244321}">
                <p14:modId xmlns:p14="http://schemas.microsoft.com/office/powerpoint/2010/main" val="3071153551"/>
              </p:ext>
            </p:extLst>
          </p:nvPr>
        </p:nvGraphicFramePr>
        <p:xfrm>
          <a:off x="12363594" y="5171348"/>
          <a:ext cx="8691757" cy="10752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2C08077-D0C2-434C-B5C2-02E84BB23FA8}"/>
              </a:ext>
            </a:extLst>
          </p:cNvPr>
          <p:cNvGraphicFramePr>
            <a:graphicFrameLocks noChangeAspect="1"/>
          </p:cNvGraphicFramePr>
          <p:nvPr>
            <p:extLst>
              <p:ext uri="{D42A27DB-BD31-4B8C-83A1-F6EECF244321}">
                <p14:modId xmlns:p14="http://schemas.microsoft.com/office/powerpoint/2010/main" val="414877314"/>
              </p:ext>
            </p:extLst>
          </p:nvPr>
        </p:nvGraphicFramePr>
        <p:xfrm>
          <a:off x="10037559" y="15963951"/>
          <a:ext cx="13343825" cy="797909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F35D93C7-D38F-46A7-888A-E0F3DF520A80}"/>
              </a:ext>
            </a:extLst>
          </p:cNvPr>
          <p:cNvSpPr txBox="1">
            <a:spLocks noChangeAspect="1"/>
          </p:cNvSpPr>
          <p:nvPr/>
        </p:nvSpPr>
        <p:spPr>
          <a:xfrm>
            <a:off x="1105018" y="5099514"/>
            <a:ext cx="9495692" cy="5016758"/>
          </a:xfrm>
          <a:prstGeom prst="rect">
            <a:avLst/>
          </a:prstGeom>
          <a:noFill/>
        </p:spPr>
        <p:txBody>
          <a:bodyPr wrap="square" rtlCol="0">
            <a:spAutoFit/>
          </a:bodyPr>
          <a:lstStyle/>
          <a:p>
            <a:r>
              <a:rPr lang="en-US" sz="3200" dirty="0">
                <a:effectLst/>
                <a:latin typeface="Georgia" panose="02040502050405020303" pitchFamily="18" charset="0"/>
                <a:ea typeface="Calibri" panose="020F0502020204030204" pitchFamily="34" charset="0"/>
                <a:cs typeface="Arial" panose="020B0604020202020204" pitchFamily="34" charset="0"/>
              </a:rPr>
              <a:t>In data analysis, outliers or anomalies (or even in some cases, novelties) are those rare items that deviate significantly from a well-known notion of normal behavior. Such examples may cause suspicions that these data samples might be deliberately created out of a discrepant mechanism or not be in harmony with the remainder of data. Outlier detection refers to methodologies that aim at discovering such rare and exceptional examples in data [1].</a:t>
            </a:r>
            <a:endParaRPr lang="en-US" sz="3200" dirty="0">
              <a:latin typeface="Georgia" panose="02040502050405020303" pitchFamily="18" charset="0"/>
            </a:endParaRPr>
          </a:p>
        </p:txBody>
      </p:sp>
      <p:sp>
        <p:nvSpPr>
          <p:cNvPr id="7" name="Shape 106">
            <a:extLst>
              <a:ext uri="{FF2B5EF4-FFF2-40B4-BE49-F238E27FC236}">
                <a16:creationId xmlns:a16="http://schemas.microsoft.com/office/drawing/2014/main" id="{E6A4A5C4-ED79-48D8-93B9-7991132D47D4}"/>
              </a:ext>
            </a:extLst>
          </p:cNvPr>
          <p:cNvSpPr txBox="1">
            <a:spLocks noChangeAspect="1"/>
          </p:cNvSpPr>
          <p:nvPr/>
        </p:nvSpPr>
        <p:spPr>
          <a:xfrm>
            <a:off x="757664" y="3856843"/>
            <a:ext cx="10190400" cy="1318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7200" b="1" dirty="0">
                <a:latin typeface="Comfortaa"/>
                <a:ea typeface="Comfortaa"/>
                <a:cs typeface="Comfortaa"/>
                <a:sym typeface="Comfortaa"/>
              </a:rPr>
              <a:t>Introduction</a:t>
            </a:r>
            <a:endParaRPr sz="7200" b="1" dirty="0">
              <a:latin typeface="Comfortaa"/>
              <a:ea typeface="Comfortaa"/>
              <a:cs typeface="Comfortaa"/>
              <a:sym typeface="Comfortaa"/>
            </a:endParaRPr>
          </a:p>
        </p:txBody>
      </p:sp>
      <p:sp>
        <p:nvSpPr>
          <p:cNvPr id="9" name="Shape 86">
            <a:extLst>
              <a:ext uri="{FF2B5EF4-FFF2-40B4-BE49-F238E27FC236}">
                <a16:creationId xmlns:a16="http://schemas.microsoft.com/office/drawing/2014/main" id="{6FF44511-A303-47AA-9782-B6C609AC27AF}"/>
              </a:ext>
            </a:extLst>
          </p:cNvPr>
          <p:cNvSpPr txBox="1">
            <a:spLocks noChangeAspect="1"/>
          </p:cNvSpPr>
          <p:nvPr/>
        </p:nvSpPr>
        <p:spPr>
          <a:xfrm>
            <a:off x="-314356" y="18901930"/>
            <a:ext cx="123246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dirty="0">
                <a:solidFill>
                  <a:srgbClr val="0C0C0C"/>
                </a:solidFill>
                <a:latin typeface="Comfortaa"/>
                <a:ea typeface="Comfortaa"/>
                <a:cs typeface="Comfortaa"/>
                <a:sym typeface="Comfortaa"/>
              </a:rPr>
              <a:t>Methods</a:t>
            </a:r>
            <a:endParaRPr sz="7200" b="1" dirty="0">
              <a:solidFill>
                <a:srgbClr val="0C0C0C"/>
              </a:solidFill>
              <a:latin typeface="Comfortaa"/>
              <a:ea typeface="Comfortaa"/>
              <a:cs typeface="Comfortaa"/>
              <a:sym typeface="Comfortaa"/>
            </a:endParaRPr>
          </a:p>
        </p:txBody>
      </p:sp>
      <p:sp>
        <p:nvSpPr>
          <p:cNvPr id="10" name="TextBox 9">
            <a:extLst>
              <a:ext uri="{FF2B5EF4-FFF2-40B4-BE49-F238E27FC236}">
                <a16:creationId xmlns:a16="http://schemas.microsoft.com/office/drawing/2014/main" id="{627209E7-5770-4D0F-91ED-EA9AEE9B5229}"/>
              </a:ext>
            </a:extLst>
          </p:cNvPr>
          <p:cNvSpPr txBox="1">
            <a:spLocks noChangeAspect="1"/>
          </p:cNvSpPr>
          <p:nvPr/>
        </p:nvSpPr>
        <p:spPr>
          <a:xfrm>
            <a:off x="1100098" y="20234224"/>
            <a:ext cx="9495692" cy="11910953"/>
          </a:xfrm>
          <a:prstGeom prst="rect">
            <a:avLst/>
          </a:prstGeom>
          <a:noFill/>
        </p:spPr>
        <p:txBody>
          <a:bodyPr wrap="square" rtlCol="0">
            <a:spAutoFit/>
          </a:bodyPr>
          <a:lstStyle/>
          <a:p>
            <a:pPr marL="571500" indent="-571500">
              <a:buFont typeface="Arial" panose="020B0604020202020204" pitchFamily="34" charset="0"/>
              <a:buChar char="•"/>
            </a:pPr>
            <a:r>
              <a:rPr lang="en-US" sz="3200" b="1" dirty="0">
                <a:effectLst/>
                <a:latin typeface="Georgia" panose="02040502050405020303" pitchFamily="18" charset="0"/>
                <a:ea typeface="Calibri" panose="020F0502020204030204" pitchFamily="34" charset="0"/>
                <a:cs typeface="Arial" panose="020B0604020202020204" pitchFamily="34" charset="0"/>
              </a:rPr>
              <a:t>LOF: </a:t>
            </a:r>
            <a:r>
              <a:rPr lang="en-US" sz="3200" dirty="0">
                <a:effectLst/>
                <a:latin typeface="Georgia" panose="02040502050405020303" pitchFamily="18" charset="0"/>
                <a:ea typeface="Calibri" panose="020F0502020204030204" pitchFamily="34" charset="0"/>
                <a:cs typeface="Arial" panose="020B0604020202020204" pitchFamily="34" charset="0"/>
              </a:rPr>
              <a:t>Each sample gets an anomaly score entitled Local Outlier Factor. LOF for a point is higher, then it is more probable for it to be an anomaly. It computes the density fluctuation of every point </a:t>
            </a:r>
            <a:r>
              <a:rPr lang="en-US" sz="3200" dirty="0" err="1">
                <a:effectLst/>
                <a:latin typeface="Georgia" panose="02040502050405020303" pitchFamily="18" charset="0"/>
                <a:ea typeface="Calibri" panose="020F0502020204030204" pitchFamily="34" charset="0"/>
                <a:cs typeface="Arial" panose="020B0604020202020204" pitchFamily="34" charset="0"/>
              </a:rPr>
              <a:t>w.r.t.</a:t>
            </a:r>
            <a:r>
              <a:rPr lang="en-US" sz="3200" dirty="0">
                <a:latin typeface="Georgia" panose="02040502050405020303" pitchFamily="18" charset="0"/>
                <a:ea typeface="Calibri" panose="020F0502020204030204" pitchFamily="34" charset="0"/>
                <a:cs typeface="Arial" panose="020B0604020202020204" pitchFamily="34" charset="0"/>
              </a:rPr>
              <a:t> </a:t>
            </a:r>
            <a:r>
              <a:rPr lang="en-US" sz="3200" dirty="0">
                <a:effectLst/>
                <a:latin typeface="Georgia" panose="02040502050405020303" pitchFamily="18" charset="0"/>
                <a:ea typeface="Calibri" panose="020F0502020204030204" pitchFamily="34" charset="0"/>
                <a:cs typeface="Arial" panose="020B0604020202020204" pitchFamily="34" charset="0"/>
              </a:rPr>
              <a:t>its surrounding points, and after a normalization, th</a:t>
            </a:r>
            <a:r>
              <a:rPr lang="en-US" sz="3200" dirty="0">
                <a:latin typeface="Georgia" panose="02040502050405020303" pitchFamily="18" charset="0"/>
                <a:ea typeface="Calibri" panose="020F0502020204030204" pitchFamily="34" charset="0"/>
                <a:cs typeface="Arial" panose="020B0604020202020204" pitchFamily="34" charset="0"/>
              </a:rPr>
              <a:t>e outlier scores are acquired </a:t>
            </a:r>
            <a:r>
              <a:rPr lang="en-US" sz="3200" dirty="0">
                <a:effectLst/>
                <a:latin typeface="Georgia" panose="02040502050405020303" pitchFamily="18" charset="0"/>
                <a:ea typeface="Calibri" panose="020F0502020204030204" pitchFamily="34" charset="0"/>
                <a:cs typeface="Arial" panose="020B0604020202020204" pitchFamily="34" charset="0"/>
              </a:rPr>
              <a:t>[2].</a:t>
            </a:r>
          </a:p>
          <a:p>
            <a:pPr marL="571500" indent="-571500">
              <a:buFont typeface="Arial" panose="020B0604020202020204" pitchFamily="34" charset="0"/>
              <a:buChar char="•"/>
            </a:pPr>
            <a:r>
              <a:rPr lang="en-US" sz="3200" b="1" dirty="0" err="1">
                <a:latin typeface="Georgia" panose="02040502050405020303" pitchFamily="18" charset="0"/>
                <a:cs typeface="Arial" panose="020B0604020202020204" pitchFamily="34" charset="0"/>
              </a:rPr>
              <a:t>kNN</a:t>
            </a:r>
            <a:r>
              <a:rPr lang="en-US" sz="3200" b="1" dirty="0">
                <a:latin typeface="Georgia" panose="02040502050405020303" pitchFamily="18" charset="0"/>
                <a:cs typeface="Arial" panose="020B0604020202020204" pitchFamily="34" charset="0"/>
              </a:rPr>
              <a:t>:</a:t>
            </a:r>
            <a:r>
              <a:rPr lang="en-US" sz="3200" dirty="0">
                <a:latin typeface="Georgia" panose="02040502050405020303" pitchFamily="18" charset="0"/>
                <a:cs typeface="Arial" panose="020B0604020202020204" pitchFamily="34" charset="0"/>
              </a:rPr>
              <a:t> For every data element, it considers the distances to its neighboring points and derives the anomaly score out of them. Three different strategies including the largest distance, average distance, and median distance could be adopted [3].</a:t>
            </a:r>
          </a:p>
          <a:p>
            <a:pPr marL="571500" indent="-571500">
              <a:buFont typeface="Arial" panose="020B0604020202020204" pitchFamily="34" charset="0"/>
              <a:buChar char="•"/>
            </a:pPr>
            <a:r>
              <a:rPr lang="en-US" sz="3200" b="1" dirty="0" err="1">
                <a:latin typeface="Georgia" panose="02040502050405020303" pitchFamily="18" charset="0"/>
                <a:cs typeface="Arial" panose="020B0604020202020204" pitchFamily="34" charset="0"/>
              </a:rPr>
              <a:t>iForest</a:t>
            </a:r>
            <a:r>
              <a:rPr lang="en-US" sz="3200" b="1" dirty="0">
                <a:latin typeface="Georgia" panose="02040502050405020303" pitchFamily="18" charset="0"/>
                <a:cs typeface="Arial" panose="020B0604020202020204" pitchFamily="34" charset="0"/>
              </a:rPr>
              <a:t>:</a:t>
            </a:r>
            <a:r>
              <a:rPr lang="en-US" sz="3200" dirty="0">
                <a:latin typeface="Georgia" panose="02040502050405020303" pitchFamily="18" charset="0"/>
                <a:cs typeface="Arial" panose="020B0604020202020204" pitchFamily="34" charset="0"/>
              </a:rPr>
              <a:t> It strives to isolate every observation by choosing attributes at random and then finding a random split point; then, it starts the dividing process and building the isolation trees. The path length to reach a point in isolation trees will indicate the anomaly score [4].</a:t>
            </a:r>
          </a:p>
          <a:p>
            <a:pPr marL="571500" indent="-571500">
              <a:buFont typeface="Arial" panose="020B0604020202020204" pitchFamily="34" charset="0"/>
              <a:buChar char="•"/>
            </a:pPr>
            <a:r>
              <a:rPr lang="en-US" sz="3200" b="1" dirty="0">
                <a:latin typeface="Georgia" panose="02040502050405020303" pitchFamily="18" charset="0"/>
                <a:cs typeface="Arial" panose="020B0604020202020204" pitchFamily="34" charset="0"/>
              </a:rPr>
              <a:t>HBOS:</a:t>
            </a:r>
            <a:r>
              <a:rPr lang="en-US" sz="3200" dirty="0">
                <a:latin typeface="Georgia" panose="02040502050405020303" pitchFamily="18" charset="0"/>
                <a:cs typeface="Arial" panose="020B0604020202020204" pitchFamily="34" charset="0"/>
              </a:rPr>
              <a:t> Histogram-based outlier detection is a simple and fast method that presumes the data attributes being independent, and builds the outlier scores upon the respective histograms [5].</a:t>
            </a:r>
            <a:endParaRPr lang="en-US" sz="3200" dirty="0">
              <a:latin typeface="Georgia" panose="02040502050405020303" pitchFamily="18" charset="0"/>
            </a:endParaRPr>
          </a:p>
        </p:txBody>
      </p:sp>
      <p:sp>
        <p:nvSpPr>
          <p:cNvPr id="11" name="TextBox 10">
            <a:extLst>
              <a:ext uri="{FF2B5EF4-FFF2-40B4-BE49-F238E27FC236}">
                <a16:creationId xmlns:a16="http://schemas.microsoft.com/office/drawing/2014/main" id="{F039220C-A45A-48AB-A501-166B3C6F2759}"/>
              </a:ext>
            </a:extLst>
          </p:cNvPr>
          <p:cNvSpPr txBox="1">
            <a:spLocks noChangeAspect="1"/>
          </p:cNvSpPr>
          <p:nvPr/>
        </p:nvSpPr>
        <p:spPr>
          <a:xfrm>
            <a:off x="13172700" y="25035538"/>
            <a:ext cx="7924800" cy="7109639"/>
          </a:xfrm>
          <a:prstGeom prst="rect">
            <a:avLst/>
          </a:prstGeom>
          <a:noFill/>
        </p:spPr>
        <p:txBody>
          <a:bodyPr wrap="square" rtlCol="0">
            <a:spAutoFit/>
          </a:bodyPr>
          <a:lstStyle/>
          <a:p>
            <a:r>
              <a:rPr lang="en-US" sz="2400" dirty="0">
                <a:latin typeface="Georgia" panose="02040502050405020303" pitchFamily="18" charset="0"/>
              </a:rPr>
              <a:t>[1] Hodge, Victoria, and Jim Austin. "A survey of outlier detection methodologies." </a:t>
            </a:r>
            <a:r>
              <a:rPr lang="en-US" sz="2400" i="1" dirty="0">
                <a:latin typeface="Georgia" panose="02040502050405020303" pitchFamily="18" charset="0"/>
              </a:rPr>
              <a:t>Artificial intelligence review</a:t>
            </a:r>
            <a:r>
              <a:rPr lang="en-US" sz="2400" dirty="0">
                <a:latin typeface="Georgia" panose="02040502050405020303" pitchFamily="18" charset="0"/>
              </a:rPr>
              <a:t> 22.2 (2004): 85-126.</a:t>
            </a:r>
          </a:p>
          <a:p>
            <a:r>
              <a:rPr lang="en-US" sz="2400" dirty="0">
                <a:latin typeface="Georgia" panose="02040502050405020303" pitchFamily="18" charset="0"/>
              </a:rPr>
              <a:t>[2] </a:t>
            </a:r>
            <a:r>
              <a:rPr lang="en-US" sz="2400" dirty="0" err="1">
                <a:latin typeface="Georgia" panose="02040502050405020303" pitchFamily="18" charset="0"/>
              </a:rPr>
              <a:t>Breunig</a:t>
            </a:r>
            <a:r>
              <a:rPr lang="en-US" sz="2400" dirty="0">
                <a:latin typeface="Georgia" panose="02040502050405020303" pitchFamily="18" charset="0"/>
              </a:rPr>
              <a:t>, Markus M., et al. "LOF: identifying density-based local outliers." Proceedings of the 2000 ACM SIGMOD international conference on Management of data. 2000.</a:t>
            </a:r>
          </a:p>
          <a:p>
            <a:r>
              <a:rPr lang="en-US" sz="2400" dirty="0">
                <a:latin typeface="Georgia" panose="02040502050405020303" pitchFamily="18" charset="0"/>
              </a:rPr>
              <a:t>[3] Ramaswamy, Sridhar, Rajeev Rastogi, and </a:t>
            </a:r>
            <a:r>
              <a:rPr lang="en-US" sz="2400" dirty="0" err="1">
                <a:latin typeface="Georgia" panose="02040502050405020303" pitchFamily="18" charset="0"/>
              </a:rPr>
              <a:t>Kyuseok</a:t>
            </a:r>
            <a:r>
              <a:rPr lang="en-US" sz="2400" dirty="0">
                <a:latin typeface="Georgia" panose="02040502050405020303" pitchFamily="18" charset="0"/>
              </a:rPr>
              <a:t> Shim. "Efficient algorithms for mining outliers from large data sets." Proceedings of the 2000 ACM SIGMOD international conference on Management of data. 2000.</a:t>
            </a:r>
          </a:p>
          <a:p>
            <a:r>
              <a:rPr lang="en-US" sz="2400" dirty="0">
                <a:latin typeface="Georgia" panose="02040502050405020303" pitchFamily="18" charset="0"/>
              </a:rPr>
              <a:t>[4] Liu, Fei Tony, Kai Ming Ting, and </a:t>
            </a:r>
            <a:r>
              <a:rPr lang="en-US" sz="2400" dirty="0" err="1">
                <a:latin typeface="Georgia" panose="02040502050405020303" pitchFamily="18" charset="0"/>
              </a:rPr>
              <a:t>Zhi</a:t>
            </a:r>
            <a:r>
              <a:rPr lang="en-US" sz="2400" dirty="0">
                <a:latin typeface="Georgia" panose="02040502050405020303" pitchFamily="18" charset="0"/>
              </a:rPr>
              <a:t>-Hua Zhou. "Isolation-based anomaly detection." </a:t>
            </a:r>
            <a:r>
              <a:rPr lang="en-US" sz="2400" i="1" dirty="0">
                <a:latin typeface="Georgia" panose="02040502050405020303" pitchFamily="18" charset="0"/>
              </a:rPr>
              <a:t>ACM Transactions on Knowledge Discovery from Data (TKDD)</a:t>
            </a:r>
            <a:r>
              <a:rPr lang="en-US" sz="2400" dirty="0">
                <a:latin typeface="Georgia" panose="02040502050405020303" pitchFamily="18" charset="0"/>
              </a:rPr>
              <a:t> 6.1 (2012): 1-39.</a:t>
            </a:r>
          </a:p>
          <a:p>
            <a:r>
              <a:rPr lang="en-US" sz="2400" dirty="0">
                <a:latin typeface="Georgia" panose="02040502050405020303" pitchFamily="18" charset="0"/>
              </a:rPr>
              <a:t>[5] Goldstein, Markus, and Andreas </a:t>
            </a:r>
            <a:r>
              <a:rPr lang="en-US" sz="2400" dirty="0" err="1">
                <a:latin typeface="Georgia" panose="02040502050405020303" pitchFamily="18" charset="0"/>
              </a:rPr>
              <a:t>Dengel</a:t>
            </a:r>
            <a:r>
              <a:rPr lang="en-US" sz="2400" dirty="0">
                <a:latin typeface="Georgia" panose="02040502050405020303" pitchFamily="18" charset="0"/>
              </a:rPr>
              <a:t>. "Histogram-based outlier score (</a:t>
            </a:r>
            <a:r>
              <a:rPr lang="en-US" sz="2400" dirty="0" err="1">
                <a:latin typeface="Georgia" panose="02040502050405020303" pitchFamily="18" charset="0"/>
              </a:rPr>
              <a:t>hbos</a:t>
            </a:r>
            <a:r>
              <a:rPr lang="en-US" sz="2400" dirty="0">
                <a:latin typeface="Georgia" panose="02040502050405020303" pitchFamily="18" charset="0"/>
              </a:rPr>
              <a:t>): A fast unsupervised anomaly detection algorithm." </a:t>
            </a:r>
            <a:r>
              <a:rPr lang="en-US" sz="2400" i="1" dirty="0">
                <a:latin typeface="Georgia" panose="02040502050405020303" pitchFamily="18" charset="0"/>
              </a:rPr>
              <a:t>KI-2012: poster and demo track</a:t>
            </a:r>
            <a:r>
              <a:rPr lang="en-US" sz="2400" dirty="0">
                <a:latin typeface="Georgia" panose="02040502050405020303" pitchFamily="18" charset="0"/>
              </a:rPr>
              <a:t> 9 (2012).</a:t>
            </a:r>
          </a:p>
        </p:txBody>
      </p:sp>
      <p:sp>
        <p:nvSpPr>
          <p:cNvPr id="12" name="Shape 89">
            <a:extLst>
              <a:ext uri="{FF2B5EF4-FFF2-40B4-BE49-F238E27FC236}">
                <a16:creationId xmlns:a16="http://schemas.microsoft.com/office/drawing/2014/main" id="{797BC0D8-1D56-4FA9-A7CA-BADF71086A85}"/>
              </a:ext>
            </a:extLst>
          </p:cNvPr>
          <p:cNvSpPr txBox="1">
            <a:spLocks noChangeAspect="1"/>
          </p:cNvSpPr>
          <p:nvPr/>
        </p:nvSpPr>
        <p:spPr>
          <a:xfrm>
            <a:off x="10972800" y="23784986"/>
            <a:ext cx="123246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dirty="0">
                <a:solidFill>
                  <a:srgbClr val="0C0C0C"/>
                </a:solidFill>
                <a:latin typeface="Comfortaa"/>
                <a:ea typeface="Comfortaa"/>
                <a:cs typeface="Comfortaa"/>
                <a:sym typeface="Comfortaa"/>
              </a:rPr>
              <a:t>References</a:t>
            </a:r>
            <a:endParaRPr sz="7200" b="1" dirty="0">
              <a:solidFill>
                <a:srgbClr val="0C0C0C"/>
              </a:solidFill>
              <a:latin typeface="Comfortaa"/>
              <a:ea typeface="Comfortaa"/>
              <a:cs typeface="Comfortaa"/>
              <a:sym typeface="Comfortaa"/>
            </a:endParaRPr>
          </a:p>
        </p:txBody>
      </p:sp>
      <p:sp>
        <p:nvSpPr>
          <p:cNvPr id="13" name="Shape 107">
            <a:extLst>
              <a:ext uri="{FF2B5EF4-FFF2-40B4-BE49-F238E27FC236}">
                <a16:creationId xmlns:a16="http://schemas.microsoft.com/office/drawing/2014/main" id="{1B5195BA-4E66-4A80-8703-215EA23988A6}"/>
              </a:ext>
            </a:extLst>
          </p:cNvPr>
          <p:cNvSpPr txBox="1">
            <a:spLocks noChangeAspect="1"/>
          </p:cNvSpPr>
          <p:nvPr/>
        </p:nvSpPr>
        <p:spPr>
          <a:xfrm>
            <a:off x="10439138" y="3899214"/>
            <a:ext cx="12324600" cy="1200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dirty="0">
                <a:solidFill>
                  <a:srgbClr val="0C0C0C"/>
                </a:solidFill>
                <a:latin typeface="Comfortaa"/>
                <a:ea typeface="Comfortaa"/>
                <a:cs typeface="Comfortaa"/>
                <a:sym typeface="Comfortaa"/>
              </a:rPr>
              <a:t>Results</a:t>
            </a:r>
            <a:endParaRPr sz="7200" b="1" dirty="0">
              <a:solidFill>
                <a:srgbClr val="0C0C0C"/>
              </a:solidFill>
              <a:latin typeface="Comfortaa"/>
              <a:ea typeface="Comfortaa"/>
              <a:cs typeface="Comfortaa"/>
              <a:sym typeface="Comfortaa"/>
            </a:endParaRPr>
          </a:p>
        </p:txBody>
      </p:sp>
      <p:pic>
        <p:nvPicPr>
          <p:cNvPr id="21" name="Graphic 20">
            <a:extLst>
              <a:ext uri="{FF2B5EF4-FFF2-40B4-BE49-F238E27FC236}">
                <a16:creationId xmlns:a16="http://schemas.microsoft.com/office/drawing/2014/main" id="{E85100C3-CAF6-4137-9EE8-8D021637A5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1954" y="10281924"/>
            <a:ext cx="9331980" cy="8334669"/>
          </a:xfrm>
          <a:prstGeom prst="rect">
            <a:avLst/>
          </a:prstGeom>
        </p:spPr>
      </p:pic>
      <p:sp>
        <p:nvSpPr>
          <p:cNvPr id="22" name="Shape 84">
            <a:extLst>
              <a:ext uri="{FF2B5EF4-FFF2-40B4-BE49-F238E27FC236}">
                <a16:creationId xmlns:a16="http://schemas.microsoft.com/office/drawing/2014/main" id="{C5580749-051B-4609-B688-2C04267FDA84}"/>
              </a:ext>
            </a:extLst>
          </p:cNvPr>
          <p:cNvSpPr txBox="1"/>
          <p:nvPr/>
        </p:nvSpPr>
        <p:spPr>
          <a:xfrm>
            <a:off x="2107853" y="651802"/>
            <a:ext cx="17729893" cy="324741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0000" spc="600" dirty="0">
                <a:solidFill>
                  <a:schemeClr val="dk1"/>
                </a:solidFill>
                <a:latin typeface="Comfortaa"/>
                <a:ea typeface="Comfortaa"/>
                <a:cs typeface="Comfortaa"/>
                <a:sym typeface="Comfortaa"/>
              </a:rPr>
              <a:t>Outlier/Anomaly Detection</a:t>
            </a:r>
            <a:endParaRPr sz="1600" spc="600" dirty="0">
              <a:latin typeface="Comfortaa"/>
              <a:ea typeface="Comfortaa"/>
              <a:cs typeface="Comfortaa"/>
              <a:sym typeface="Comfortaa"/>
            </a:endParaRPr>
          </a:p>
          <a:p>
            <a:pPr marL="0" marR="0" lvl="0" indent="0" algn="ctr" rtl="0">
              <a:spcBef>
                <a:spcPts val="0"/>
              </a:spcBef>
              <a:spcAft>
                <a:spcPts val="0"/>
              </a:spcAft>
              <a:buNone/>
            </a:pPr>
            <a:r>
              <a:rPr lang="en-US" sz="5400" i="0" u="none" strike="noStrike" cap="none" dirty="0">
                <a:solidFill>
                  <a:srgbClr val="595959"/>
                </a:solidFill>
                <a:latin typeface="Comfortaa"/>
                <a:ea typeface="Comfortaa"/>
                <a:cs typeface="Comfortaa"/>
                <a:sym typeface="Comfortaa"/>
              </a:rPr>
              <a:t>Sayyed-Ahmad Naghavi</a:t>
            </a:r>
            <a:r>
              <a:rPr lang="en-US" sz="5400" dirty="0">
                <a:solidFill>
                  <a:srgbClr val="595959"/>
                </a:solidFill>
                <a:latin typeface="Comfortaa"/>
                <a:ea typeface="Comfortaa"/>
                <a:cs typeface="Comfortaa"/>
                <a:sym typeface="Comfortaa"/>
              </a:rPr>
              <a:t>-Nozad and Abdul </a:t>
            </a:r>
            <a:r>
              <a:rPr lang="en-US" sz="5400" dirty="0" err="1">
                <a:solidFill>
                  <a:srgbClr val="595959"/>
                </a:solidFill>
                <a:latin typeface="Comfortaa"/>
                <a:ea typeface="Comfortaa"/>
                <a:cs typeface="Comfortaa"/>
                <a:sym typeface="Comfortaa"/>
              </a:rPr>
              <a:t>Tauqeer</a:t>
            </a:r>
            <a:endParaRPr dirty="0">
              <a:latin typeface="Comfortaa"/>
              <a:ea typeface="Comfortaa"/>
              <a:cs typeface="Comfortaa"/>
              <a:sym typeface="Comfortaa"/>
            </a:endParaRPr>
          </a:p>
          <a:p>
            <a:pPr marL="0" marR="0" lvl="0" indent="0" algn="ctr" rtl="0">
              <a:spcBef>
                <a:spcPts val="0"/>
              </a:spcBef>
              <a:spcAft>
                <a:spcPts val="0"/>
              </a:spcAft>
              <a:buNone/>
            </a:pPr>
            <a:r>
              <a:rPr lang="en-US" sz="5400" i="0" u="none" strike="noStrike" cap="none" dirty="0">
                <a:solidFill>
                  <a:srgbClr val="595959"/>
                </a:solidFill>
                <a:latin typeface="Comfortaa"/>
                <a:ea typeface="Comfortaa"/>
                <a:cs typeface="Comfortaa"/>
                <a:sym typeface="Comfortaa"/>
              </a:rPr>
              <a:t>University of Nevada, Las Vegas</a:t>
            </a:r>
            <a:endParaRPr sz="5400" i="0" u="none" strike="noStrike" cap="none" dirty="0">
              <a:solidFill>
                <a:srgbClr val="595959"/>
              </a:solidFill>
              <a:latin typeface="Comfortaa"/>
              <a:ea typeface="Comfortaa"/>
              <a:cs typeface="Comfortaa"/>
              <a:sym typeface="Comfortaa"/>
            </a:endParaRPr>
          </a:p>
        </p:txBody>
      </p:sp>
      <p:pic>
        <p:nvPicPr>
          <p:cNvPr id="27" name="Picture 26">
            <a:extLst>
              <a:ext uri="{FF2B5EF4-FFF2-40B4-BE49-F238E27FC236}">
                <a16:creationId xmlns:a16="http://schemas.microsoft.com/office/drawing/2014/main" id="{4560AB3E-4DAE-444C-844E-277778F51C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988461" y="2068558"/>
            <a:ext cx="3810000" cy="714375"/>
          </a:xfrm>
          <a:prstGeom prst="rect">
            <a:avLst/>
          </a:prstGeom>
        </p:spPr>
      </p:pic>
    </p:spTree>
    <p:extLst>
      <p:ext uri="{BB962C8B-B14F-4D97-AF65-F5344CB8AC3E}">
        <p14:creationId xmlns:p14="http://schemas.microsoft.com/office/powerpoint/2010/main" val="4122918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806</TotalTime>
  <Words>475</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Comfortaa</vt:lpstr>
      <vt:lpstr>Georgia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Sayyed-Ahmad Naghavi-Nozad</dc:creator>
  <cp:lastModifiedBy>Sayyed-Ahmad Naghavi-Nozad</cp:lastModifiedBy>
  <cp:revision>28</cp:revision>
  <dcterms:created xsi:type="dcterms:W3CDTF">2022-04-27T07:54:21Z</dcterms:created>
  <dcterms:modified xsi:type="dcterms:W3CDTF">2022-04-28T08:53:57Z</dcterms:modified>
</cp:coreProperties>
</file>