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66" r:id="rId2"/>
    <p:sldId id="267" r:id="rId3"/>
    <p:sldId id="259" r:id="rId4"/>
    <p:sldId id="261" r:id="rId5"/>
    <p:sldId id="258" r:id="rId6"/>
    <p:sldId id="262" r:id="rId7"/>
    <p:sldId id="257" r:id="rId8"/>
    <p:sldId id="263" r:id="rId9"/>
    <p:sldId id="260" r:id="rId10"/>
    <p:sldId id="264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31" autoAdjust="0"/>
    <p:restoredTop sz="80108" autoAdjust="0"/>
  </p:normalViewPr>
  <p:slideViewPr>
    <p:cSldViewPr>
      <p:cViewPr varScale="1">
        <p:scale>
          <a:sx n="73" d="100"/>
          <a:sy n="73" d="100"/>
        </p:scale>
        <p:origin x="-7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BAB60-1394-405F-8E38-F33ABA469CCC}" type="datetimeFigureOut">
              <a:rPr lang="fr-FR" smtClean="0"/>
              <a:t>06/07/2017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CA38-D0CD-4C50-BA67-CD6697FDDBB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dirty="0" smtClean="0"/>
          </a:p>
        </p:txBody>
      </p:sp>
      <p:sp>
        <p:nvSpPr>
          <p:cNvPr id="2560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895D66-82DE-4940-9D4E-0384B20DC66E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</a:t>
            </a:r>
            <a:r>
              <a:rPr lang="fr-FR" baseline="0" dirty="0" smtClean="0"/>
              <a:t>e architecture MVC est un modèle de conception pour assurer la séparation entre l’affichage et les données, les actions utilisateurs et l’accès aux données</a:t>
            </a:r>
          </a:p>
          <a:p>
            <a:endParaRPr lang="fr-FR" baseline="0" dirty="0" smtClean="0"/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partie 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Modèle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d’une architecture MVC encapsule la logique métier (</a:t>
            </a:r>
            <a:r>
              <a:rPr lang="fr-F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</a:t>
            </a:r>
            <a:r>
              <a:rPr lang="fr-F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ainsi que l’accès aux données. Il peut s’agir d’un ensemble de fonctions (Modèle procédural) ou de classes (Modèle orienté objet).</a:t>
            </a:r>
          </a:p>
          <a:p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partie 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s’occupe des interactions avec l’utilisateur : présentation, saisie et validation des données.</a:t>
            </a:r>
          </a:p>
          <a:p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partie 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Contrôleur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gère la dynamique de l’application. Elle fait le lien entre l’utilisateur et le reste de l’application.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CA38-D0CD-4C50-BA67-CD6697FDDBB3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CA38-D0CD-4C50-BA67-CD6697FDDBB3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86240-0D16-4EE4-A00D-729F194C8D3B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ECC54FD-122E-487E-B85F-4B9297953B3D}" type="datetime1">
              <a:rPr lang="fr-FR" smtClean="0"/>
              <a:t>06/07/2017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8E83-A688-4AD8-9E51-CA79B6C7FF4F}" type="datetime1">
              <a:rPr lang="fr-FR" smtClean="0"/>
              <a:t>06/07/2017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6AD-6AFD-4999-BFD7-36710C93A5A1}" type="datetime1">
              <a:rPr lang="fr-FR" smtClean="0"/>
              <a:t>06/07/2017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Diapositive de tit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0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218F1-ED58-406A-A84B-38AA0702B6FA}" type="datetime1">
              <a:rPr lang="fr-FR" smtClean="0"/>
              <a:t>06/07/2017</a:t>
            </a:fld>
            <a:endParaRPr lang="en-US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2236B-2C4D-416B-B3EB-14D63B4347D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79B6-48C3-4BDC-84A8-C5A9C1AA7816}" type="datetime1">
              <a:rPr lang="fr-FR" smtClean="0"/>
              <a:t>06/07/2017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3BE7-FA70-4FA4-B20A-371D268777C4}" type="datetime1">
              <a:rPr lang="fr-FR" smtClean="0"/>
              <a:t>06/07/2017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F978-A719-4414-8FE5-A2DE6AD8E979}" type="datetime1">
              <a:rPr lang="fr-FR" smtClean="0"/>
              <a:t>06/07/2017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7ACFA6-69DD-4615-BBF4-D0429CB4A02E}" type="datetime1">
              <a:rPr lang="fr-FR" smtClean="0"/>
              <a:t>06/07/2017</a:t>
            </a:fld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4AF096D-505B-4E01-BB97-46D1B4291FBA}" type="datetime1">
              <a:rPr lang="fr-FR" smtClean="0"/>
              <a:t>06/07/2017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A3AE-E88B-4F06-8C28-F43B7E898946}" type="datetime1">
              <a:rPr lang="fr-FR" smtClean="0"/>
              <a:t>06/07/2017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9449-8297-4A13-9FF5-AD0F7E67E215}" type="datetime1">
              <a:rPr lang="fr-FR" smtClean="0"/>
              <a:t>06/07/2017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ABD2-11E2-47E1-8160-4958D2948125}" type="datetime1">
              <a:rPr lang="fr-FR" smtClean="0"/>
              <a:t>06/07/2017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F86B546-638D-4462-8BFF-6976C78900D8}" type="datetime1">
              <a:rPr lang="fr-FR" smtClean="0"/>
              <a:t>06/07/2017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071934" y="5357826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5143" name="Picture 52" descr="sphere_highligh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5857884" y="5857892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5141" name="Picture 55" descr="sphere_highligh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2285984" y="3929066"/>
            <a:ext cx="1357322" cy="1214446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647"/>
          <p:cNvSpPr txBox="1">
            <a:spLocks noChangeArrowheads="1"/>
          </p:cNvSpPr>
          <p:nvPr/>
        </p:nvSpPr>
        <p:spPr bwMode="gray">
          <a:xfrm>
            <a:off x="3357554" y="2420888"/>
            <a:ext cx="5352116" cy="864096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>
              <a:defRPr/>
            </a:pPr>
            <a:r>
              <a:rPr lang="fr-FR" sz="3200" dirty="0" smtClean="0">
                <a:solidFill>
                  <a:srgbClr val="002060"/>
                </a:solidFill>
                <a:latin typeface="Agency FB" pitchFamily="34" charset="0"/>
              </a:rPr>
              <a:t>«Projet WEB: Plateforme de Type WIKI» </a:t>
            </a:r>
            <a:endParaRPr lang="fr-FR" sz="3200" dirty="0" smtClean="0">
              <a:solidFill>
                <a:srgbClr val="002060"/>
              </a:solidFill>
              <a:latin typeface="Agency FB" pitchFamily="34" charset="0"/>
            </a:endParaRPr>
          </a:p>
          <a:p>
            <a:pPr>
              <a:defRPr/>
            </a:pPr>
            <a:endParaRPr lang="en-US" sz="3200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15" name="Rectangle 1647"/>
          <p:cNvSpPr txBox="1">
            <a:spLocks noChangeArrowheads="1"/>
          </p:cNvSpPr>
          <p:nvPr/>
        </p:nvSpPr>
        <p:spPr bwMode="gray">
          <a:xfrm>
            <a:off x="-623888" y="6375400"/>
            <a:ext cx="5767388" cy="1470025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>
              <a:defRPr/>
            </a:pPr>
            <a:r>
              <a:rPr lang="fr-FR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ea typeface="+mj-ea"/>
                <a:cs typeface="+mj-cs"/>
              </a:rPr>
              <a:t>2016-2017</a:t>
            </a:r>
            <a:endParaRPr lang="fr-FR" sz="2800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5135" name="Rectangle 6"/>
          <p:cNvSpPr>
            <a:spLocks noChangeArrowheads="1"/>
          </p:cNvSpPr>
          <p:nvPr/>
        </p:nvSpPr>
        <p:spPr bwMode="auto">
          <a:xfrm>
            <a:off x="6660232" y="3789040"/>
            <a:ext cx="14836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it-IT" sz="1600" dirty="0" smtClean="0">
                <a:solidFill>
                  <a:schemeClr val="tx1"/>
                </a:solidFill>
                <a:latin typeface="Agency FB" pitchFamily="34" charset="0"/>
                <a:ea typeface="Calibri" pitchFamily="34" charset="0"/>
                <a:cs typeface="Times New Roman" pitchFamily="18" charset="0"/>
              </a:rPr>
              <a:t>Mehdi Smili</a:t>
            </a:r>
            <a:endParaRPr lang="it-IT" sz="1600" dirty="0" smtClean="0">
              <a:solidFill>
                <a:schemeClr val="tx1"/>
              </a:solidFill>
              <a:latin typeface="Agency FB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it-IT" sz="1600" dirty="0" smtClean="0">
                <a:latin typeface="Agency FB" pitchFamily="34" charset="0"/>
                <a:ea typeface="Calibri" pitchFamily="34" charset="0"/>
                <a:cs typeface="Times New Roman" pitchFamily="18" charset="0"/>
              </a:rPr>
              <a:t>Raphael Souama</a:t>
            </a:r>
          </a:p>
          <a:p>
            <a:pPr algn="ctr"/>
            <a:r>
              <a:rPr lang="it-IT" sz="1600" dirty="0" smtClean="0">
                <a:solidFill>
                  <a:schemeClr val="tx1"/>
                </a:solidFill>
                <a:latin typeface="Agency FB" pitchFamily="34" charset="0"/>
                <a:ea typeface="Calibri" pitchFamily="34" charset="0"/>
                <a:cs typeface="Times New Roman" pitchFamily="18" charset="0"/>
              </a:rPr>
              <a:t>Sana Arbi</a:t>
            </a:r>
            <a:endParaRPr lang="it-IT" dirty="0">
              <a:solidFill>
                <a:schemeClr val="tx1"/>
              </a:solidFill>
              <a:latin typeface="Agency FB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136" name="Rectangle 26"/>
          <p:cNvSpPr>
            <a:spLocks noChangeArrowheads="1"/>
          </p:cNvSpPr>
          <p:nvPr/>
        </p:nvSpPr>
        <p:spPr bwMode="auto">
          <a:xfrm>
            <a:off x="6000750" y="3429000"/>
            <a:ext cx="1111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Agency FB" pitchFamily="34" charset="0"/>
              </a:rPr>
              <a:t>Réalisé par: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39" name="Rectangle 30"/>
          <p:cNvSpPr>
            <a:spLocks noChangeArrowheads="1"/>
          </p:cNvSpPr>
          <p:nvPr/>
        </p:nvSpPr>
        <p:spPr bwMode="auto">
          <a:xfrm>
            <a:off x="5468938" y="32146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5D2A068-20E1-45F1-AB01-957A6727ED96}" type="datetime1">
              <a:rPr lang="fr-FR" smtClean="0"/>
              <a:t>06/07/2017</a:t>
            </a:fld>
            <a:endParaRPr lang="en-US" dirty="0"/>
          </a:p>
        </p:txBody>
      </p:sp>
      <p:pic>
        <p:nvPicPr>
          <p:cNvPr id="25602" name="Picture 2" descr="Résultat de recherche d'images pour &quot;hitema&quot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214290"/>
            <a:ext cx="2705100" cy="1143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/>
          <a:lstStyle/>
          <a:p>
            <a:r>
              <a:rPr lang="fr-FR" dirty="0" smtClean="0"/>
              <a:t>Outils &amp; Environnement de travail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7" name="Espace réservé de la date 37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</p:spPr>
        <p:txBody>
          <a:bodyPr/>
          <a:lstStyle/>
          <a:p>
            <a:pPr>
              <a:defRPr/>
            </a:pPr>
            <a:fld id="{C4CFB23E-E29E-4459-97D2-0E6E5782CA80}" type="datetime1">
              <a:rPr lang="fr-FR" smtClean="0"/>
              <a:t>06/07/2017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55688" y="631825"/>
            <a:ext cx="7958137" cy="1011238"/>
          </a:xfrm>
          <a:prstGeom prst="rect">
            <a:avLst/>
          </a:prstGeom>
        </p:spPr>
        <p:txBody>
          <a:bodyPr>
            <a:normAutofit fontScale="600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gency FB" pitchFamily="34" charset="0"/>
                <a:ea typeface="+mj-ea"/>
                <a:cs typeface="+mj-cs"/>
              </a:rPr>
              <a:t/>
            </a:r>
            <a:br>
              <a:rPr kumimoji="0" lang="fr-F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gency FB" pitchFamily="34" charset="0"/>
                <a:ea typeface="+mj-ea"/>
                <a:cs typeface="+mj-cs"/>
              </a:rPr>
            </a:br>
            <a:r>
              <a:rPr kumimoji="0" lang="fr-F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AutoShape 53"/>
          <p:cNvSpPr>
            <a:spLocks noChangeArrowheads="1"/>
          </p:cNvSpPr>
          <p:nvPr/>
        </p:nvSpPr>
        <p:spPr bwMode="gray">
          <a:xfrm>
            <a:off x="1344613" y="1285875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AutoShape 55"/>
          <p:cNvSpPr>
            <a:spLocks noChangeArrowheads="1"/>
          </p:cNvSpPr>
          <p:nvPr/>
        </p:nvSpPr>
        <p:spPr bwMode="gray">
          <a:xfrm>
            <a:off x="1235075" y="1374774"/>
            <a:ext cx="6937325" cy="2126234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1228725" y="1171575"/>
            <a:ext cx="6057900" cy="757238"/>
            <a:chOff x="720" y="1392"/>
            <a:chExt cx="4058" cy="480"/>
          </a:xfrm>
        </p:grpSpPr>
        <p:sp>
          <p:nvSpPr>
            <p:cNvPr id="8" name="AutoShape 6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grpSp>
          <p:nvGrpSpPr>
            <p:cNvPr id="9" name="Group 68"/>
            <p:cNvGrpSpPr>
              <a:grpSpLocks/>
            </p:cNvGrpSpPr>
            <p:nvPr/>
          </p:nvGrpSpPr>
          <p:grpSpPr bwMode="auto">
            <a:xfrm>
              <a:off x="730" y="1407"/>
              <a:ext cx="4041" cy="444"/>
              <a:chOff x="744" y="1407"/>
              <a:chExt cx="3986" cy="444"/>
            </a:xfrm>
          </p:grpSpPr>
          <p:sp>
            <p:nvSpPr>
              <p:cNvPr id="10" name="AutoShape 69"/>
              <p:cNvSpPr>
                <a:spLocks noChangeArrowheads="1"/>
              </p:cNvSpPr>
              <p:nvPr/>
            </p:nvSpPr>
            <p:spPr bwMode="gray">
              <a:xfrm>
                <a:off x="744" y="1735"/>
                <a:ext cx="3986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latin typeface="+mn-lt"/>
                  <a:cs typeface="+mn-cs"/>
                </a:endParaRPr>
              </a:p>
            </p:txBody>
          </p:sp>
          <p:sp>
            <p:nvSpPr>
              <p:cNvPr id="11" name="AutoShape 7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6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12" name="Rectangle 71"/>
          <p:cNvSpPr>
            <a:spLocks noChangeArrowheads="1"/>
          </p:cNvSpPr>
          <p:nvPr/>
        </p:nvSpPr>
        <p:spPr bwMode="gray">
          <a:xfrm>
            <a:off x="1700213" y="1184275"/>
            <a:ext cx="1841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endParaRPr lang="en-US" sz="16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  <a:buClr>
                <a:srgbClr val="1F3F5F"/>
              </a:buClr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7313" y="1143000"/>
            <a:ext cx="5431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  <a:cs typeface="+mn-cs"/>
              </a:rPr>
              <a:t>modélisation </a:t>
            </a: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développement et Infographie</a:t>
            </a:r>
            <a:endParaRPr lang="fr-FR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gency FB" pitchFamily="34" charset="0"/>
              <a:cs typeface="+mn-cs"/>
            </a:endParaRPr>
          </a:p>
        </p:txBody>
      </p:sp>
      <p:pic>
        <p:nvPicPr>
          <p:cNvPr id="14" name="Picture 5" descr="C:\Users\packardbell\Desktop\bonne homme +  foto\un-transport-de-caractère-quelques-cadres-thumb9011908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24725" y="5429250"/>
            <a:ext cx="18192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C:\Users\packardbell\Desktop\bonne homme +  foto\personnage-de-dessin-animé-3d-qui-transportent-quelques-cadres-thumb9203573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050" y="5500688"/>
            <a:ext cx="162242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C:\Users\packardbell\Desktop\bonne homme +  foto\piles-des-boîtes-en-carton-sur-une-palette-thumb9011923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7825" y="5743575"/>
            <a:ext cx="1962150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C:\Users\packardbell\Desktop\bonne homme +  foto\piles-des-boîtes-en-carton-thumb9203583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38788" y="5643563"/>
            <a:ext cx="1962150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C:\Users\packardbell\Desktop\bonne homme +  foto\le-monde-avec-un-segment-de-mémoire-des-modules-et-dun-ordinateur-portatif-thumb9011941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5663" y="5286375"/>
            <a:ext cx="2533650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857620" y="2786058"/>
            <a:ext cx="2286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80975"/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PHP Storm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AutoShape 52"/>
          <p:cNvSpPr>
            <a:spLocks noChangeArrowheads="1"/>
          </p:cNvSpPr>
          <p:nvPr/>
        </p:nvSpPr>
        <p:spPr bwMode="gray">
          <a:xfrm>
            <a:off x="928688" y="3662363"/>
            <a:ext cx="7429500" cy="2124075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2" name="Group 56"/>
          <p:cNvGrpSpPr>
            <a:grpSpLocks/>
          </p:cNvGrpSpPr>
          <p:nvPr/>
        </p:nvGrpSpPr>
        <p:grpSpPr bwMode="auto">
          <a:xfrm>
            <a:off x="1225550" y="3530600"/>
            <a:ext cx="5846763" cy="1041400"/>
            <a:chOff x="720" y="1392"/>
            <a:chExt cx="4058" cy="480"/>
          </a:xfrm>
        </p:grpSpPr>
        <p:sp>
          <p:nvSpPr>
            <p:cNvPr id="23" name="AutoShape 5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grpSp>
          <p:nvGrpSpPr>
            <p:cNvPr id="24" name="Group 58"/>
            <p:cNvGrpSpPr>
              <a:grpSpLocks/>
            </p:cNvGrpSpPr>
            <p:nvPr/>
          </p:nvGrpSpPr>
          <p:grpSpPr bwMode="auto">
            <a:xfrm>
              <a:off x="730" y="1407"/>
              <a:ext cx="4041" cy="444"/>
              <a:chOff x="744" y="1407"/>
              <a:chExt cx="3986" cy="444"/>
            </a:xfrm>
          </p:grpSpPr>
          <p:sp>
            <p:nvSpPr>
              <p:cNvPr id="25" name="AutoShape 59"/>
              <p:cNvSpPr>
                <a:spLocks noChangeArrowheads="1"/>
              </p:cNvSpPr>
              <p:nvPr/>
            </p:nvSpPr>
            <p:spPr bwMode="gray">
              <a:xfrm>
                <a:off x="744" y="1735"/>
                <a:ext cx="3986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latin typeface="+mn-lt"/>
                  <a:cs typeface="+mn-cs"/>
                </a:endParaRPr>
              </a:p>
            </p:txBody>
          </p:sp>
          <p:sp>
            <p:nvSpPr>
              <p:cNvPr id="26" name="AutoShape 6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6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259632" y="3645024"/>
            <a:ext cx="5662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  <a:cs typeface="+mn-cs"/>
              </a:rPr>
              <a:t> Serveur </a:t>
            </a:r>
            <a:r>
              <a:rPr lang="fr-F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Web</a:t>
            </a:r>
            <a:r>
              <a:rPr lang="fr-F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  <a:cs typeface="+mn-cs"/>
              </a:rPr>
              <a:t> et </a:t>
            </a:r>
            <a:r>
              <a:rPr lang="fr-F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  <a:cs typeface="+mn-cs"/>
              </a:rPr>
              <a:t>serveur de </a:t>
            </a:r>
            <a:r>
              <a:rPr lang="fr-F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  <a:cs typeface="+mn-cs"/>
              </a:rPr>
              <a:t>données</a:t>
            </a:r>
            <a:endParaRPr lang="fr-FR" sz="2800" b="1" dirty="0">
              <a:effectLst>
                <a:outerShdw blurRad="38100" dist="38100" dir="2700000" algn="tl">
                  <a:srgbClr val="C0C0C0"/>
                </a:outerShdw>
              </a:effectLst>
              <a:latin typeface="Agency FB" pitchFamily="34" charset="0"/>
              <a:cs typeface="+mn-cs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571736" y="2643182"/>
            <a:ext cx="20002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80975"/>
            <a:r>
              <a:rPr lang="fr-FR" sz="16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Bizagi</a:t>
            </a: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fr-FR" sz="16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Process</a:t>
            </a: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 Modeler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6000760" y="1857364"/>
            <a:ext cx="23128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80975"/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Html5,</a:t>
            </a:r>
            <a:endParaRPr lang="fr-FR" sz="2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indent="180975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PHP5, </a:t>
            </a:r>
            <a:endParaRPr lang="fr-FR" sz="2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indent="180975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JavaScript</a:t>
            </a:r>
          </a:p>
          <a:p>
            <a:pPr indent="180975"/>
            <a:r>
              <a:rPr lang="fr-FR" sz="2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JQuery</a:t>
            </a: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1" name="Picture 5" descr="mysql-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653137"/>
            <a:ext cx="857250" cy="1008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619672" y="5517232"/>
            <a:ext cx="15001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80975" algn="justLow"/>
            <a:r>
              <a:rPr lang="fr-FR" sz="1600" b="1" dirty="0">
                <a:latin typeface="Calibri" pitchFamily="34" charset="0"/>
                <a:cs typeface="Times New Roman" pitchFamily="18" charset="0"/>
              </a:rPr>
              <a:t> </a:t>
            </a:r>
            <a:endParaRPr lang="fr-FR" dirty="0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1259632" y="2924944"/>
            <a:ext cx="1656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80975"/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fr-FR" sz="16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Modelio</a:t>
            </a:r>
            <a:endParaRPr lang="fr-FR" sz="16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36" name="Picture 2" descr="http://www.xsoli.com/sites/new.xsoli.com/files/apache-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19672" y="4653136"/>
            <a:ext cx="1008112" cy="1008112"/>
          </a:xfrm>
          <a:prstGeom prst="rect">
            <a:avLst/>
          </a:prstGeom>
          <a:noFill/>
        </p:spPr>
      </p:pic>
      <p:pic>
        <p:nvPicPr>
          <p:cNvPr id="4098" name="Picture 2" descr="Résultat de recherche d'images pour &quot;modelio&quot;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00166" y="1643050"/>
            <a:ext cx="1000132" cy="1000132"/>
          </a:xfrm>
          <a:prstGeom prst="rect">
            <a:avLst/>
          </a:prstGeom>
          <a:noFill/>
        </p:spPr>
      </p:pic>
      <p:pic>
        <p:nvPicPr>
          <p:cNvPr id="4100" name="Picture 4" descr="Résultat de recherche d'images pour &quot;bizagi&quot;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786050" y="1643050"/>
            <a:ext cx="1000132" cy="1000132"/>
          </a:xfrm>
          <a:prstGeom prst="rect">
            <a:avLst/>
          </a:prstGeom>
          <a:noFill/>
        </p:spPr>
      </p:pic>
      <p:sp>
        <p:nvSpPr>
          <p:cNvPr id="4102" name="AutoShape 6" descr="Résultat de recherche d'images pour &quot;phpstorm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4" name="AutoShape 8" descr="Résultat de recherche d'images pour &quot;phpstorm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6" name="Picture 10" descr="Résultat de recherche d'images pour &quot;phpstorm&quot;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43372" y="1643050"/>
            <a:ext cx="1071570" cy="1071570"/>
          </a:xfrm>
          <a:prstGeom prst="rect">
            <a:avLst/>
          </a:prstGeom>
          <a:noFill/>
        </p:spPr>
      </p:pic>
      <p:pic>
        <p:nvPicPr>
          <p:cNvPr id="4108" name="Picture 12" descr="Résultat de recherche d'images pour &quot;github logo&quot;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86380" y="1714488"/>
            <a:ext cx="844525" cy="844525"/>
          </a:xfrm>
          <a:prstGeom prst="rect">
            <a:avLst/>
          </a:prstGeom>
          <a:noFill/>
        </p:spPr>
      </p:pic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5143504" y="2714620"/>
            <a:ext cx="2286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80975"/>
            <a:r>
              <a:rPr lang="fr-FR" sz="16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GitHub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20" grpId="0"/>
      <p:bldP spid="21" grpId="0" animBg="1"/>
      <p:bldP spid="27" grpId="0"/>
      <p:bldP spid="29" grpId="0"/>
      <p:bldP spid="30" grpId="0"/>
      <p:bldP spid="32" grpId="0"/>
      <p:bldP spid="34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5984" y="3071810"/>
            <a:ext cx="8229600" cy="1066800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2143108" y="2928934"/>
            <a:ext cx="5222875" cy="17002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</p:spPr>
        <p:txBody>
          <a:bodyPr wrap="none" fromWordArt="1">
            <a:prstTxWarp prst="textPlain">
              <a:avLst>
                <a:gd name="adj" fmla="val 50921"/>
              </a:avLst>
            </a:prstTxWarp>
          </a:bodyPr>
          <a:lstStyle/>
          <a:p>
            <a:pPr algn="ctr"/>
            <a:r>
              <a:rPr lang="fr-FR" sz="3600" b="1" i="1" kern="1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latin typeface="Agency FB" pitchFamily="34" charset="0"/>
                <a:cs typeface="Arial"/>
              </a:rPr>
              <a:t>Merci</a:t>
            </a:r>
            <a:r>
              <a:rPr lang="fr-FR" sz="3600" b="1" kern="1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latin typeface="Agency FB" pitchFamily="34" charset="0"/>
                <a:cs typeface="Arial"/>
              </a:rPr>
              <a:t> </a:t>
            </a:r>
          </a:p>
          <a:p>
            <a:pPr algn="ctr"/>
            <a:r>
              <a:rPr lang="fr-FR" sz="3600" b="1" i="1" kern="1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/>
                </a:solidFill>
                <a:latin typeface="Agency FB" pitchFamily="34" charset="0"/>
                <a:cs typeface="Arial"/>
              </a:rPr>
              <a:t>pour votre attention</a:t>
            </a:r>
            <a:endParaRPr lang="fr-FR" sz="3600" b="1" i="1" kern="1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2"/>
              </a:solidFill>
              <a:latin typeface="Agency FB" pitchFamily="34" charset="0"/>
              <a:cs typeface="Arial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77C4440-A8CA-47D3-A04B-563188DC715E}" type="datetime1">
              <a:rPr lang="fr-FR" smtClean="0"/>
              <a:t>06/07/2017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/>
          <a:lstStyle/>
          <a:p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AutoShape 57"/>
          <p:cNvSpPr>
            <a:spLocks noChangeArrowheads="1"/>
          </p:cNvSpPr>
          <p:nvPr/>
        </p:nvSpPr>
        <p:spPr bwMode="gray">
          <a:xfrm>
            <a:off x="3849657" y="4500570"/>
            <a:ext cx="5294343" cy="5064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fr-F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Outils &amp; Environnement de développement</a:t>
            </a:r>
            <a:endParaRPr lang="fr-FR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gency FB" pitchFamily="34" charset="0"/>
            </a:endParaRP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2693988" y="4468813"/>
            <a:ext cx="946150" cy="269875"/>
            <a:chOff x="1444" y="3218"/>
            <a:chExt cx="672" cy="192"/>
          </a:xfrm>
        </p:grpSpPr>
        <p:sp>
          <p:nvSpPr>
            <p:cNvPr id="6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3849657" y="2500306"/>
            <a:ext cx="5294343" cy="5064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 flipV="1">
            <a:off x="3071802" y="2714620"/>
            <a:ext cx="608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" name="Oval 52"/>
          <p:cNvSpPr>
            <a:spLocks noChangeArrowheads="1"/>
          </p:cNvSpPr>
          <p:nvPr/>
        </p:nvSpPr>
        <p:spPr bwMode="gray">
          <a:xfrm>
            <a:off x="3714744" y="2643182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3214678" y="3357562"/>
            <a:ext cx="541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V="1">
            <a:off x="3143240" y="4000504"/>
            <a:ext cx="608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" name="Rectangle 48"/>
          <p:cNvSpPr>
            <a:spLocks noChangeArrowheads="1"/>
          </p:cNvSpPr>
          <p:nvPr/>
        </p:nvSpPr>
        <p:spPr bwMode="auto">
          <a:xfrm>
            <a:off x="3929058" y="2500306"/>
            <a:ext cx="26613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Diagramme de processus</a:t>
            </a:r>
            <a:endParaRPr lang="fr-FR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gency FB" pitchFamily="34" charset="0"/>
            </a:endParaRPr>
          </a:p>
          <a:p>
            <a:pPr eaLnBrk="0" hangingPunct="0">
              <a:defRPr/>
            </a:pPr>
            <a:endParaRPr lang="en-US" sz="2400" dirty="0">
              <a:solidFill>
                <a:srgbClr val="000000"/>
              </a:solidFill>
              <a:latin typeface="Agency FB" pitchFamily="34" charset="0"/>
            </a:endParaRPr>
          </a:p>
        </p:txBody>
      </p:sp>
      <p:sp>
        <p:nvSpPr>
          <p:cNvPr id="14" name="AutoShape 49"/>
          <p:cNvSpPr>
            <a:spLocks noChangeArrowheads="1"/>
          </p:cNvSpPr>
          <p:nvPr/>
        </p:nvSpPr>
        <p:spPr bwMode="gray">
          <a:xfrm>
            <a:off x="3849657" y="3143248"/>
            <a:ext cx="5294343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50"/>
          <p:cNvSpPr>
            <a:spLocks noChangeArrowheads="1"/>
          </p:cNvSpPr>
          <p:nvPr/>
        </p:nvSpPr>
        <p:spPr bwMode="auto">
          <a:xfrm>
            <a:off x="3929058" y="3143248"/>
            <a:ext cx="2268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F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Diagramme de classe</a:t>
            </a:r>
            <a:endParaRPr lang="en-US" sz="2400" dirty="0">
              <a:solidFill>
                <a:srgbClr val="000000"/>
              </a:solidFill>
              <a:latin typeface="Agency FB" pitchFamily="34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3849657" y="3786190"/>
            <a:ext cx="5294343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3929058" y="3786190"/>
            <a:ext cx="23551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Architecture du projet</a:t>
            </a:r>
            <a:endParaRPr lang="fr-FR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gency FB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0000"/>
              </a:solidFill>
              <a:latin typeface="Agency FB" pitchFamily="34" charset="0"/>
            </a:endParaRPr>
          </a:p>
        </p:txBody>
      </p:sp>
      <p:sp>
        <p:nvSpPr>
          <p:cNvPr id="18" name="Oval 56"/>
          <p:cNvSpPr>
            <a:spLocks noChangeArrowheads="1"/>
          </p:cNvSpPr>
          <p:nvPr/>
        </p:nvSpPr>
        <p:spPr bwMode="gray">
          <a:xfrm>
            <a:off x="3714744" y="3929066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AutoShape 47"/>
          <p:cNvSpPr>
            <a:spLocks noChangeArrowheads="1"/>
          </p:cNvSpPr>
          <p:nvPr/>
        </p:nvSpPr>
        <p:spPr bwMode="gray">
          <a:xfrm>
            <a:off x="3849657" y="1857364"/>
            <a:ext cx="5294343" cy="5064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0" name="Group 39"/>
          <p:cNvGrpSpPr>
            <a:grpSpLocks/>
          </p:cNvGrpSpPr>
          <p:nvPr/>
        </p:nvGrpSpPr>
        <p:grpSpPr bwMode="auto">
          <a:xfrm>
            <a:off x="2928926" y="2071678"/>
            <a:ext cx="879475" cy="338138"/>
            <a:chOff x="1492" y="1538"/>
            <a:chExt cx="624" cy="240"/>
          </a:xfrm>
        </p:grpSpPr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3" name="Rectangle 46"/>
          <p:cNvSpPr>
            <a:spLocks noChangeArrowheads="1"/>
          </p:cNvSpPr>
          <p:nvPr/>
        </p:nvSpPr>
        <p:spPr bwMode="auto">
          <a:xfrm>
            <a:off x="4000496" y="1857364"/>
            <a:ext cx="2492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Présentation et Objectif</a:t>
            </a:r>
            <a:endParaRPr lang="en-US" sz="2400" dirty="0">
              <a:solidFill>
                <a:schemeClr val="bg1"/>
              </a:solidFill>
              <a:latin typeface="Agency FB" pitchFamily="34" charset="0"/>
            </a:endParaRPr>
          </a:p>
        </p:txBody>
      </p:sp>
      <p:grpSp>
        <p:nvGrpSpPr>
          <p:cNvPr id="24" name="Group 60"/>
          <p:cNvGrpSpPr>
            <a:grpSpLocks/>
          </p:cNvGrpSpPr>
          <p:nvPr/>
        </p:nvGrpSpPr>
        <p:grpSpPr bwMode="auto">
          <a:xfrm>
            <a:off x="571472" y="1785926"/>
            <a:ext cx="2928937" cy="3357563"/>
            <a:chOff x="192" y="1631"/>
            <a:chExt cx="1684" cy="1683"/>
          </a:xfrm>
        </p:grpSpPr>
        <p:sp>
          <p:nvSpPr>
            <p:cNvPr id="25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59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9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0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2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3" name="Text Box 69"/>
            <p:cNvSpPr txBox="1">
              <a:spLocks noChangeArrowheads="1"/>
            </p:cNvSpPr>
            <p:nvPr/>
          </p:nvSpPr>
          <p:spPr bwMode="gray">
            <a:xfrm>
              <a:off x="383" y="2160"/>
              <a:ext cx="1297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fr-FR" sz="2500" i="1">
                <a:solidFill>
                  <a:srgbClr val="000000"/>
                </a:solidFill>
              </a:endParaRPr>
            </a:p>
          </p:txBody>
        </p:sp>
      </p:grpSp>
      <p:pic>
        <p:nvPicPr>
          <p:cNvPr id="35" name="Picture 2" descr="C:\Users\packardbell\Desktop\Sans titre-2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992687"/>
            <a:ext cx="2795587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AutoShape 57"/>
          <p:cNvSpPr>
            <a:spLocks noChangeArrowheads="1"/>
          </p:cNvSpPr>
          <p:nvPr/>
        </p:nvSpPr>
        <p:spPr bwMode="gray">
          <a:xfrm>
            <a:off x="3849657" y="5214950"/>
            <a:ext cx="5294343" cy="5064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fr-F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 </a:t>
            </a:r>
            <a:r>
              <a:rPr lang="fr-F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Démonstration 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gency FB" pitchFamily="34" charset="0"/>
            </a:endParaRPr>
          </a:p>
        </p:txBody>
      </p: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2428875" y="5072063"/>
            <a:ext cx="1214438" cy="428625"/>
            <a:chOff x="1444" y="3218"/>
            <a:chExt cx="672" cy="192"/>
          </a:xfrm>
        </p:grpSpPr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1" name="Oval 56"/>
          <p:cNvSpPr>
            <a:spLocks noChangeArrowheads="1"/>
          </p:cNvSpPr>
          <p:nvPr/>
        </p:nvSpPr>
        <p:spPr bwMode="gray">
          <a:xfrm>
            <a:off x="3714744" y="5429264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Oval 52"/>
          <p:cNvSpPr>
            <a:spLocks noChangeArrowheads="1"/>
          </p:cNvSpPr>
          <p:nvPr/>
        </p:nvSpPr>
        <p:spPr bwMode="gray">
          <a:xfrm>
            <a:off x="3786182" y="2000240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Oval 52"/>
          <p:cNvSpPr>
            <a:spLocks noChangeArrowheads="1"/>
          </p:cNvSpPr>
          <p:nvPr/>
        </p:nvSpPr>
        <p:spPr bwMode="gray">
          <a:xfrm>
            <a:off x="3714744" y="3286124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Oval 56"/>
          <p:cNvSpPr>
            <a:spLocks noChangeArrowheads="1"/>
          </p:cNvSpPr>
          <p:nvPr/>
        </p:nvSpPr>
        <p:spPr bwMode="gray">
          <a:xfrm>
            <a:off x="3643306" y="4643446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7650" name="Picture 2" descr="Résultat de recherche d'images pour &quot;wiki plateforme collaborative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6083" y="2571744"/>
            <a:ext cx="2105720" cy="1500198"/>
          </a:xfrm>
          <a:prstGeom prst="rect">
            <a:avLst/>
          </a:prstGeom>
          <a:noFill/>
        </p:spPr>
      </p:pic>
      <p:sp>
        <p:nvSpPr>
          <p:cNvPr id="46" name="Espace réservé de la date 4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</p:spPr>
        <p:txBody>
          <a:bodyPr/>
          <a:lstStyle/>
          <a:p>
            <a:pPr>
              <a:defRPr/>
            </a:pPr>
            <a:fld id="{ADD2F76E-F8EA-415E-8BDD-3E555001E446}" type="datetime1">
              <a:rPr lang="fr-FR" smtClean="0"/>
              <a:t>06/07/2017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6" grpId="0" animBg="1"/>
      <p:bldP spid="17" grpId="0"/>
      <p:bldP spid="18" grpId="0" animBg="1"/>
      <p:bldP spid="19" grpId="0" animBg="1"/>
      <p:bldP spid="23" grpId="0"/>
      <p:bldP spid="37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/>
          <a:lstStyle/>
          <a:p>
            <a:r>
              <a:rPr lang="fr-FR" dirty="0" smtClean="0"/>
              <a:t>Présentation &amp; 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d’une plateforme de type wiki</a:t>
            </a:r>
          </a:p>
          <a:p>
            <a:pPr lvl="2"/>
            <a:r>
              <a:rPr lang="fr-FR" dirty="0" smtClean="0"/>
              <a:t>Partager des informations entre les utilisateurs </a:t>
            </a:r>
          </a:p>
          <a:p>
            <a:pPr lvl="2"/>
            <a:r>
              <a:rPr lang="fr-FR" dirty="0" smtClean="0"/>
              <a:t>Publier des médias </a:t>
            </a:r>
            <a:endParaRPr lang="fr-FR" dirty="0" smtClean="0"/>
          </a:p>
          <a:p>
            <a:pPr lvl="2">
              <a:buNone/>
            </a:pPr>
            <a:endParaRPr lang="fr-FR" dirty="0" smtClean="0"/>
          </a:p>
          <a:p>
            <a:r>
              <a:rPr lang="fr-FR" dirty="0" smtClean="0"/>
              <a:t> Les acteurs</a:t>
            </a:r>
          </a:p>
          <a:p>
            <a:pPr lvl="2"/>
            <a:r>
              <a:rPr lang="fr-FR" dirty="0" smtClean="0"/>
              <a:t>Administrateur: gestion du plateforme et des utilisateurs </a:t>
            </a:r>
          </a:p>
          <a:p>
            <a:pPr lvl="2"/>
            <a:r>
              <a:rPr lang="fr-FR" dirty="0" smtClean="0"/>
              <a:t>Auteur: la création et l’édition du son propre contenu</a:t>
            </a:r>
          </a:p>
          <a:p>
            <a:pPr lvl="2"/>
            <a:r>
              <a:rPr lang="fr-FR" dirty="0" smtClean="0"/>
              <a:t>Abonné: Consultation des articles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86058"/>
            <a:ext cx="8229600" cy="1143000"/>
          </a:xfrm>
        </p:spPr>
        <p:txBody>
          <a:bodyPr/>
          <a:lstStyle/>
          <a:p>
            <a:r>
              <a:rPr lang="fr-FR" dirty="0" smtClean="0"/>
              <a:t>Diagramme de processus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5"/>
            <a:ext cx="8215370" cy="596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428868"/>
            <a:ext cx="8229600" cy="1143000"/>
          </a:xfrm>
        </p:spPr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8929719" cy="535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5852" y="2786058"/>
            <a:ext cx="8229600" cy="1143000"/>
          </a:xfrm>
        </p:spPr>
        <p:txBody>
          <a:bodyPr/>
          <a:lstStyle/>
          <a:p>
            <a:r>
              <a:rPr lang="fr-FR" dirty="0" smtClean="0"/>
              <a:t>Architecture de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5" y="1071546"/>
            <a:ext cx="8416289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1599</TotalTime>
  <Words>164</Words>
  <PresentationFormat>Affichage à l'écran (4:3)</PresentationFormat>
  <Paragraphs>56</Paragraphs>
  <Slides>13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Urbain</vt:lpstr>
      <vt:lpstr>Diapositive 1</vt:lpstr>
      <vt:lpstr>Plan </vt:lpstr>
      <vt:lpstr>Présentation &amp; Objectif</vt:lpstr>
      <vt:lpstr>Diagramme de processus</vt:lpstr>
      <vt:lpstr>Diapositive 5</vt:lpstr>
      <vt:lpstr>Diagramme de classe</vt:lpstr>
      <vt:lpstr>Diapositive 7</vt:lpstr>
      <vt:lpstr>Architecture de projet</vt:lpstr>
      <vt:lpstr>Diapositive 9</vt:lpstr>
      <vt:lpstr>Outils &amp; Environnement de travail</vt:lpstr>
      <vt:lpstr>Diapositive 11</vt:lpstr>
      <vt:lpstr>Démonstration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sana arbi</dc:creator>
  <cp:lastModifiedBy>sana arbi</cp:lastModifiedBy>
  <cp:revision>22</cp:revision>
  <dcterms:created xsi:type="dcterms:W3CDTF">2017-07-05T11:41:00Z</dcterms:created>
  <dcterms:modified xsi:type="dcterms:W3CDTF">2017-07-06T14:31:43Z</dcterms:modified>
</cp:coreProperties>
</file>