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2" r:id="rId4"/>
    <p:sldId id="269" r:id="rId5"/>
    <p:sldId id="257" r:id="rId7"/>
    <p:sldId id="258" r:id="rId8"/>
    <p:sldId id="259" r:id="rId9"/>
    <p:sldId id="261" r:id="rId10"/>
    <p:sldId id="26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t="1541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CAN </a:t>
            </a:r>
            <a:r>
              <a:rPr lang="en-US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hempcreate</a:t>
            </a:r>
            <a:r>
              <a:rPr 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replace concrete?</a:t>
            </a:r>
            <a:endParaRPr lang="en-US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By </a:t>
            </a:r>
            <a:r>
              <a:rPr lang="en-US" dirty="0" err="1">
                <a:solidFill>
                  <a:srgbClr val="FFFFFF">
                    <a:alpha val="75000"/>
                  </a:srgbClr>
                </a:solidFill>
              </a:rPr>
              <a:t>ayesha</a:t>
            </a:r>
            <a:r>
              <a:rPr lang="en-US" dirty="0">
                <a:solidFill>
                  <a:srgbClr val="FFFFFF">
                    <a:alpha val="75000"/>
                  </a:srgbClr>
                </a:solidFill>
              </a:rPr>
              <a:t> </a:t>
            </a:r>
            <a:r>
              <a:rPr lang="en-US" dirty="0" err="1">
                <a:solidFill>
                  <a:srgbClr val="FFFFFF">
                    <a:alpha val="75000"/>
                  </a:srgbClr>
                </a:solidFill>
              </a:rPr>
              <a:t>ali</a:t>
            </a:r>
            <a:endParaRPr lang="en-US" dirty="0">
              <a:solidFill>
                <a:srgbClr val="FFFFFF">
                  <a:alpha val="75000"/>
                </a:srgb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CONCRETE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113145" y="2228215"/>
            <a:ext cx="5061585" cy="363283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81024" y="2228003"/>
            <a:ext cx="5194769" cy="3633047"/>
          </a:xfrm>
        </p:spPr>
        <p:txBody>
          <a:bodyPr/>
          <a:lstStyle/>
          <a:p>
            <a:r>
              <a:rPr lang="en-US"/>
              <a:t>Concrete is a substance used in building infrastucture</a:t>
            </a:r>
            <a:endParaRPr lang="en-US"/>
          </a:p>
          <a:p>
            <a:r>
              <a:rPr lang="en-US"/>
              <a:t>Cement is a binder ;it binds with sand and gravel (aggregate) to form concrete.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8000" y="457200"/>
            <a:ext cx="11176000" cy="5880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292735"/>
            <a:ext cx="11029315" cy="9505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REPLACE CONCRETE?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25" y="895350"/>
            <a:ext cx="6086475" cy="606234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Clr>
                <a:srgbClr val="F1B04C"/>
              </a:buClr>
              <a:buNone/>
            </a:pPr>
            <a:r>
              <a:rPr lang="en-US">
                <a:solidFill>
                  <a:srgbClr val="FFFFFF"/>
                </a:solidFill>
                <a:sym typeface="+mn-ea"/>
              </a:rPr>
              <a:t>Air pollution-The industry's heavy dependence on coal leads to high discharges of CO2, nitrous oxide and sulphur oxide. </a:t>
            </a:r>
            <a:endParaRPr lang="en-US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Clr>
                <a:srgbClr val="F1B04C"/>
              </a:buClr>
              <a:buNone/>
            </a:pPr>
            <a:r>
              <a:rPr lang="en-US">
                <a:solidFill>
                  <a:srgbClr val="FFFFFF"/>
                </a:solidFill>
              </a:rPr>
              <a:t>High energy dependence-Including direct fuel use for mining and transporting raw materials, about 1,758 kWh is released for every ton of cement.</a:t>
            </a:r>
            <a:endParaRPr lang="en-US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Clr>
                <a:srgbClr val="F1B04C"/>
              </a:buClr>
              <a:buNone/>
            </a:pPr>
            <a:endParaRPr lang="en-US" sz="15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Clr>
                <a:srgbClr val="F1B04C"/>
              </a:buClr>
              <a:buNone/>
            </a:pPr>
            <a:endParaRPr lang="en-US" sz="15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Clr>
                <a:srgbClr val="F1B04C"/>
              </a:buClr>
              <a:buNone/>
            </a:pPr>
            <a:endParaRPr lang="en-US" sz="1500">
              <a:solidFill>
                <a:srgbClr val="FFFF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666865" y="1243330"/>
            <a:ext cx="5011420" cy="461772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08000" y="457200"/>
            <a:ext cx="11176000" cy="5880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292735"/>
            <a:ext cx="11029315" cy="9505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REPLACE CONCRETE?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025" y="913765"/>
            <a:ext cx="6644640" cy="481711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Clr>
                <a:srgbClr val="F1B04C"/>
              </a:buClr>
              <a:buNone/>
            </a:pPr>
            <a:endParaRPr lang="en-US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Clr>
                <a:srgbClr val="F1B04C"/>
              </a:buClr>
              <a:buNone/>
            </a:pPr>
            <a:r>
              <a:rPr lang="en-US">
                <a:solidFill>
                  <a:srgbClr val="FFFFFF"/>
                </a:solidFill>
              </a:rPr>
              <a:t>Water pollution-Water that encounters unset concrete or concrete dust quickly increases in basicity and will be highly toxic to aquatic life</a:t>
            </a:r>
            <a:endParaRPr lang="en-US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Clr>
                <a:srgbClr val="F1B04C"/>
              </a:buClr>
              <a:buNone/>
            </a:pPr>
            <a:r>
              <a:rPr lang="en-US">
                <a:solidFill>
                  <a:srgbClr val="FFFFFF"/>
                </a:solidFill>
              </a:rPr>
              <a:t>Highly toxic to skin - Concrete or concrete dust can cause grave wounds by skin or eye contact or inhalation.</a:t>
            </a:r>
            <a:endParaRPr lang="en-US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Clr>
                <a:srgbClr val="F1B04C"/>
              </a:buClr>
              <a:buNone/>
            </a:pPr>
            <a:r>
              <a:rPr lang="en-US">
                <a:solidFill>
                  <a:srgbClr val="FFFFFF"/>
                </a:solidFill>
              </a:rPr>
              <a:t>High wastage - Approximately 3-4% of concrete produced by concrete plants is wasted,accounting for a quarter of global waste.</a:t>
            </a:r>
            <a:endParaRPr lang="en-US" sz="15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Clr>
                <a:srgbClr val="F1B04C"/>
              </a:buClr>
              <a:buNone/>
            </a:pPr>
            <a:endParaRPr lang="en-US" sz="15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Clr>
                <a:srgbClr val="F1B04C"/>
              </a:buClr>
              <a:buNone/>
            </a:pPr>
            <a:endParaRPr lang="en-US" sz="1500">
              <a:solidFill>
                <a:srgbClr val="FFFFFF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334250" y="1132205"/>
            <a:ext cx="4032885" cy="474027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1" y="863695"/>
            <a:ext cx="7204036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Factors on which a substitute for concrete is found</a:t>
            </a:r>
            <a:endParaRPr lang="en-US" sz="4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Rectangl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46534" y="614044"/>
            <a:ext cx="3703320" cy="57458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/>
          <p:cNvSpPr txBox="1"/>
          <p:nvPr/>
        </p:nvSpPr>
        <p:spPr>
          <a:xfrm>
            <a:off x="619760" y="863695"/>
            <a:ext cx="3322827" cy="5969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Greenhouse Emissions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Mechanical Strength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ym typeface="+mn-ea"/>
              </a:rPr>
              <a:t>Cost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Energy Consumption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Water Consumption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Biodegradability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Toxicity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HEMPCRETE?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550" y="2128520"/>
            <a:ext cx="7113270" cy="5226685"/>
          </a:xfrm>
        </p:spPr>
        <p:txBody>
          <a:bodyPr>
            <a:normAutofit lnSpcReduction="20000"/>
          </a:bodyPr>
          <a:lstStyle/>
          <a:p>
            <a:r>
              <a:rPr lang="en-US" dirty="0"/>
              <a:t>Hempcrete is a substance made of the fibres of the hemp plant mixed with a binder.</a:t>
            </a:r>
            <a:endParaRPr lang="en-US" dirty="0"/>
          </a:p>
          <a:p>
            <a:r>
              <a:rPr lang="en-US" dirty="0"/>
              <a:t>Advantages - Carbon negative material;during its growth it takes in CO2 from the atmosphere.</a:t>
            </a:r>
            <a:endParaRPr lang="en-US" dirty="0"/>
          </a:p>
          <a:p>
            <a:r>
              <a:rPr lang="en-US" dirty="0"/>
              <a:t>Decrease the risk of vapour condensation and increases insulation.</a:t>
            </a:r>
            <a:endParaRPr lang="en-US" dirty="0"/>
          </a:p>
          <a:p>
            <a:r>
              <a:rPr lang="en-US" dirty="0"/>
              <a:t>Pest-resistant due to reaction between the binder and hemp fibres.</a:t>
            </a:r>
            <a:endParaRPr lang="en-US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76820" y="2057400"/>
            <a:ext cx="4337685" cy="37585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HEMPCRETE?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100" y="1413510"/>
            <a:ext cx="7113270" cy="588835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Lighter than concrete</a:t>
            </a:r>
            <a:endParaRPr lang="en-US" dirty="0"/>
          </a:p>
          <a:p>
            <a:r>
              <a:rPr lang="en-US" dirty="0"/>
              <a:t>Resistant to crack under movement and can be used in seismic zones.</a:t>
            </a:r>
            <a:endParaRPr lang="en-US" dirty="0"/>
          </a:p>
          <a:p>
            <a:r>
              <a:rPr lang="en-US">
                <a:sym typeface="+mn-ea"/>
              </a:rPr>
              <a:t>Disadvantages-Costs more than conventional methods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Used as an infill material with timber only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Needs more scientific research in its material properties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Its cultivation is illegal in many places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Needs more water in producing it than concrete due to cultivation</a:t>
            </a:r>
            <a:r>
              <a:rPr lang="en-US" sz="1600">
                <a:sym typeface="+mn-ea"/>
              </a:rPr>
              <a:t> 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836535" y="1974215"/>
            <a:ext cx="3632835" cy="36328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581025" y="729615"/>
            <a:ext cx="11029315" cy="680720"/>
          </a:xfrm>
        </p:spPr>
        <p:txBody>
          <a:bodyPr>
            <a:normAutofit/>
          </a:bodyPr>
          <a:lstStyle/>
          <a:p>
            <a:r>
              <a:rPr lang="en-US"/>
              <a:t>practical applications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521335" y="1563370"/>
            <a:ext cx="5194935" cy="5068570"/>
          </a:xfrm>
        </p:spPr>
        <p:txBody>
          <a:bodyPr/>
          <a:lstStyle/>
          <a:p>
            <a:r>
              <a:rPr lang="en-US" sz="1400"/>
              <a:t>In 2017, Western Australia had constructed its first hemp home in just eight months.</a:t>
            </a:r>
            <a:endParaRPr lang="en-US" sz="1400"/>
          </a:p>
          <a:p>
            <a:r>
              <a:rPr lang="en-US" sz="1400"/>
              <a:t>Canberra’s first hemp home had won the title of the 2018 HIA Australian GreenSmart Home.</a:t>
            </a:r>
            <a:endParaRPr lang="en-US" sz="1400"/>
          </a:p>
          <a:p>
            <a:r>
              <a:rPr lang="en-US" sz="1400"/>
              <a:t>About more than 24 hemp homes exist in Australia</a:t>
            </a:r>
            <a:endParaRPr lang="en-US" sz="1400"/>
          </a:p>
          <a:p>
            <a:r>
              <a:rPr lang="en-US" sz="1400"/>
              <a:t>Hundreds of buildings use hempcrete in Europe and Canada </a:t>
            </a:r>
            <a:endParaRPr lang="en-US" sz="1400"/>
          </a:p>
          <a:p>
            <a:r>
              <a:rPr lang="en-US" sz="1400"/>
              <a:t>A seven-story office tower in France, a Marks and Spencer department store in the United Kingdom, even a home built by Prince Charles</a:t>
            </a:r>
            <a:endParaRPr lang="en-US" sz="1400"/>
          </a:p>
          <a:p>
            <a:r>
              <a:rPr lang="en-US" sz="1400"/>
              <a:t>The material was developed in the 1980s in France, with its roots going back ages to homes as far away as Japan.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0045" y="2061210"/>
            <a:ext cx="4008755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29615"/>
            <a:ext cx="11029315" cy="775335"/>
          </a:xfrm>
        </p:spPr>
        <p:txBody>
          <a:bodyPr/>
          <a:lstStyle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8945" y="1434465"/>
            <a:ext cx="6926580" cy="4862830"/>
          </a:xfrm>
        </p:spPr>
        <p:txBody>
          <a:bodyPr>
            <a:normAutofit fontScale="90000"/>
          </a:bodyPr>
          <a:lstStyle/>
          <a:p>
            <a:r>
              <a:rPr lang="en-US"/>
              <a:t>The cement industry is one of the largest producers of carbon dioxide </a:t>
            </a:r>
            <a:endParaRPr lang="en-US"/>
          </a:p>
          <a:p>
            <a:r>
              <a:rPr lang="en-US"/>
              <a:t>With the rise of greenhouse gases in the earth's atmosphere, an alternative to concrete has to be found</a:t>
            </a:r>
            <a:endParaRPr lang="en-US"/>
          </a:p>
          <a:p>
            <a:r>
              <a:rPr lang="en-US"/>
              <a:t>In terms of environmental impact, hempcrete is a better building material than concrete</a:t>
            </a:r>
            <a:endParaRPr lang="en-US"/>
          </a:p>
          <a:p>
            <a:r>
              <a:rPr lang="en-US"/>
              <a:t>But it is currently used as an in fill material with timber only</a:t>
            </a:r>
            <a:endParaRPr lang="en-US"/>
          </a:p>
          <a:p>
            <a:r>
              <a:rPr lang="en-US"/>
              <a:t>As cultivation of hemp plant illegal in many places it's expensive then concrete</a:t>
            </a:r>
            <a:endParaRPr lang="en-US"/>
          </a:p>
          <a:p>
            <a:r>
              <a:rPr lang="en-US"/>
              <a:t>Its gaining popularity as a building material </a:t>
            </a:r>
            <a:endParaRPr lang="en-US"/>
          </a:p>
          <a:p>
            <a:r>
              <a:rPr lang="en-US"/>
              <a:t>To make its mainstream, more research has to be done on its material properties</a:t>
            </a:r>
            <a:endParaRPr lang="en-US"/>
          </a:p>
          <a:p>
            <a:r>
              <a:rPr lang="en-US"/>
              <a:t>Its cultivation and use has to be made gradually legal globally</a:t>
            </a:r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37450" y="1860550"/>
            <a:ext cx="4638040" cy="42297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383A21"/>
      </a:dk2>
      <a:lt2>
        <a:srgbClr val="E8E2E4"/>
      </a:lt2>
      <a:accent1>
        <a:srgbClr val="20B68D"/>
      </a:accent1>
      <a:accent2>
        <a:srgbClr val="14BA47"/>
      </a:accent2>
      <a:accent3>
        <a:srgbClr val="31B921"/>
      </a:accent3>
      <a:accent4>
        <a:srgbClr val="68B414"/>
      </a:accent4>
      <a:accent5>
        <a:srgbClr val="9FA71E"/>
      </a:accent5>
      <a:accent6>
        <a:srgbClr val="D59117"/>
      </a:accent6>
      <a:hlink>
        <a:srgbClr val="758A2E"/>
      </a:hlink>
      <a:folHlink>
        <a:srgbClr val="828282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2863</Words>
  <Application>WPS Presentation</Application>
  <PresentationFormat>Widescreen</PresentationFormat>
  <Paragraphs>95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Wingdings 2</vt:lpstr>
      <vt:lpstr>Wingdings</vt:lpstr>
      <vt:lpstr>Gill Sans MT</vt:lpstr>
      <vt:lpstr>Microsoft YaHei</vt:lpstr>
      <vt:lpstr>Arial Unicode MS</vt:lpstr>
      <vt:lpstr>Calibri</vt:lpstr>
      <vt:lpstr>DividendVTI</vt:lpstr>
      <vt:lpstr>CAN hempcreate replace concrete?</vt:lpstr>
      <vt:lpstr>WHAT IS CONCRETE</vt:lpstr>
      <vt:lpstr>WHY REPLACE CONCRETE?</vt:lpstr>
      <vt:lpstr>WHY REPLACE CONCRETE?</vt:lpstr>
      <vt:lpstr>Factors on which a substitute for concrete is found</vt:lpstr>
      <vt:lpstr>What is HEMPCRETE?</vt:lpstr>
      <vt:lpstr>What is HEMPCRETE?</vt:lpstr>
      <vt:lpstr>practical applications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hempcreate replace concrete?</dc:title>
  <dc:creator>Ayesha Ali</dc:creator>
  <cp:lastModifiedBy>AYESHA ALI</cp:lastModifiedBy>
  <cp:revision>18</cp:revision>
  <dcterms:created xsi:type="dcterms:W3CDTF">2019-08-09T05:51:00Z</dcterms:created>
  <dcterms:modified xsi:type="dcterms:W3CDTF">2020-05-16T06:05:45Z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1033-11.2.0.8342</vt:lpwstr>
  </property>
</Properties>
</file>