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E6FE13-349D-4ADB-902A-80B9B7F4F85C}" type="datetimeFigureOut">
              <a:rPr lang="en-IN" smtClean="0"/>
              <a:t>01-02-2023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EC2D4E4-3012-4B82-B91C-48014C76627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522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6FE13-349D-4ADB-902A-80B9B7F4F85C}"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D4E4-3012-4B82-B91C-48014C76627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575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6FE13-349D-4ADB-902A-80B9B7F4F85C}"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D4E4-3012-4B82-B91C-48014C76627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537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6FE13-349D-4ADB-902A-80B9B7F4F85C}"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D4E4-3012-4B82-B91C-48014C76627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23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6FE13-349D-4ADB-902A-80B9B7F4F85C}"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D4E4-3012-4B82-B91C-48014C76627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572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E6FE13-349D-4ADB-902A-80B9B7F4F85C}"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2D4E4-3012-4B82-B91C-48014C76627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699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E6FE13-349D-4ADB-902A-80B9B7F4F85C}" type="datetimeFigureOut">
              <a:rPr lang="en-IN" smtClean="0"/>
              <a:t>01-02-2023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C2D4E4-3012-4B82-B91C-48014C76627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02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6FE13-349D-4ADB-902A-80B9B7F4F85C}" type="datetimeFigureOut">
              <a:rPr lang="en-IN" smtClean="0"/>
              <a:t>01-02-2023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C2D4E4-3012-4B82-B91C-48014C76627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92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6FE13-349D-4ADB-902A-80B9B7F4F85C}" type="datetimeFigureOut">
              <a:rPr lang="en-IN" smtClean="0"/>
              <a:t>01-02-2023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C2D4E4-3012-4B82-B91C-48014C766274}" type="slidenum">
              <a:rPr lang="en-IN" smtClean="0"/>
              <a:t>‹#›</a:t>
            </a:fld>
            <a:endParaRPr lang="en-IN"/>
          </a:p>
        </p:txBody>
      </p:sp>
    </p:spTree>
    <p:extLst>
      <p:ext uri="{BB962C8B-B14F-4D97-AF65-F5344CB8AC3E}">
        <p14:creationId xmlns:p14="http://schemas.microsoft.com/office/powerpoint/2010/main" val="291554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6FE13-349D-4ADB-902A-80B9B7F4F85C}"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2D4E4-3012-4B82-B91C-48014C76627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9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3E6FE13-349D-4ADB-902A-80B9B7F4F85C}" type="datetimeFigureOut">
              <a:rPr lang="en-IN" smtClean="0"/>
              <a:t>01-02-2023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EC2D4E4-3012-4B82-B91C-48014C76627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74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E6FE13-349D-4ADB-902A-80B9B7F4F85C}" type="datetimeFigureOut">
              <a:rPr lang="en-IN" smtClean="0"/>
              <a:t>01-02-2023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EC2D4E4-3012-4B82-B91C-48014C76627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783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omerfarukeker/Causes-of-Death-Analysis/blob/master/Causes%20of%20Death%20Graphs/8.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omerfarukeker/Causes-of-Death-Analysis/blob/master/Causes%20of%20Death%20Graphs/9.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omerfarukeker/Causes-of-Death-Analysis/blob/master/Causes%20of%20Death%20Graphs/10.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omerfarukeker/Causes-of-Death-Analysis/blob/master/Causes%20of%20Death%20Graphs/12.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urworldindata.org/causes-of-deat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omerfarukeker/Causes-of-Death-Analysis/blob/master/Causes%20of%20Death%20Graphs/1.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omerfarukeker/Causes-of-Death-Analysis/blob/master/Causes%20of%20Death%20Graphs/2.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omerfarukeker/Causes-of-Death-Analysis/blob/master/Causes%20of%20Death%20Graphs/3.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omerfarukeker/Causes-of-Death-Analysis/blob/master/Causes%20of%20Death%20Graphs/4.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omerfarukeker/Causes-of-Death-Analysis/blob/master/Causes%20of%20Death%20Graphs/5.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omerfarukeker/Causes-of-Death-Analysis/blob/master/Causes%20of%20Death%20Graphs/6.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omerfarukeker/Causes-of-Death-Analysis/blob/master/Causes%20of%20Death%20Graphs/7.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B6D2-F82B-0702-F1E1-06162CAED5B5}"/>
              </a:ext>
            </a:extLst>
          </p:cNvPr>
          <p:cNvSpPr>
            <a:spLocks noGrp="1"/>
          </p:cNvSpPr>
          <p:nvPr>
            <p:ph type="ctrTitle"/>
          </p:nvPr>
        </p:nvSpPr>
        <p:spPr/>
        <p:txBody>
          <a:bodyPr/>
          <a:lstStyle/>
          <a:p>
            <a:r>
              <a:rPr lang="en-IN" dirty="0"/>
              <a:t>Cause of Death Analysis</a:t>
            </a:r>
          </a:p>
        </p:txBody>
      </p:sp>
      <p:sp>
        <p:nvSpPr>
          <p:cNvPr id="3" name="Subtitle 2">
            <a:extLst>
              <a:ext uri="{FF2B5EF4-FFF2-40B4-BE49-F238E27FC236}">
                <a16:creationId xmlns:a16="http://schemas.microsoft.com/office/drawing/2014/main" id="{EDDE359D-9473-A449-785F-D64AB5E3694A}"/>
              </a:ext>
            </a:extLst>
          </p:cNvPr>
          <p:cNvSpPr>
            <a:spLocks noGrp="1"/>
          </p:cNvSpPr>
          <p:nvPr>
            <p:ph type="subTitle" idx="1"/>
          </p:nvPr>
        </p:nvSpPr>
        <p:spPr/>
        <p:txBody>
          <a:bodyPr/>
          <a:lstStyle/>
          <a:p>
            <a:r>
              <a:rPr lang="en-IN" dirty="0"/>
              <a:t>Ms. Sanaa Khan</a:t>
            </a:r>
          </a:p>
          <a:p>
            <a:r>
              <a:rPr lang="en-IN" dirty="0" err="1"/>
              <a:t>Fliprobo</a:t>
            </a:r>
            <a:r>
              <a:rPr lang="en-IN" dirty="0"/>
              <a:t>- Intern</a:t>
            </a:r>
          </a:p>
        </p:txBody>
      </p:sp>
    </p:spTree>
    <p:extLst>
      <p:ext uri="{BB962C8B-B14F-4D97-AF65-F5344CB8AC3E}">
        <p14:creationId xmlns:p14="http://schemas.microsoft.com/office/powerpoint/2010/main" val="108718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22E1-B09C-DCF1-6D14-185496EEAD2E}"/>
              </a:ext>
            </a:extLst>
          </p:cNvPr>
          <p:cNvSpPr>
            <a:spLocks noGrp="1"/>
          </p:cNvSpPr>
          <p:nvPr>
            <p:ph type="title"/>
          </p:nvPr>
        </p:nvSpPr>
        <p:spPr/>
        <p:txBody>
          <a:bodyPr/>
          <a:lstStyle/>
          <a:p>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Conflict graph shows that </a:t>
            </a:r>
            <a:r>
              <a:rPr lang="en-IN"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1994</a:t>
            </a: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was the year where the deadliest conflicts took place in the world. Bosnian War in Europe may have contributed to it significantly.</a:t>
            </a:r>
            <a:endParaRPr lang="en-IN" dirty="0"/>
          </a:p>
        </p:txBody>
      </p:sp>
      <p:pic>
        <p:nvPicPr>
          <p:cNvPr id="4" name="Content Placeholder 3">
            <a:hlinkClick r:id="rId2" tgtFrame="&quot;_blank&quot;"/>
            <a:extLst>
              <a:ext uri="{FF2B5EF4-FFF2-40B4-BE49-F238E27FC236}">
                <a16:creationId xmlns:a16="http://schemas.microsoft.com/office/drawing/2014/main" id="{F43552A2-9322-0F65-79FC-188BB6E672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576918" y="1976300"/>
            <a:ext cx="5038164" cy="47599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4616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DD47-3A70-1A36-A20F-C9B5A496193E}"/>
              </a:ext>
            </a:extLst>
          </p:cNvPr>
          <p:cNvSpPr>
            <a:spLocks noGrp="1"/>
          </p:cNvSpPr>
          <p:nvPr>
            <p:ph type="title"/>
          </p:nvPr>
        </p:nvSpPr>
        <p:spPr/>
        <p:txBody>
          <a:bodyPr/>
          <a:lstStyle/>
          <a:p>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Death by terrorism peaked in 2014, and has been declining since then, however no effect was observed on 1994 death toll</a:t>
            </a:r>
            <a:endParaRPr lang="en-IN" dirty="0"/>
          </a:p>
        </p:txBody>
      </p:sp>
      <p:pic>
        <p:nvPicPr>
          <p:cNvPr id="4" name="Content Placeholder 3">
            <a:hlinkClick r:id="rId2" tgtFrame="&quot;_blank&quot;"/>
            <a:extLst>
              <a:ext uri="{FF2B5EF4-FFF2-40B4-BE49-F238E27FC236}">
                <a16:creationId xmlns:a16="http://schemas.microsoft.com/office/drawing/2014/main" id="{630A4832-0016-DBD3-9728-5694E5FCE6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586598" y="2042107"/>
            <a:ext cx="7036734" cy="4598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386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1B3A-8102-3799-24BB-43666660A733}"/>
              </a:ext>
            </a:extLst>
          </p:cNvPr>
          <p:cNvSpPr>
            <a:spLocks noGrp="1"/>
          </p:cNvSpPr>
          <p:nvPr>
            <p:ph type="title"/>
          </p:nvPr>
        </p:nvSpPr>
        <p:spPr/>
        <p:txBody>
          <a:bodyPr/>
          <a:lstStyle/>
          <a:p>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Let's find out which country suffers from what disease the most</a:t>
            </a:r>
            <a:endParaRPr lang="en-IN" dirty="0"/>
          </a:p>
        </p:txBody>
      </p:sp>
      <p:pic>
        <p:nvPicPr>
          <p:cNvPr id="4" name="Content Placeholder 3">
            <a:hlinkClick r:id="rId2" tgtFrame="&quot;_blank&quot;"/>
            <a:extLst>
              <a:ext uri="{FF2B5EF4-FFF2-40B4-BE49-F238E27FC236}">
                <a16:creationId xmlns:a16="http://schemas.microsoft.com/office/drawing/2014/main" id="{D2A6D71A-4570-55BA-FC86-11D0AB5F7F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810725" y="2103065"/>
            <a:ext cx="8759368" cy="42618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77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AE54-4A54-2280-FBCC-0E26135FA8C1}"/>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99FE219D-DDFC-46ED-DA19-53B5E7E3CA32}"/>
              </a:ext>
            </a:extLst>
          </p:cNvPr>
          <p:cNvSpPr>
            <a:spLocks noGrp="1"/>
          </p:cNvSpPr>
          <p:nvPr>
            <p:ph idx="1"/>
          </p:nvPr>
        </p:nvSpPr>
        <p:spPr/>
        <p:txBody>
          <a:bodyPr>
            <a:normAutofit lnSpcReduction="10000"/>
          </a:bodyPr>
          <a:lstStyle/>
          <a:p>
            <a:pPr>
              <a:lnSpc>
                <a:spcPct val="107000"/>
              </a:lnSpc>
              <a:spcAft>
                <a:spcPts val="12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Let's now group the diseases by their historical increasing or decreasing trends. Calculations will be based on deaths per 100000 for particular disease.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Following diseases show monotonic decrease trend over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Even though Digestive and Respiratory diseases were dropping constantly for period of time, they started to enter an increasing trend since 2013. Still way better as compared to 90s</a:t>
            </a:r>
            <a:endParaRPr lang="en-IN"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Suicide rates are dropping since mid-90s</a:t>
            </a:r>
            <a:endParaRPr lang="en-IN"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Peak in the Heat graph could be a mistake in the dataset or it is a very distinguishing event happened in 2010 which caused this sudden jump</a:t>
            </a:r>
            <a:endParaRPr lang="en-IN"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324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tgtFrame="&quot;_blank&quot;"/>
            <a:extLst>
              <a:ext uri="{FF2B5EF4-FFF2-40B4-BE49-F238E27FC236}">
                <a16:creationId xmlns:a16="http://schemas.microsoft.com/office/drawing/2014/main" id="{4F0C2ABB-F5EE-4DB3-2267-0CAC07CBDB9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47077" y="328799"/>
            <a:ext cx="10097846" cy="6036142"/>
          </a:xfrm>
          <a:prstGeom prst="rect">
            <a:avLst/>
          </a:prstGeom>
          <a:noFill/>
          <a:ln>
            <a:noFill/>
          </a:ln>
        </p:spPr>
      </p:pic>
    </p:spTree>
    <p:extLst>
      <p:ext uri="{BB962C8B-B14F-4D97-AF65-F5344CB8AC3E}">
        <p14:creationId xmlns:p14="http://schemas.microsoft.com/office/powerpoint/2010/main" val="3041279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BCEB-7F85-A04D-BEBC-7FA99FED2CC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A0C496E-F9EC-E513-2EB1-AC06824F432E}"/>
              </a:ext>
            </a:extLst>
          </p:cNvPr>
          <p:cNvSpPr>
            <a:spLocks noGrp="1"/>
          </p:cNvSpPr>
          <p:nvPr>
            <p:ph idx="1"/>
          </p:nvPr>
        </p:nvSpPr>
        <p:spPr>
          <a:xfrm>
            <a:off x="1451579" y="2015732"/>
            <a:ext cx="9603275" cy="4037749"/>
          </a:xfrm>
        </p:spPr>
        <p:txBody>
          <a:bodyPr>
            <a:normAutofit fontScale="85000" lnSpcReduction="20000"/>
          </a:bodyPr>
          <a:lstStyle/>
          <a:p>
            <a:pPr>
              <a:lnSpc>
                <a:spcPct val="107000"/>
              </a:lnSpc>
              <a:spcAft>
                <a:spcPts val="1200"/>
              </a:spcAf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It is obvious that Cardiovascular Disease dominate death toll all over the world, how would the World map look if we took them out?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It appears that the second most leading cause of death in rich countries like USA, Canada, Europe, Japan and Australia is Dementia (mainly caused by Alzheimer's disease). This could be due to the high frequency of elder people in their population.</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Conflict</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is leading cause for war territories like Syria and Palestine</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For Russia and their neighbours like old Soviet Union countries, Eastern European countries leading cause is </a:t>
            </a: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Digestive diseases</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like Ulcer, Cirrhosis, Hepatitis. It could be related to excessive consumption of alcohol.</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Diarrheal</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diseases causes deaths mostly in the mid African region</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HIV/AIDS</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deaths are the most frequent in the South African region</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Some of the South American countries have </a:t>
            </a: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Homicide</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as the leading cause for death</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Lower respiratory infections</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like Tuberculosis, Pneumonia is the leading cause for mainly South American countries like Brazil and Argentina.</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China, India and surrounding countries suffers from </a:t>
            </a: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Respiratory diseases</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like Asthma and Lung Cancer etc.</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countries where </a:t>
            </a: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road accidents</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are one of the leading cause of death are in the Gulf region like Iran, Saudi Arabia, UAE. It could be related to their habit of car stunt driving.</a:t>
            </a:r>
            <a:endParaRPr lang="en-IN" sz="14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Greenland is the only country where </a:t>
            </a:r>
            <a:r>
              <a:rPr lang="en-IN" sz="1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suicide</a:t>
            </a:r>
            <a:r>
              <a:rPr lang="en-IN" sz="1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is the leading cause of death.</a:t>
            </a:r>
            <a:endParaRPr lang="en-IN" sz="1800" dirty="0"/>
          </a:p>
        </p:txBody>
      </p:sp>
    </p:spTree>
    <p:extLst>
      <p:ext uri="{BB962C8B-B14F-4D97-AF65-F5344CB8AC3E}">
        <p14:creationId xmlns:p14="http://schemas.microsoft.com/office/powerpoint/2010/main" val="332770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BFB3-502C-9F4E-D457-48D8E27434CE}"/>
              </a:ext>
            </a:extLst>
          </p:cNvPr>
          <p:cNvSpPr>
            <a:spLocks noGrp="1"/>
          </p:cNvSpPr>
          <p:nvPr>
            <p:ph type="title"/>
          </p:nvPr>
        </p:nvSpPr>
        <p:spPr>
          <a:xfrm>
            <a:off x="4741208" y="974725"/>
            <a:ext cx="2494429" cy="1325563"/>
          </a:xfrm>
        </p:spPr>
        <p:txBody>
          <a:bodyPr/>
          <a:lstStyle/>
          <a:p>
            <a:r>
              <a:rPr lang="en-IN" dirty="0"/>
              <a:t>THANK YOU</a:t>
            </a:r>
          </a:p>
        </p:txBody>
      </p:sp>
    </p:spTree>
    <p:extLst>
      <p:ext uri="{BB962C8B-B14F-4D97-AF65-F5344CB8AC3E}">
        <p14:creationId xmlns:p14="http://schemas.microsoft.com/office/powerpoint/2010/main" val="424028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CDFC-ED21-2875-77EB-117EA6BC3C9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0766969-F953-C645-B95B-EF82270B5F7E}"/>
              </a:ext>
            </a:extLst>
          </p:cNvPr>
          <p:cNvSpPr>
            <a:spLocks noGrp="1"/>
          </p:cNvSpPr>
          <p:nvPr>
            <p:ph idx="1"/>
          </p:nvPr>
        </p:nvSpPr>
        <p:spPr/>
        <p:txBody>
          <a:bodyPr/>
          <a:lstStyle/>
          <a:p>
            <a:pPr>
              <a:lnSpc>
                <a:spcPct val="107000"/>
              </a:lnSpc>
              <a:spcAft>
                <a:spcPts val="12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Our World in Data's causes of death dataset is examined in this repository. All codes are in the </a:t>
            </a:r>
            <a:r>
              <a:rPr lang="en-IN"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a:t>
            </a: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notebook, please check the .</a:t>
            </a:r>
            <a:r>
              <a:rPr lang="en-IN"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ipynb</a:t>
            </a: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file in the commits. Link for accessing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u="sng"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https://ourworldindata.org/causes-of-death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dataset consists of 34 different cause of death counts by country per year. It covers the years from 1990 to 2017.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244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7955-3FFA-8FD7-FDA7-7E1D34F8F09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0E771EE5-F9F6-B644-1F83-A7694B78ED9B}"/>
              </a:ext>
            </a:extLst>
          </p:cNvPr>
          <p:cNvSpPr>
            <a:spLocks noGrp="1"/>
          </p:cNvSpPr>
          <p:nvPr>
            <p:ph idx="1"/>
          </p:nvPr>
        </p:nvSpPr>
        <p:spPr>
          <a:xfrm>
            <a:off x="717312" y="1853754"/>
            <a:ext cx="10515600" cy="435133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Let's start exploring the dataset.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Top 10 causes of death for Turkey in the latest available year, 2017:</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1025" name="Picture 13">
            <a:hlinkClick r:id="rId2"/>
            <a:extLst>
              <a:ext uri="{FF2B5EF4-FFF2-40B4-BE49-F238E27FC236}">
                <a16:creationId xmlns:a16="http://schemas.microsoft.com/office/drawing/2014/main" id="{719FE04F-AAFA-8FCC-1303-EA82E2942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624" y="3012142"/>
            <a:ext cx="8360480" cy="3594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0E3CE9A-8EC4-FDE3-44D0-9A88A8FDF98A}"/>
              </a:ext>
            </a:extLst>
          </p:cNvPr>
          <p:cNvSpPr>
            <a:spLocks noChangeArrowheads="1"/>
          </p:cNvSpPr>
          <p:nvPr/>
        </p:nvSpPr>
        <p:spPr bwMode="auto">
          <a:xfrm>
            <a:off x="3012141" y="491714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7162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3785-6ADC-0DDE-032C-EB4CB4E0783F}"/>
              </a:ext>
            </a:extLst>
          </p:cNvPr>
          <p:cNvSpPr>
            <a:spLocks noGrp="1"/>
          </p:cNvSpPr>
          <p:nvPr>
            <p:ph type="title"/>
          </p:nvPr>
        </p:nvSpPr>
        <p:spPr/>
        <p:txBody>
          <a:bodyPr>
            <a:normAutofit/>
          </a:bodyPr>
          <a:lstStyle/>
          <a:p>
            <a:pPr>
              <a:lnSpc>
                <a:spcPct val="107000"/>
              </a:lnSpc>
              <a:spcAft>
                <a:spcPts val="12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Percentages in pie graph:</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Almost 4 out 10 deaths in Turkey are caused by Cardiovascular diseases in 2017</a:t>
            </a:r>
            <a:endParaRPr lang="en-IN" dirty="0"/>
          </a:p>
        </p:txBody>
      </p:sp>
      <p:pic>
        <p:nvPicPr>
          <p:cNvPr id="4" name="Content Placeholder 3">
            <a:hlinkClick r:id="rId2" tgtFrame="&quot;_blank&quot;"/>
            <a:extLst>
              <a:ext uri="{FF2B5EF4-FFF2-40B4-BE49-F238E27FC236}">
                <a16:creationId xmlns:a16="http://schemas.microsoft.com/office/drawing/2014/main" id="{9236C90C-6BF6-9BEC-892D-8D835519E8F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35624" y="2070815"/>
            <a:ext cx="5680362" cy="46270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31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6EDC-8431-4626-07F4-0C639CFFA98C}"/>
              </a:ext>
            </a:extLst>
          </p:cNvPr>
          <p:cNvSpPr>
            <a:spLocks noGrp="1"/>
          </p:cNvSpPr>
          <p:nvPr>
            <p:ph type="title"/>
          </p:nvPr>
        </p:nvSpPr>
        <p:spPr/>
        <p:txBody>
          <a:bodyPr/>
          <a:lstStyle/>
          <a:p>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Top 10 countries with the highest </a:t>
            </a:r>
            <a:r>
              <a:rPr lang="en-IN"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execution</a:t>
            </a: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numbers</a:t>
            </a:r>
            <a:endParaRPr lang="en-IN" dirty="0"/>
          </a:p>
        </p:txBody>
      </p:sp>
      <p:pic>
        <p:nvPicPr>
          <p:cNvPr id="4" name="Content Placeholder 3">
            <a:hlinkClick r:id="rId2" tgtFrame="&quot;_blank&quot;"/>
            <a:extLst>
              <a:ext uri="{FF2B5EF4-FFF2-40B4-BE49-F238E27FC236}">
                <a16:creationId xmlns:a16="http://schemas.microsoft.com/office/drawing/2014/main" id="{8F3AEAF9-BF34-41C0-82F6-411950CA94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680447" y="2172248"/>
            <a:ext cx="6831106" cy="4231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037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74F8-7C41-255A-536F-D93CF871C793}"/>
              </a:ext>
            </a:extLst>
          </p:cNvPr>
          <p:cNvSpPr>
            <a:spLocks noGrp="1"/>
          </p:cNvSpPr>
          <p:nvPr>
            <p:ph type="title"/>
          </p:nvPr>
        </p:nvSpPr>
        <p:spPr/>
        <p:txBody>
          <a:bodyPr/>
          <a:lstStyle/>
          <a:p>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Top 20 countries which suffered from </a:t>
            </a:r>
            <a:r>
              <a:rPr lang="en-IN"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terrorism</a:t>
            </a: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the most. Our dataset Entity column contains a mix of country, continent, region, territory information too such as Sub-Saharan Africa, South America etc.</a:t>
            </a:r>
            <a:endParaRPr lang="en-IN" dirty="0"/>
          </a:p>
        </p:txBody>
      </p:sp>
      <p:pic>
        <p:nvPicPr>
          <p:cNvPr id="4" name="Content Placeholder 3">
            <a:hlinkClick r:id="rId2" tgtFrame="&quot;_blank&quot;"/>
            <a:extLst>
              <a:ext uri="{FF2B5EF4-FFF2-40B4-BE49-F238E27FC236}">
                <a16:creationId xmlns:a16="http://schemas.microsoft.com/office/drawing/2014/main" id="{C14C1A7B-AD5B-E3F3-70F5-BE2FC4E76F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652192" y="2345111"/>
            <a:ext cx="9202048" cy="3992936"/>
          </a:xfrm>
          <a:prstGeom prst="rect">
            <a:avLst/>
          </a:prstGeom>
          <a:noFill/>
          <a:ln>
            <a:noFill/>
          </a:ln>
        </p:spPr>
      </p:pic>
    </p:spTree>
    <p:extLst>
      <p:ext uri="{BB962C8B-B14F-4D97-AF65-F5344CB8AC3E}">
        <p14:creationId xmlns:p14="http://schemas.microsoft.com/office/powerpoint/2010/main" val="353748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8EA1-DC6B-BCC0-BA5E-5DC5D652C189}"/>
              </a:ext>
            </a:extLst>
          </p:cNvPr>
          <p:cNvSpPr>
            <a:spLocks noGrp="1"/>
          </p:cNvSpPr>
          <p:nvPr>
            <p:ph type="title"/>
          </p:nvPr>
        </p:nvSpPr>
        <p:spPr/>
        <p:txBody>
          <a:bodyPr/>
          <a:lstStyle/>
          <a:p>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Deadliest year appears to be </a:t>
            </a:r>
            <a:r>
              <a:rPr lang="en-IN"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2017</a:t>
            </a: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however this is due to the increase of the world population each year. We need to check death rate per year.</a:t>
            </a:r>
            <a:endParaRPr lang="en-IN" dirty="0"/>
          </a:p>
        </p:txBody>
      </p:sp>
      <p:pic>
        <p:nvPicPr>
          <p:cNvPr id="4" name="Content Placeholder 3">
            <a:hlinkClick r:id="rId2" tgtFrame="&quot;_blank&quot;"/>
            <a:extLst>
              <a:ext uri="{FF2B5EF4-FFF2-40B4-BE49-F238E27FC236}">
                <a16:creationId xmlns:a16="http://schemas.microsoft.com/office/drawing/2014/main" id="{B8B4C79A-CD4F-2D84-1D1B-7E12F20EF0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021665" y="2316926"/>
            <a:ext cx="5978900" cy="4228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724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9746-C0A1-EDCE-3FC0-8C7122F93851}"/>
              </a:ext>
            </a:extLst>
          </p:cNvPr>
          <p:cNvSpPr>
            <a:spLocks noGrp="1"/>
          </p:cNvSpPr>
          <p:nvPr>
            <p:ph type="title"/>
          </p:nvPr>
        </p:nvSpPr>
        <p:spPr/>
        <p:txBody>
          <a:bodyPr>
            <a:normAutofit/>
          </a:bodyPr>
          <a:lstStyle/>
          <a:p>
            <a:pPr>
              <a:lnSpc>
                <a:spcPct val="107000"/>
              </a:lnSpc>
              <a:spcAft>
                <a:spcPts val="1200"/>
              </a:spcAft>
            </a:pP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Find world population per year from the internet and plot year vs death rate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1994</a:t>
            </a:r>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was the deadliest year with almost 4% of the population was died</a:t>
            </a:r>
            <a:endParaRPr lang="en-IN" dirty="0"/>
          </a:p>
        </p:txBody>
      </p:sp>
      <p:pic>
        <p:nvPicPr>
          <p:cNvPr id="4" name="Content Placeholder 3">
            <a:hlinkClick r:id="rId2" tgtFrame="&quot;_blank&quot;"/>
            <a:extLst>
              <a:ext uri="{FF2B5EF4-FFF2-40B4-BE49-F238E27FC236}">
                <a16:creationId xmlns:a16="http://schemas.microsoft.com/office/drawing/2014/main" id="{1D620C20-C1B3-1893-046A-852E96558B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278721" y="2291323"/>
            <a:ext cx="5634558" cy="4208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5030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A1BA-8596-228F-B0DD-BE745037B4F3}"/>
              </a:ext>
            </a:extLst>
          </p:cNvPr>
          <p:cNvSpPr>
            <a:spLocks noGrp="1"/>
          </p:cNvSpPr>
          <p:nvPr>
            <p:ph type="title"/>
          </p:nvPr>
        </p:nvSpPr>
        <p:spPr/>
        <p:txBody>
          <a:bodyPr/>
          <a:lstStyle/>
          <a:p>
            <a:r>
              <a:rPr lang="en-IN"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Lets examine what was the cause for this high death rate in 1994. Conflict line of the heatmap shows an interesting light colour on year 1994 (the lighter the colour the higher the number of deaths)</a:t>
            </a:r>
            <a:endParaRPr lang="en-IN" dirty="0"/>
          </a:p>
        </p:txBody>
      </p:sp>
      <p:pic>
        <p:nvPicPr>
          <p:cNvPr id="4" name="Content Placeholder 3">
            <a:hlinkClick r:id="rId2" tgtFrame="&quot;_blank&quot;"/>
            <a:extLst>
              <a:ext uri="{FF2B5EF4-FFF2-40B4-BE49-F238E27FC236}">
                <a16:creationId xmlns:a16="http://schemas.microsoft.com/office/drawing/2014/main" id="{77935394-27A1-D631-A6A4-3DCA28398B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299727" y="2003093"/>
            <a:ext cx="7592546" cy="4623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55357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TotalTime>
  <Words>677</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Segoe UI</vt:lpstr>
      <vt:lpstr>Symbol</vt:lpstr>
      <vt:lpstr>Gallery</vt:lpstr>
      <vt:lpstr>Cause of Death Analysis</vt:lpstr>
      <vt:lpstr>INTRODUCTION</vt:lpstr>
      <vt:lpstr>DATASET</vt:lpstr>
      <vt:lpstr>Percentages in pie graph: Almost 4 out 10 deaths in Turkey are caused by Cardiovascular diseases in 2017</vt:lpstr>
      <vt:lpstr>Top 10 countries with the highest execution numbers</vt:lpstr>
      <vt:lpstr>Top 20 countries which suffered from terrorism the most. Our dataset Entity column contains a mix of country, continent, region, territory information too such as Sub-Saharan Africa, South America etc.</vt:lpstr>
      <vt:lpstr>Deadliest year appears to be 2017, however this is due to the increase of the world population each year. We need to check death rate per year.</vt:lpstr>
      <vt:lpstr>Find world population per year from the internet and plot year vs death rate (%): 1994 was the deadliest year with almost 4% of the population was died</vt:lpstr>
      <vt:lpstr>Lets examine what was the cause for this high death rate in 1994. Conflict line of the heatmap shows an interesting light colour on year 1994 (the lighter the colour the higher the number of deaths)</vt:lpstr>
      <vt:lpstr>Conflict graph shows that 1994 was the year where the deadliest conflicts took place in the world. Bosnian War in Europe may have contributed to it significantly.</vt:lpstr>
      <vt:lpstr>Death by terrorism peaked in 2014, and has been declining since then, however no effect was observed on 1994 death toll</vt:lpstr>
      <vt:lpstr>Let's find out which country suffers from what disease the most</vt:lpstr>
      <vt:lpstr>SUMMARY</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 Analysis</dc:title>
  <dc:creator>sanaa khan</dc:creator>
  <cp:lastModifiedBy>sanaa khan</cp:lastModifiedBy>
  <cp:revision>1</cp:revision>
  <dcterms:created xsi:type="dcterms:W3CDTF">2023-02-01T09:25:57Z</dcterms:created>
  <dcterms:modified xsi:type="dcterms:W3CDTF">2023-02-01T09:39:03Z</dcterms:modified>
</cp:coreProperties>
</file>