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274" y="-8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D5633B0-9300-484C-9255-903A3616FDC1}" type="datetimeFigureOut">
              <a:rPr lang="en-US" smtClean="0"/>
              <a:t>7/26/2022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8D7AB-FB01-48AA-9DBB-EAF9F3958382}" type="slidenum">
              <a:rPr lang="en-US" smtClean="0"/>
              <a:t>‹#›</a:t>
            </a:fld>
            <a:endParaRPr lang="en-US"/>
          </a:p>
        </p:txBody>
      </p:sp>
    </p:spTree>
    <p:extLst>
      <p:ext uri="{BB962C8B-B14F-4D97-AF65-F5344CB8AC3E}">
        <p14:creationId xmlns:p14="http://schemas.microsoft.com/office/powerpoint/2010/main" val="1367998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5633B0-9300-484C-9255-903A3616FDC1}" type="datetimeFigureOut">
              <a:rPr lang="en-US" smtClean="0"/>
              <a:t>7/26/2022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8D7AB-FB01-48AA-9DBB-EAF9F3958382}" type="slidenum">
              <a:rPr lang="en-US" smtClean="0"/>
              <a:t>‹#›</a:t>
            </a:fld>
            <a:endParaRPr lang="en-US"/>
          </a:p>
        </p:txBody>
      </p:sp>
    </p:spTree>
    <p:extLst>
      <p:ext uri="{BB962C8B-B14F-4D97-AF65-F5344CB8AC3E}">
        <p14:creationId xmlns:p14="http://schemas.microsoft.com/office/powerpoint/2010/main" val="1185565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5633B0-9300-484C-9255-903A3616FDC1}" type="datetimeFigureOut">
              <a:rPr lang="en-US" smtClean="0"/>
              <a:t>7/26/2022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8D7AB-FB01-48AA-9DBB-EAF9F3958382}" type="slidenum">
              <a:rPr lang="en-US" smtClean="0"/>
              <a:t>‹#›</a:t>
            </a:fld>
            <a:endParaRPr lang="en-US"/>
          </a:p>
        </p:txBody>
      </p:sp>
    </p:spTree>
    <p:extLst>
      <p:ext uri="{BB962C8B-B14F-4D97-AF65-F5344CB8AC3E}">
        <p14:creationId xmlns:p14="http://schemas.microsoft.com/office/powerpoint/2010/main" val="405055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5633B0-9300-484C-9255-903A3616FDC1}" type="datetimeFigureOut">
              <a:rPr lang="en-US" smtClean="0"/>
              <a:t>7/26/2022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8D7AB-FB01-48AA-9DBB-EAF9F3958382}" type="slidenum">
              <a:rPr lang="en-US" smtClean="0"/>
              <a:t>‹#›</a:t>
            </a:fld>
            <a:endParaRPr lang="en-US"/>
          </a:p>
        </p:txBody>
      </p:sp>
    </p:spTree>
    <p:extLst>
      <p:ext uri="{BB962C8B-B14F-4D97-AF65-F5344CB8AC3E}">
        <p14:creationId xmlns:p14="http://schemas.microsoft.com/office/powerpoint/2010/main" val="1914130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5633B0-9300-484C-9255-903A3616FDC1}" type="datetimeFigureOut">
              <a:rPr lang="en-US" smtClean="0"/>
              <a:t>7/26/2022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8D7AB-FB01-48AA-9DBB-EAF9F3958382}" type="slidenum">
              <a:rPr lang="en-US" smtClean="0"/>
              <a:t>‹#›</a:t>
            </a:fld>
            <a:endParaRPr lang="en-US"/>
          </a:p>
        </p:txBody>
      </p:sp>
    </p:spTree>
    <p:extLst>
      <p:ext uri="{BB962C8B-B14F-4D97-AF65-F5344CB8AC3E}">
        <p14:creationId xmlns:p14="http://schemas.microsoft.com/office/powerpoint/2010/main" val="3851612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5633B0-9300-484C-9255-903A3616FDC1}" type="datetimeFigureOut">
              <a:rPr lang="en-US" smtClean="0"/>
              <a:t>7/26/2022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88D7AB-FB01-48AA-9DBB-EAF9F3958382}" type="slidenum">
              <a:rPr lang="en-US" smtClean="0"/>
              <a:t>‹#›</a:t>
            </a:fld>
            <a:endParaRPr lang="en-US"/>
          </a:p>
        </p:txBody>
      </p:sp>
    </p:spTree>
    <p:extLst>
      <p:ext uri="{BB962C8B-B14F-4D97-AF65-F5344CB8AC3E}">
        <p14:creationId xmlns:p14="http://schemas.microsoft.com/office/powerpoint/2010/main" val="3177640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5633B0-9300-484C-9255-903A3616FDC1}" type="datetimeFigureOut">
              <a:rPr lang="en-US" smtClean="0"/>
              <a:t>7/26/2022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88D7AB-FB01-48AA-9DBB-EAF9F3958382}" type="slidenum">
              <a:rPr lang="en-US" smtClean="0"/>
              <a:t>‹#›</a:t>
            </a:fld>
            <a:endParaRPr lang="en-US"/>
          </a:p>
        </p:txBody>
      </p:sp>
    </p:spTree>
    <p:extLst>
      <p:ext uri="{BB962C8B-B14F-4D97-AF65-F5344CB8AC3E}">
        <p14:creationId xmlns:p14="http://schemas.microsoft.com/office/powerpoint/2010/main" val="157644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5633B0-9300-484C-9255-903A3616FDC1}" type="datetimeFigureOut">
              <a:rPr lang="en-US" smtClean="0"/>
              <a:t>7/26/2022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88D7AB-FB01-48AA-9DBB-EAF9F3958382}" type="slidenum">
              <a:rPr lang="en-US" smtClean="0"/>
              <a:t>‹#›</a:t>
            </a:fld>
            <a:endParaRPr lang="en-US"/>
          </a:p>
        </p:txBody>
      </p:sp>
    </p:spTree>
    <p:extLst>
      <p:ext uri="{BB962C8B-B14F-4D97-AF65-F5344CB8AC3E}">
        <p14:creationId xmlns:p14="http://schemas.microsoft.com/office/powerpoint/2010/main" val="1008803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5633B0-9300-484C-9255-903A3616FDC1}" type="datetimeFigureOut">
              <a:rPr lang="en-US" smtClean="0"/>
              <a:t>7/26/2022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88D7AB-FB01-48AA-9DBB-EAF9F3958382}" type="slidenum">
              <a:rPr lang="en-US" smtClean="0"/>
              <a:t>‹#›</a:t>
            </a:fld>
            <a:endParaRPr lang="en-US"/>
          </a:p>
        </p:txBody>
      </p:sp>
    </p:spTree>
    <p:extLst>
      <p:ext uri="{BB962C8B-B14F-4D97-AF65-F5344CB8AC3E}">
        <p14:creationId xmlns:p14="http://schemas.microsoft.com/office/powerpoint/2010/main" val="1755513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9D5633B0-9300-484C-9255-903A3616FDC1}" type="datetimeFigureOut">
              <a:rPr lang="en-US" smtClean="0"/>
              <a:t>7/26/2022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88D7AB-FB01-48AA-9DBB-EAF9F3958382}" type="slidenum">
              <a:rPr lang="en-US" smtClean="0"/>
              <a:t>‹#›</a:t>
            </a:fld>
            <a:endParaRPr lang="en-US"/>
          </a:p>
        </p:txBody>
      </p:sp>
    </p:spTree>
    <p:extLst>
      <p:ext uri="{BB962C8B-B14F-4D97-AF65-F5344CB8AC3E}">
        <p14:creationId xmlns:p14="http://schemas.microsoft.com/office/powerpoint/2010/main" val="3128453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9D5633B0-9300-484C-9255-903A3616FDC1}" type="datetimeFigureOut">
              <a:rPr lang="en-US" smtClean="0"/>
              <a:t>7/26/2022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88D7AB-FB01-48AA-9DBB-EAF9F3958382}" type="slidenum">
              <a:rPr lang="en-US" smtClean="0"/>
              <a:t>‹#›</a:t>
            </a:fld>
            <a:endParaRPr lang="en-US"/>
          </a:p>
        </p:txBody>
      </p:sp>
    </p:spTree>
    <p:extLst>
      <p:ext uri="{BB962C8B-B14F-4D97-AF65-F5344CB8AC3E}">
        <p14:creationId xmlns:p14="http://schemas.microsoft.com/office/powerpoint/2010/main" val="1170656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9D5633B0-9300-484C-9255-903A3616FDC1}" type="datetimeFigureOut">
              <a:rPr lang="en-US" smtClean="0"/>
              <a:t>7/26/2022</a:t>
            </a:fld>
            <a:endParaRPr 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BA88D7AB-FB01-48AA-9DBB-EAF9F3958382}" type="slidenum">
              <a:rPr lang="en-US" smtClean="0"/>
              <a:t>‹#›</a:t>
            </a:fld>
            <a:endParaRPr lang="en-US"/>
          </a:p>
        </p:txBody>
      </p:sp>
    </p:spTree>
    <p:extLst>
      <p:ext uri="{BB962C8B-B14F-4D97-AF65-F5344CB8AC3E}">
        <p14:creationId xmlns:p14="http://schemas.microsoft.com/office/powerpoint/2010/main" val="7832558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jpe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08CD79D3-FAB1-20D7-5F72-98BC73A2E7F9}"/>
              </a:ext>
            </a:extLst>
          </p:cNvPr>
          <p:cNvCxnSpPr/>
          <p:nvPr/>
        </p:nvCxnSpPr>
        <p:spPr>
          <a:xfrm>
            <a:off x="423075" y="727544"/>
            <a:ext cx="6149009" cy="0"/>
          </a:xfrm>
          <a:prstGeom prst="line">
            <a:avLst/>
          </a:prstGeom>
          <a:ln w="28575"/>
        </p:spPr>
        <p:style>
          <a:lnRef idx="3">
            <a:schemeClr val="dk1"/>
          </a:lnRef>
          <a:fillRef idx="0">
            <a:schemeClr val="dk1"/>
          </a:fillRef>
          <a:effectRef idx="2">
            <a:schemeClr val="dk1"/>
          </a:effectRef>
          <a:fontRef idx="minor">
            <a:schemeClr val="tx1"/>
          </a:fontRef>
        </p:style>
      </p:cxnSp>
      <p:pic>
        <p:nvPicPr>
          <p:cNvPr id="7" name="Picture 6">
            <a:extLst>
              <a:ext uri="{FF2B5EF4-FFF2-40B4-BE49-F238E27FC236}">
                <a16:creationId xmlns:a16="http://schemas.microsoft.com/office/drawing/2014/main" id="{8E93CEC7-7CDD-851F-0D28-358CE3CCE1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4382" y="89395"/>
            <a:ext cx="549758" cy="549758"/>
          </a:xfrm>
          <a:prstGeom prst="rect">
            <a:avLst/>
          </a:prstGeom>
        </p:spPr>
      </p:pic>
      <p:sp>
        <p:nvSpPr>
          <p:cNvPr id="8" name="TextBox 7">
            <a:extLst>
              <a:ext uri="{FF2B5EF4-FFF2-40B4-BE49-F238E27FC236}">
                <a16:creationId xmlns:a16="http://schemas.microsoft.com/office/drawing/2014/main" id="{F658E261-F661-4033-460E-ABC1FDC84D90}"/>
              </a:ext>
            </a:extLst>
          </p:cNvPr>
          <p:cNvSpPr txBox="1"/>
          <p:nvPr/>
        </p:nvSpPr>
        <p:spPr>
          <a:xfrm>
            <a:off x="3428999" y="208266"/>
            <a:ext cx="2476500" cy="430887"/>
          </a:xfrm>
          <a:prstGeom prst="rect">
            <a:avLst/>
          </a:prstGeom>
          <a:noFill/>
        </p:spPr>
        <p:txBody>
          <a:bodyPr wrap="square" rtlCol="0">
            <a:spAutoFit/>
          </a:bodyPr>
          <a:lstStyle/>
          <a:p>
            <a:pPr algn="r"/>
            <a:r>
              <a:rPr lang="fa-IR" sz="1100" b="1" dirty="0">
                <a:cs typeface="B Nazanin" panose="00000400000000000000" pitchFamily="2" charset="-78"/>
              </a:rPr>
              <a:t>دانشگاه شهید بهشتی</a:t>
            </a:r>
          </a:p>
          <a:p>
            <a:pPr algn="r"/>
            <a:r>
              <a:rPr lang="fa-IR" sz="1100" b="1" dirty="0">
                <a:cs typeface="B Nazanin" panose="00000400000000000000" pitchFamily="2" charset="-78"/>
              </a:rPr>
              <a:t>بهینه سازی در علوم داده (تابستان 1401)</a:t>
            </a:r>
            <a:endParaRPr lang="en-US" sz="1100" b="1" dirty="0">
              <a:cs typeface="B Nazanin" panose="00000400000000000000" pitchFamily="2" charset="-78"/>
            </a:endParaRPr>
          </a:p>
        </p:txBody>
      </p:sp>
      <p:sp>
        <p:nvSpPr>
          <p:cNvPr id="9" name="TextBox 8">
            <a:extLst>
              <a:ext uri="{FF2B5EF4-FFF2-40B4-BE49-F238E27FC236}">
                <a16:creationId xmlns:a16="http://schemas.microsoft.com/office/drawing/2014/main" id="{E5E58CA4-F84D-F8F0-A189-CE881C3C6801}"/>
              </a:ext>
            </a:extLst>
          </p:cNvPr>
          <p:cNvSpPr txBox="1"/>
          <p:nvPr/>
        </p:nvSpPr>
        <p:spPr>
          <a:xfrm>
            <a:off x="2783204" y="838126"/>
            <a:ext cx="1291589" cy="369332"/>
          </a:xfrm>
          <a:prstGeom prst="rect">
            <a:avLst/>
          </a:prstGeom>
          <a:noFill/>
        </p:spPr>
        <p:txBody>
          <a:bodyPr wrap="square" rtlCol="0">
            <a:spAutoFit/>
          </a:bodyPr>
          <a:lstStyle/>
          <a:p>
            <a:pPr algn="r"/>
            <a:r>
              <a:rPr lang="fa-IR" dirty="0">
                <a:cs typeface="B Titr" panose="00000700000000000000" pitchFamily="2" charset="-78"/>
              </a:rPr>
              <a:t>گزارش پروژه</a:t>
            </a:r>
            <a:endParaRPr lang="en-US" dirty="0">
              <a:cs typeface="B Titr" panose="00000700000000000000" pitchFamily="2" charset="-78"/>
            </a:endParaRPr>
          </a:p>
        </p:txBody>
      </p:sp>
      <p:cxnSp>
        <p:nvCxnSpPr>
          <p:cNvPr id="10" name="Straight Connector 9">
            <a:extLst>
              <a:ext uri="{FF2B5EF4-FFF2-40B4-BE49-F238E27FC236}">
                <a16:creationId xmlns:a16="http://schemas.microsoft.com/office/drawing/2014/main" id="{CB184AB0-4275-0630-F3E5-72428D6547CA}"/>
              </a:ext>
            </a:extLst>
          </p:cNvPr>
          <p:cNvCxnSpPr/>
          <p:nvPr/>
        </p:nvCxnSpPr>
        <p:spPr>
          <a:xfrm>
            <a:off x="423075" y="1291424"/>
            <a:ext cx="6149009" cy="0"/>
          </a:xfrm>
          <a:prstGeom prst="line">
            <a:avLst/>
          </a:prstGeom>
          <a:ln w="6350"/>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B2E66E4A-686E-CA8C-F368-88E97D1C2EDF}"/>
              </a:ext>
            </a:extLst>
          </p:cNvPr>
          <p:cNvSpPr txBox="1"/>
          <p:nvPr/>
        </p:nvSpPr>
        <p:spPr>
          <a:xfrm>
            <a:off x="2157451" y="1375391"/>
            <a:ext cx="2543094" cy="769441"/>
          </a:xfrm>
          <a:prstGeom prst="rect">
            <a:avLst/>
          </a:prstGeom>
          <a:noFill/>
        </p:spPr>
        <p:txBody>
          <a:bodyPr wrap="square" rtlCol="0">
            <a:spAutoFit/>
          </a:bodyPr>
          <a:lstStyle/>
          <a:p>
            <a:pPr algn="ctr"/>
            <a:r>
              <a:rPr lang="fa-IR" sz="1100" b="1" dirty="0">
                <a:cs typeface="B Nazanin" panose="00000400000000000000" pitchFamily="2" charset="-78"/>
              </a:rPr>
              <a:t>سمیرا مرادزاده و سنا آریا</a:t>
            </a:r>
          </a:p>
          <a:p>
            <a:pPr algn="ctr"/>
            <a:r>
              <a:rPr lang="fa-IR" sz="1100" b="1" dirty="0">
                <a:cs typeface="B Nazanin" panose="00000400000000000000" pitchFamily="2" charset="-78"/>
              </a:rPr>
              <a:t>دانشکده علوم ریاضی</a:t>
            </a:r>
          </a:p>
          <a:p>
            <a:pPr algn="ctr"/>
            <a:r>
              <a:rPr lang="fa-IR" sz="1100" b="1" dirty="0">
                <a:cs typeface="B Nazanin" panose="00000400000000000000" pitchFamily="2" charset="-78"/>
              </a:rPr>
              <a:t>دکتر بیژن احمدی</a:t>
            </a:r>
          </a:p>
          <a:p>
            <a:pPr algn="ctr"/>
            <a:r>
              <a:rPr lang="fa-IR" sz="1100" b="1" dirty="0">
                <a:cs typeface="B Nazanin" panose="00000400000000000000" pitchFamily="2" charset="-78"/>
              </a:rPr>
              <a:t>دکتر زهرا طاهری</a:t>
            </a:r>
            <a:endParaRPr lang="en-US" sz="1100" b="1" dirty="0">
              <a:cs typeface="B Nazanin" panose="00000400000000000000" pitchFamily="2" charset="-78"/>
            </a:endParaRPr>
          </a:p>
        </p:txBody>
      </p:sp>
      <p:sp>
        <p:nvSpPr>
          <p:cNvPr id="12" name="TextBox 11">
            <a:extLst>
              <a:ext uri="{FF2B5EF4-FFF2-40B4-BE49-F238E27FC236}">
                <a16:creationId xmlns:a16="http://schemas.microsoft.com/office/drawing/2014/main" id="{ADDB4D48-F68A-940B-0099-830200CAF296}"/>
              </a:ext>
            </a:extLst>
          </p:cNvPr>
          <p:cNvSpPr txBox="1"/>
          <p:nvPr/>
        </p:nvSpPr>
        <p:spPr>
          <a:xfrm>
            <a:off x="423075" y="2316480"/>
            <a:ext cx="6149009" cy="856004"/>
          </a:xfrm>
          <a:prstGeom prst="rect">
            <a:avLst/>
          </a:prstGeom>
          <a:noFill/>
        </p:spPr>
        <p:txBody>
          <a:bodyPr wrap="square" rtlCol="0">
            <a:spAutoFit/>
          </a:bodyPr>
          <a:lstStyle/>
          <a:p>
            <a:pPr algn="ctr">
              <a:lnSpc>
                <a:spcPct val="150000"/>
              </a:lnSpc>
            </a:pPr>
            <a:r>
              <a:rPr lang="fa-IR" sz="1200" b="1" dirty="0">
                <a:cs typeface="B Nazanin" panose="00000400000000000000" pitchFamily="2" charset="-78"/>
              </a:rPr>
              <a:t>چکیده</a:t>
            </a:r>
          </a:p>
          <a:p>
            <a:pPr algn="ctr">
              <a:lnSpc>
                <a:spcPct val="150000"/>
              </a:lnSpc>
            </a:pPr>
            <a:r>
              <a:rPr lang="fa-IR" sz="1100" dirty="0">
                <a:cs typeface="B Nazanin" panose="00000400000000000000" pitchFamily="2" charset="-78"/>
              </a:rPr>
              <a:t> هدف اصلی در این پروژه پیدا کردن مقادیر بهینه برای هایپر پارامترهای یک مدل شبکه عصبی میباشد. منظور از مقدار بهینه در واقع مقادیری است که به ازاء آن ها مدل ما بهترین نتیجه را بدهد.</a:t>
            </a:r>
            <a:endParaRPr lang="en-US" sz="1100" dirty="0">
              <a:cs typeface="B Nazanin" panose="00000400000000000000" pitchFamily="2" charset="-78"/>
            </a:endParaRPr>
          </a:p>
        </p:txBody>
      </p:sp>
      <p:sp>
        <p:nvSpPr>
          <p:cNvPr id="13" name="TextBox 12">
            <a:extLst>
              <a:ext uri="{FF2B5EF4-FFF2-40B4-BE49-F238E27FC236}">
                <a16:creationId xmlns:a16="http://schemas.microsoft.com/office/drawing/2014/main" id="{CB305C9F-D95B-C413-6140-B4E6E42B3D13}"/>
              </a:ext>
            </a:extLst>
          </p:cNvPr>
          <p:cNvSpPr txBox="1"/>
          <p:nvPr/>
        </p:nvSpPr>
        <p:spPr>
          <a:xfrm>
            <a:off x="423075" y="3444240"/>
            <a:ext cx="6149009" cy="2379498"/>
          </a:xfrm>
          <a:prstGeom prst="rect">
            <a:avLst/>
          </a:prstGeom>
          <a:noFill/>
        </p:spPr>
        <p:txBody>
          <a:bodyPr wrap="square" rtlCol="0">
            <a:spAutoFit/>
          </a:bodyPr>
          <a:lstStyle/>
          <a:p>
            <a:pPr algn="r">
              <a:lnSpc>
                <a:spcPct val="150000"/>
              </a:lnSpc>
            </a:pPr>
            <a:r>
              <a:rPr lang="fa-IR" sz="1200" b="1" i="0" dirty="0">
                <a:effectLst/>
                <a:latin typeface="Times New Roman" panose="02020603050405020304" pitchFamily="18" charset="0"/>
                <a:cs typeface="B Nazanin" panose="00000400000000000000" pitchFamily="2" charset="-78"/>
              </a:rPr>
              <a:t>مقدمه</a:t>
            </a:r>
            <a:endParaRPr lang="fa-IR" sz="1100" b="1" i="0" dirty="0">
              <a:effectLst/>
              <a:latin typeface="Times New Roman" panose="02020603050405020304" pitchFamily="18" charset="0"/>
              <a:cs typeface="B Nazanin" panose="00000400000000000000" pitchFamily="2" charset="-78"/>
            </a:endParaRPr>
          </a:p>
          <a:p>
            <a:pPr algn="r">
              <a:lnSpc>
                <a:spcPct val="150000"/>
              </a:lnSpc>
            </a:pPr>
            <a:r>
              <a:rPr lang="fa-IR" sz="1100" b="0" i="0" dirty="0">
                <a:effectLst/>
                <a:latin typeface="Times New Roman" panose="02020603050405020304" pitchFamily="18" charset="0"/>
                <a:cs typeface="B Nazanin" panose="00000400000000000000" pitchFamily="2" charset="-78"/>
              </a:rPr>
              <a:t>داده هایی که در این پروژه استفاده کردیم داده های کلسیفیکیشن هستند به این معنا که ستون مربوط به لیبل ها فقط صفر و یک هستند. این داده ها دارای ۲۰۳۹ سطر و ۲۰۳ تا ستون هستند، با توجه به نوع دو تا از ستون ها که جنس آن ها استرینگ میباشد آن دو ستون را حذف میکنیم و در نهایت کار را با ۲۰۱ ستون آغاز میکنیم. بعد از اینکه مطمئن شدیم دیتا های مورد استفاده مقدار خالی ندارد، فیچر ها را از لیبل ها جدا کردیم. حواسمان هست که دیتا ها را به صورت استاندارد اسکیل کنیم.</a:t>
            </a:r>
            <a:br>
              <a:rPr lang="fa-IR" sz="1100" dirty="0">
                <a:cs typeface="B Nazanin" panose="00000400000000000000" pitchFamily="2" charset="-78"/>
              </a:rPr>
            </a:br>
            <a:r>
              <a:rPr lang="fa-IR" sz="1100" b="0" i="0" dirty="0">
                <a:effectLst/>
                <a:latin typeface="Times New Roman" panose="02020603050405020304" pitchFamily="18" charset="0"/>
                <a:cs typeface="B Nazanin" panose="00000400000000000000" pitchFamily="2" charset="-78"/>
              </a:rPr>
              <a:t>اما از آنجایی که داده های مورد استفاده ما مقادیرش بین ۰ و ۱ هستند نیازی به این کار نبود حال کل ثبت های داده را به دو بخش آموزشی و آزمون تقسیم میکنیم. اما دقت کنید با توجه به نا متقارن بودن تعداد ۰ و ۱ ها در ستون مربوط به لیبل ها مجبور بودیم تا به صورت معنی داری این تقسیم بندی را انجام دهیم.</a:t>
            </a:r>
            <a:br>
              <a:rPr lang="fa-IR" sz="1100" dirty="0">
                <a:cs typeface="B Nazanin" panose="00000400000000000000" pitchFamily="2" charset="-78"/>
              </a:rPr>
            </a:br>
            <a:r>
              <a:rPr lang="fa-IR" sz="1100" b="0" i="0" dirty="0">
                <a:effectLst/>
                <a:latin typeface="Times New Roman" panose="02020603050405020304" pitchFamily="18" charset="0"/>
                <a:cs typeface="B Nazanin" panose="00000400000000000000" pitchFamily="2" charset="-78"/>
              </a:rPr>
              <a:t>و در آخر در بخش مقدمه و آماده سازی دیتا ها کافیست با دستور زیر آنها را به فرمتی برای ورود به تورچ آماده کردیم.</a:t>
            </a:r>
            <a:endParaRPr lang="en-US" sz="1100" dirty="0">
              <a:cs typeface="B Nazanin" panose="00000400000000000000" pitchFamily="2" charset="-78"/>
            </a:endParaRPr>
          </a:p>
        </p:txBody>
      </p:sp>
      <p:pic>
        <p:nvPicPr>
          <p:cNvPr id="17" name="Picture 16">
            <a:extLst>
              <a:ext uri="{FF2B5EF4-FFF2-40B4-BE49-F238E27FC236}">
                <a16:creationId xmlns:a16="http://schemas.microsoft.com/office/drawing/2014/main" id="{B35D36C7-3384-0FE6-0D35-90AF192C0D11}"/>
              </a:ext>
            </a:extLst>
          </p:cNvPr>
          <p:cNvPicPr>
            <a:picLocks noChangeAspect="1"/>
          </p:cNvPicPr>
          <p:nvPr/>
        </p:nvPicPr>
        <p:blipFill>
          <a:blip r:embed="rId3"/>
          <a:stretch>
            <a:fillRect/>
          </a:stretch>
        </p:blipFill>
        <p:spPr>
          <a:xfrm>
            <a:off x="1019172" y="5899265"/>
            <a:ext cx="2978906" cy="876947"/>
          </a:xfrm>
          <a:prstGeom prst="rect">
            <a:avLst/>
          </a:prstGeom>
        </p:spPr>
      </p:pic>
      <p:pic>
        <p:nvPicPr>
          <p:cNvPr id="19" name="Picture 18">
            <a:extLst>
              <a:ext uri="{FF2B5EF4-FFF2-40B4-BE49-F238E27FC236}">
                <a16:creationId xmlns:a16="http://schemas.microsoft.com/office/drawing/2014/main" id="{4ED71388-432D-E56B-8D2C-120E9FB340D0}"/>
              </a:ext>
            </a:extLst>
          </p:cNvPr>
          <p:cNvPicPr>
            <a:picLocks noChangeAspect="1"/>
          </p:cNvPicPr>
          <p:nvPr/>
        </p:nvPicPr>
        <p:blipFill>
          <a:blip r:embed="rId4"/>
          <a:stretch>
            <a:fillRect/>
          </a:stretch>
        </p:blipFill>
        <p:spPr>
          <a:xfrm>
            <a:off x="4339589" y="5899266"/>
            <a:ext cx="1387051" cy="876947"/>
          </a:xfrm>
          <a:prstGeom prst="rect">
            <a:avLst/>
          </a:prstGeom>
        </p:spPr>
      </p:pic>
      <p:pic>
        <p:nvPicPr>
          <p:cNvPr id="21" name="Picture 20">
            <a:extLst>
              <a:ext uri="{FF2B5EF4-FFF2-40B4-BE49-F238E27FC236}">
                <a16:creationId xmlns:a16="http://schemas.microsoft.com/office/drawing/2014/main" id="{F4A043F9-222E-CBB3-C9FC-6A8D451AD477}"/>
              </a:ext>
            </a:extLst>
          </p:cNvPr>
          <p:cNvPicPr>
            <a:picLocks noChangeAspect="1"/>
          </p:cNvPicPr>
          <p:nvPr/>
        </p:nvPicPr>
        <p:blipFill>
          <a:blip r:embed="rId5"/>
          <a:stretch>
            <a:fillRect/>
          </a:stretch>
        </p:blipFill>
        <p:spPr>
          <a:xfrm>
            <a:off x="796288" y="6851741"/>
            <a:ext cx="5265420" cy="305705"/>
          </a:xfrm>
          <a:prstGeom prst="rect">
            <a:avLst/>
          </a:prstGeom>
        </p:spPr>
      </p:pic>
      <p:sp>
        <p:nvSpPr>
          <p:cNvPr id="22" name="TextBox 21">
            <a:extLst>
              <a:ext uri="{FF2B5EF4-FFF2-40B4-BE49-F238E27FC236}">
                <a16:creationId xmlns:a16="http://schemas.microsoft.com/office/drawing/2014/main" id="{7B5A5F6C-5FC6-3167-7959-4BD0A2F27848}"/>
              </a:ext>
            </a:extLst>
          </p:cNvPr>
          <p:cNvSpPr txBox="1"/>
          <p:nvPr/>
        </p:nvSpPr>
        <p:spPr>
          <a:xfrm>
            <a:off x="423074" y="7372518"/>
            <a:ext cx="6149009" cy="856004"/>
          </a:xfrm>
          <a:prstGeom prst="rect">
            <a:avLst/>
          </a:prstGeom>
          <a:noFill/>
        </p:spPr>
        <p:txBody>
          <a:bodyPr wrap="square" rtlCol="0">
            <a:spAutoFit/>
          </a:bodyPr>
          <a:lstStyle/>
          <a:p>
            <a:pPr algn="r">
              <a:lnSpc>
                <a:spcPct val="150000"/>
              </a:lnSpc>
            </a:pPr>
            <a:r>
              <a:rPr lang="fa-IR" sz="1200" b="1" dirty="0">
                <a:cs typeface="B Nazanin" panose="00000400000000000000" pitchFamily="2" charset="-78"/>
              </a:rPr>
              <a:t>متریک استفاده شده:</a:t>
            </a:r>
          </a:p>
          <a:p>
            <a:pPr algn="r">
              <a:lnSpc>
                <a:spcPct val="150000"/>
              </a:lnSpc>
            </a:pPr>
            <a:r>
              <a:rPr lang="fa-IR" sz="1100" dirty="0">
                <a:cs typeface="B Nazanin" panose="00000400000000000000" pitchFamily="2" charset="-78"/>
              </a:rPr>
              <a:t>ما در این پروژه از متریک                استفاده کردیم به این دلیل که برای این داده های از جنس رده بندی این متریک مرسوم تر بوده و همچنین نتیجه بهتری را در نهایت برایمان داشته است.</a:t>
            </a:r>
            <a:endParaRPr lang="en-US" sz="1100" dirty="0">
              <a:cs typeface="B Nazanin" panose="00000400000000000000" pitchFamily="2" charset="-78"/>
            </a:endParaRPr>
          </a:p>
        </p:txBody>
      </p:sp>
      <p:sp>
        <p:nvSpPr>
          <p:cNvPr id="23" name="TextBox 22">
            <a:extLst>
              <a:ext uri="{FF2B5EF4-FFF2-40B4-BE49-F238E27FC236}">
                <a16:creationId xmlns:a16="http://schemas.microsoft.com/office/drawing/2014/main" id="{9F4E1F29-5166-E711-9049-AA498D30CBF4}"/>
              </a:ext>
            </a:extLst>
          </p:cNvPr>
          <p:cNvSpPr txBox="1"/>
          <p:nvPr/>
        </p:nvSpPr>
        <p:spPr>
          <a:xfrm>
            <a:off x="4845325" y="7689321"/>
            <a:ext cx="702035" cy="261610"/>
          </a:xfrm>
          <a:prstGeom prst="rect">
            <a:avLst/>
          </a:prstGeom>
          <a:noFill/>
        </p:spPr>
        <p:txBody>
          <a:bodyPr wrap="square" rtlCol="0">
            <a:spAutoFit/>
          </a:bodyPr>
          <a:lstStyle/>
          <a:p>
            <a:r>
              <a:rPr lang="en-US" sz="1100" dirty="0"/>
              <a:t>Roc-</a:t>
            </a:r>
            <a:r>
              <a:rPr lang="en-US" sz="1100" dirty="0" err="1"/>
              <a:t>auc</a:t>
            </a:r>
            <a:endParaRPr lang="en-US" sz="1100" dirty="0"/>
          </a:p>
        </p:txBody>
      </p:sp>
      <p:pic>
        <p:nvPicPr>
          <p:cNvPr id="25" name="Picture 24">
            <a:extLst>
              <a:ext uri="{FF2B5EF4-FFF2-40B4-BE49-F238E27FC236}">
                <a16:creationId xmlns:a16="http://schemas.microsoft.com/office/drawing/2014/main" id="{34035A98-FD42-0A86-6638-2E32EF8776A8}"/>
              </a:ext>
            </a:extLst>
          </p:cNvPr>
          <p:cNvPicPr>
            <a:picLocks noChangeAspect="1"/>
          </p:cNvPicPr>
          <p:nvPr/>
        </p:nvPicPr>
        <p:blipFill>
          <a:blip r:embed="rId6"/>
          <a:stretch>
            <a:fillRect/>
          </a:stretch>
        </p:blipFill>
        <p:spPr>
          <a:xfrm>
            <a:off x="796288" y="8083228"/>
            <a:ext cx="2621282" cy="1694074"/>
          </a:xfrm>
          <a:prstGeom prst="rect">
            <a:avLst/>
          </a:prstGeom>
        </p:spPr>
      </p:pic>
    </p:spTree>
    <p:extLst>
      <p:ext uri="{BB962C8B-B14F-4D97-AF65-F5344CB8AC3E}">
        <p14:creationId xmlns:p14="http://schemas.microsoft.com/office/powerpoint/2010/main" val="3254781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48ACCCA-ADF0-86C5-5566-995311E438B1}"/>
              </a:ext>
            </a:extLst>
          </p:cNvPr>
          <p:cNvSpPr txBox="1"/>
          <p:nvPr/>
        </p:nvSpPr>
        <p:spPr>
          <a:xfrm>
            <a:off x="354495" y="186858"/>
            <a:ext cx="6149009" cy="1363835"/>
          </a:xfrm>
          <a:prstGeom prst="rect">
            <a:avLst/>
          </a:prstGeom>
          <a:noFill/>
        </p:spPr>
        <p:txBody>
          <a:bodyPr wrap="square" rtlCol="0">
            <a:spAutoFit/>
          </a:bodyPr>
          <a:lstStyle/>
          <a:p>
            <a:pPr algn="r">
              <a:lnSpc>
                <a:spcPct val="150000"/>
              </a:lnSpc>
            </a:pPr>
            <a:r>
              <a:rPr lang="fa-IR" sz="1200" b="1" dirty="0">
                <a:cs typeface="B Nazanin" panose="00000400000000000000" pitchFamily="2" charset="-78"/>
              </a:rPr>
              <a:t>مدل اولیه:</a:t>
            </a:r>
          </a:p>
          <a:p>
            <a:pPr algn="r">
              <a:lnSpc>
                <a:spcPct val="150000"/>
              </a:lnSpc>
            </a:pPr>
            <a:r>
              <a:rPr lang="fa-IR" sz="1100" dirty="0">
                <a:cs typeface="B Nazanin" panose="00000400000000000000" pitchFamily="2" charset="-78"/>
              </a:rPr>
              <a:t>مدلی که در ابتدا تعریف کردیم یک شبکه عصبی با چهار لایه و سه لایه پنهان میباشد و در این قسمت بعد لایه و اکتیویشن فانکشن را به عنوان هایپر پارامتر در نظر گرفتیم. اما ممکن است این بهترین مدل نباشد زیرا ما میتوانیم تعداد لایه ها را نیز به عنوان هایپر پارامتر در نظر بگیریم بنابراین ممکن است تا آخر این گزارش بتوان نتیجه گرفت که تعداد بیشتر یا کمتر این لایه ها برای این داده ها و این پروژه بهتر خواهد بود.</a:t>
            </a:r>
            <a:endParaRPr lang="en-US" sz="1100" dirty="0">
              <a:cs typeface="B Nazanin" panose="00000400000000000000" pitchFamily="2" charset="-78"/>
            </a:endParaRPr>
          </a:p>
        </p:txBody>
      </p:sp>
      <p:pic>
        <p:nvPicPr>
          <p:cNvPr id="9" name="Picture 8">
            <a:extLst>
              <a:ext uri="{FF2B5EF4-FFF2-40B4-BE49-F238E27FC236}">
                <a16:creationId xmlns:a16="http://schemas.microsoft.com/office/drawing/2014/main" id="{7EBE0858-82E7-9FE4-B42D-5786B5634946}"/>
              </a:ext>
            </a:extLst>
          </p:cNvPr>
          <p:cNvPicPr>
            <a:picLocks noChangeAspect="1"/>
          </p:cNvPicPr>
          <p:nvPr/>
        </p:nvPicPr>
        <p:blipFill>
          <a:blip r:embed="rId2"/>
          <a:stretch>
            <a:fillRect/>
          </a:stretch>
        </p:blipFill>
        <p:spPr>
          <a:xfrm>
            <a:off x="1898954" y="1550693"/>
            <a:ext cx="3060090" cy="3706666"/>
          </a:xfrm>
          <a:prstGeom prst="rect">
            <a:avLst/>
          </a:prstGeom>
        </p:spPr>
      </p:pic>
      <p:sp>
        <p:nvSpPr>
          <p:cNvPr id="6" name="TextBox 5">
            <a:extLst>
              <a:ext uri="{FF2B5EF4-FFF2-40B4-BE49-F238E27FC236}">
                <a16:creationId xmlns:a16="http://schemas.microsoft.com/office/drawing/2014/main" id="{AE2ADA1E-864D-1AB1-EDC7-61447E1517AC}"/>
              </a:ext>
            </a:extLst>
          </p:cNvPr>
          <p:cNvSpPr txBox="1"/>
          <p:nvPr/>
        </p:nvSpPr>
        <p:spPr>
          <a:xfrm>
            <a:off x="354494" y="5366383"/>
            <a:ext cx="6149009" cy="3395160"/>
          </a:xfrm>
          <a:prstGeom prst="rect">
            <a:avLst/>
          </a:prstGeom>
          <a:noFill/>
        </p:spPr>
        <p:txBody>
          <a:bodyPr wrap="square" rtlCol="0">
            <a:spAutoFit/>
          </a:bodyPr>
          <a:lstStyle/>
          <a:p>
            <a:pPr algn="r">
              <a:lnSpc>
                <a:spcPct val="150000"/>
              </a:lnSpc>
            </a:pPr>
            <a:r>
              <a:rPr lang="fa-IR" sz="1200" b="1" dirty="0">
                <a:cs typeface="B Nazanin" panose="00000400000000000000" pitchFamily="2" charset="-78"/>
              </a:rPr>
              <a:t>تابع                 :</a:t>
            </a:r>
            <a:endParaRPr lang="en-US" sz="1200" b="1" dirty="0">
              <a:cs typeface="B Nazanin" panose="00000400000000000000" pitchFamily="2" charset="-78"/>
            </a:endParaRPr>
          </a:p>
          <a:p>
            <a:pPr algn="r">
              <a:lnSpc>
                <a:spcPct val="150000"/>
              </a:lnSpc>
            </a:pPr>
            <a:r>
              <a:rPr lang="fa-IR" sz="1100" dirty="0">
                <a:cs typeface="B Nazanin" panose="00000400000000000000" pitchFamily="2" charset="-78"/>
              </a:rPr>
              <a:t>در این قسمت مقدار چک پوینت را تعریف میکنیم و کار این تابع این است که مقدار </a:t>
            </a:r>
            <a:r>
              <a:rPr lang="fa-IR" sz="1100" dirty="0" err="1">
                <a:cs typeface="B Nazanin" panose="00000400000000000000" pitchFamily="2" charset="-78"/>
              </a:rPr>
              <a:t>کانفیگ</a:t>
            </a:r>
            <a:r>
              <a:rPr lang="fa-IR" sz="1100" dirty="0">
                <a:cs typeface="B Nazanin" panose="00000400000000000000" pitchFamily="2" charset="-78"/>
              </a:rPr>
              <a:t> های مورد بررسی و مقدار اسکور را </a:t>
            </a:r>
            <a:r>
              <a:rPr lang="fa-IR" sz="1100" dirty="0" err="1">
                <a:cs typeface="B Nazanin" panose="00000400000000000000" pitchFamily="2" charset="-78"/>
              </a:rPr>
              <a:t>سیو</a:t>
            </a:r>
            <a:r>
              <a:rPr lang="fa-IR" sz="1100" dirty="0">
                <a:cs typeface="B Nazanin" panose="00000400000000000000" pitchFamily="2" charset="-78"/>
              </a:rPr>
              <a:t> میکند و در هر بار اجرا گرفتن اسکور را با مقدار قبلی مقایسه میکند و اگر بهتر باشد مقدار جدید را نگه میدارد.</a:t>
            </a:r>
          </a:p>
          <a:p>
            <a:pPr algn="r">
              <a:lnSpc>
                <a:spcPct val="150000"/>
              </a:lnSpc>
            </a:pPr>
            <a:endParaRPr lang="fa-IR" sz="1100" dirty="0">
              <a:cs typeface="B Nazanin" panose="00000400000000000000" pitchFamily="2" charset="-78"/>
            </a:endParaRPr>
          </a:p>
          <a:p>
            <a:pPr algn="r">
              <a:lnSpc>
                <a:spcPct val="150000"/>
              </a:lnSpc>
            </a:pPr>
            <a:endParaRPr lang="fa-IR" sz="1100" dirty="0">
              <a:cs typeface="B Nazanin" panose="00000400000000000000" pitchFamily="2" charset="-78"/>
            </a:endParaRPr>
          </a:p>
          <a:p>
            <a:pPr algn="r">
              <a:lnSpc>
                <a:spcPct val="150000"/>
              </a:lnSpc>
            </a:pPr>
            <a:endParaRPr lang="fa-IR" sz="1100" dirty="0">
              <a:cs typeface="B Nazanin" panose="00000400000000000000" pitchFamily="2" charset="-78"/>
            </a:endParaRPr>
          </a:p>
          <a:p>
            <a:pPr algn="r">
              <a:lnSpc>
                <a:spcPct val="150000"/>
              </a:lnSpc>
            </a:pPr>
            <a:endParaRPr lang="fa-IR" sz="1100" dirty="0">
              <a:cs typeface="B Nazanin" panose="00000400000000000000" pitchFamily="2" charset="-78"/>
            </a:endParaRPr>
          </a:p>
          <a:p>
            <a:pPr algn="r">
              <a:lnSpc>
                <a:spcPct val="150000"/>
              </a:lnSpc>
            </a:pPr>
            <a:r>
              <a:rPr lang="fa-IR" sz="1100" dirty="0">
                <a:cs typeface="B Nazanin" panose="00000400000000000000" pitchFamily="2" charset="-78"/>
              </a:rPr>
              <a:t>و در ادامه از مجموعه آموزشی مقداری را به عنوان مجموعه ولیدیشن جدا میکنیم.</a:t>
            </a:r>
          </a:p>
          <a:p>
            <a:pPr algn="r">
              <a:lnSpc>
                <a:spcPct val="150000"/>
              </a:lnSpc>
            </a:pPr>
            <a:endParaRPr lang="fa-IR" sz="1100" dirty="0">
              <a:cs typeface="B Nazanin" panose="00000400000000000000" pitchFamily="2" charset="-78"/>
            </a:endParaRPr>
          </a:p>
          <a:p>
            <a:pPr algn="r">
              <a:lnSpc>
                <a:spcPct val="150000"/>
              </a:lnSpc>
            </a:pPr>
            <a:endParaRPr lang="fa-IR" sz="1100" dirty="0">
              <a:cs typeface="B Nazanin" panose="00000400000000000000" pitchFamily="2" charset="-78"/>
            </a:endParaRPr>
          </a:p>
          <a:p>
            <a:pPr algn="r">
              <a:lnSpc>
                <a:spcPct val="150000"/>
              </a:lnSpc>
            </a:pPr>
            <a:endParaRPr lang="fa-IR" sz="1100" dirty="0">
              <a:cs typeface="B Nazanin" panose="00000400000000000000" pitchFamily="2" charset="-78"/>
            </a:endParaRPr>
          </a:p>
          <a:p>
            <a:pPr algn="r">
              <a:lnSpc>
                <a:spcPct val="150000"/>
              </a:lnSpc>
            </a:pPr>
            <a:r>
              <a:rPr lang="fa-IR" sz="1100" dirty="0">
                <a:cs typeface="B Nazanin" panose="00000400000000000000" pitchFamily="2" charset="-78"/>
              </a:rPr>
              <a:t>و در نهایت حلقه </a:t>
            </a:r>
            <a:r>
              <a:rPr lang="fa-IR" sz="1100" dirty="0" err="1">
                <a:cs typeface="B Nazanin" panose="00000400000000000000" pitchFamily="2" charset="-78"/>
              </a:rPr>
              <a:t>هایی</a:t>
            </a:r>
            <a:r>
              <a:rPr lang="fa-IR" sz="1100" dirty="0">
                <a:cs typeface="B Nazanin" panose="00000400000000000000" pitchFamily="2" charset="-78"/>
              </a:rPr>
              <a:t> را تعریف میکنیم تا به مقدار تعداد </a:t>
            </a:r>
            <a:r>
              <a:rPr lang="fa-IR" sz="1100" dirty="0" err="1">
                <a:cs typeface="B Nazanin" panose="00000400000000000000" pitchFamily="2" charset="-78"/>
              </a:rPr>
              <a:t>اپک</a:t>
            </a:r>
            <a:r>
              <a:rPr lang="fa-IR" sz="1100" dirty="0">
                <a:cs typeface="B Nazanin" panose="00000400000000000000" pitchFamily="2" charset="-78"/>
              </a:rPr>
              <a:t> ها اسکور را روی مجموعه آموزشی و ولیدیشن یا اعتبار سنجی محاسبه کند.</a:t>
            </a:r>
          </a:p>
          <a:p>
            <a:pPr algn="r">
              <a:lnSpc>
                <a:spcPct val="150000"/>
              </a:lnSpc>
            </a:pPr>
            <a:endParaRPr lang="fa-IR" sz="1100" dirty="0">
              <a:cs typeface="B Nazanin" panose="00000400000000000000" pitchFamily="2" charset="-78"/>
            </a:endParaRPr>
          </a:p>
        </p:txBody>
      </p:sp>
      <p:sp>
        <p:nvSpPr>
          <p:cNvPr id="3" name="TextBox 2">
            <a:extLst>
              <a:ext uri="{FF2B5EF4-FFF2-40B4-BE49-F238E27FC236}">
                <a16:creationId xmlns:a16="http://schemas.microsoft.com/office/drawing/2014/main" id="{3266D646-E472-EDF2-B4D7-8EC98F3208A9}"/>
              </a:ext>
            </a:extLst>
          </p:cNvPr>
          <p:cNvSpPr txBox="1"/>
          <p:nvPr/>
        </p:nvSpPr>
        <p:spPr>
          <a:xfrm>
            <a:off x="5608320" y="5437632"/>
            <a:ext cx="743712" cy="261610"/>
          </a:xfrm>
          <a:prstGeom prst="rect">
            <a:avLst/>
          </a:prstGeom>
          <a:noFill/>
        </p:spPr>
        <p:txBody>
          <a:bodyPr wrap="square" rtlCol="0">
            <a:spAutoFit/>
          </a:bodyPr>
          <a:lstStyle/>
          <a:p>
            <a:r>
              <a:rPr lang="en-US" sz="1100" dirty="0"/>
              <a:t>trainable</a:t>
            </a:r>
          </a:p>
        </p:txBody>
      </p:sp>
      <p:pic>
        <p:nvPicPr>
          <p:cNvPr id="7" name="Picture 6">
            <a:extLst>
              <a:ext uri="{FF2B5EF4-FFF2-40B4-BE49-F238E27FC236}">
                <a16:creationId xmlns:a16="http://schemas.microsoft.com/office/drawing/2014/main" id="{74332825-AF66-D01E-02D3-C72CC5B3293B}"/>
              </a:ext>
            </a:extLst>
          </p:cNvPr>
          <p:cNvPicPr>
            <a:picLocks noChangeAspect="1"/>
          </p:cNvPicPr>
          <p:nvPr/>
        </p:nvPicPr>
        <p:blipFill>
          <a:blip r:embed="rId3"/>
          <a:stretch>
            <a:fillRect/>
          </a:stretch>
        </p:blipFill>
        <p:spPr>
          <a:xfrm>
            <a:off x="623790" y="6264396"/>
            <a:ext cx="2550327" cy="713595"/>
          </a:xfrm>
          <a:prstGeom prst="rect">
            <a:avLst/>
          </a:prstGeom>
        </p:spPr>
      </p:pic>
      <p:pic>
        <p:nvPicPr>
          <p:cNvPr id="10" name="Picture 9">
            <a:extLst>
              <a:ext uri="{FF2B5EF4-FFF2-40B4-BE49-F238E27FC236}">
                <a16:creationId xmlns:a16="http://schemas.microsoft.com/office/drawing/2014/main" id="{715BF1ED-6F21-5653-0C33-3B90803E9E01}"/>
              </a:ext>
            </a:extLst>
          </p:cNvPr>
          <p:cNvPicPr>
            <a:picLocks noChangeAspect="1"/>
          </p:cNvPicPr>
          <p:nvPr/>
        </p:nvPicPr>
        <p:blipFill>
          <a:blip r:embed="rId4"/>
          <a:stretch>
            <a:fillRect/>
          </a:stretch>
        </p:blipFill>
        <p:spPr>
          <a:xfrm>
            <a:off x="623790" y="7554440"/>
            <a:ext cx="4710210" cy="451395"/>
          </a:xfrm>
          <a:prstGeom prst="rect">
            <a:avLst/>
          </a:prstGeom>
        </p:spPr>
      </p:pic>
      <p:pic>
        <p:nvPicPr>
          <p:cNvPr id="12" name="Picture 11">
            <a:extLst>
              <a:ext uri="{FF2B5EF4-FFF2-40B4-BE49-F238E27FC236}">
                <a16:creationId xmlns:a16="http://schemas.microsoft.com/office/drawing/2014/main" id="{0C28FE81-9930-02C4-C171-EBA01F6272C7}"/>
              </a:ext>
            </a:extLst>
          </p:cNvPr>
          <p:cNvPicPr>
            <a:picLocks noChangeAspect="1"/>
          </p:cNvPicPr>
          <p:nvPr/>
        </p:nvPicPr>
        <p:blipFill>
          <a:blip r:embed="rId5"/>
          <a:stretch>
            <a:fillRect/>
          </a:stretch>
        </p:blipFill>
        <p:spPr>
          <a:xfrm>
            <a:off x="623790" y="8632343"/>
            <a:ext cx="2729010" cy="880979"/>
          </a:xfrm>
          <a:prstGeom prst="rect">
            <a:avLst/>
          </a:prstGeom>
        </p:spPr>
      </p:pic>
    </p:spTree>
    <p:extLst>
      <p:ext uri="{BB962C8B-B14F-4D97-AF65-F5344CB8AC3E}">
        <p14:creationId xmlns:p14="http://schemas.microsoft.com/office/powerpoint/2010/main" val="3474151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1E40F6-E0E4-C3AA-F5DA-FB5EBE608EA8}"/>
              </a:ext>
            </a:extLst>
          </p:cNvPr>
          <p:cNvSpPr txBox="1"/>
          <p:nvPr/>
        </p:nvSpPr>
        <p:spPr>
          <a:xfrm>
            <a:off x="354495" y="74717"/>
            <a:ext cx="6149009" cy="594650"/>
          </a:xfrm>
          <a:prstGeom prst="rect">
            <a:avLst/>
          </a:prstGeom>
          <a:noFill/>
        </p:spPr>
        <p:txBody>
          <a:bodyPr wrap="square" rtlCol="0">
            <a:spAutoFit/>
          </a:bodyPr>
          <a:lstStyle/>
          <a:p>
            <a:pPr algn="r">
              <a:lnSpc>
                <a:spcPct val="150000"/>
              </a:lnSpc>
            </a:pPr>
            <a:r>
              <a:rPr lang="fa-IR" sz="1100" dirty="0">
                <a:cs typeface="B Nazanin" panose="00000400000000000000" pitchFamily="2" charset="-78"/>
              </a:rPr>
              <a:t>حال وقت آن است که مقدار اسکور را روی مجموعه تست تعریف کنیم و به عنوان خروجی بخواهیم آن را چاپ کند.</a:t>
            </a:r>
          </a:p>
          <a:p>
            <a:pPr algn="r">
              <a:lnSpc>
                <a:spcPct val="150000"/>
              </a:lnSpc>
            </a:pPr>
            <a:endParaRPr lang="en-US" sz="1200" b="1" dirty="0">
              <a:cs typeface="B Nazanin" panose="00000400000000000000" pitchFamily="2" charset="-78"/>
            </a:endParaRPr>
          </a:p>
        </p:txBody>
      </p:sp>
      <p:pic>
        <p:nvPicPr>
          <p:cNvPr id="4" name="Picture 3">
            <a:extLst>
              <a:ext uri="{FF2B5EF4-FFF2-40B4-BE49-F238E27FC236}">
                <a16:creationId xmlns:a16="http://schemas.microsoft.com/office/drawing/2014/main" id="{30E8D005-66C0-3F42-67F1-B23166E700B6}"/>
              </a:ext>
            </a:extLst>
          </p:cNvPr>
          <p:cNvPicPr>
            <a:picLocks noChangeAspect="1"/>
          </p:cNvPicPr>
          <p:nvPr/>
        </p:nvPicPr>
        <p:blipFill>
          <a:blip r:embed="rId2"/>
          <a:stretch>
            <a:fillRect/>
          </a:stretch>
        </p:blipFill>
        <p:spPr>
          <a:xfrm>
            <a:off x="1695014" y="456044"/>
            <a:ext cx="3467971" cy="1345276"/>
          </a:xfrm>
          <a:prstGeom prst="rect">
            <a:avLst/>
          </a:prstGeom>
        </p:spPr>
      </p:pic>
      <p:sp>
        <p:nvSpPr>
          <p:cNvPr id="5" name="TextBox 4">
            <a:extLst>
              <a:ext uri="{FF2B5EF4-FFF2-40B4-BE49-F238E27FC236}">
                <a16:creationId xmlns:a16="http://schemas.microsoft.com/office/drawing/2014/main" id="{A28E1573-8B00-33EF-69D7-CB9C164CC8E6}"/>
              </a:ext>
            </a:extLst>
          </p:cNvPr>
          <p:cNvSpPr txBox="1"/>
          <p:nvPr/>
        </p:nvSpPr>
        <p:spPr>
          <a:xfrm>
            <a:off x="354495" y="1947924"/>
            <a:ext cx="6149009" cy="1177245"/>
          </a:xfrm>
          <a:prstGeom prst="rect">
            <a:avLst/>
          </a:prstGeom>
          <a:noFill/>
        </p:spPr>
        <p:txBody>
          <a:bodyPr wrap="square" rtlCol="0">
            <a:spAutoFit/>
          </a:bodyPr>
          <a:lstStyle/>
          <a:p>
            <a:pPr algn="r">
              <a:lnSpc>
                <a:spcPct val="150000"/>
              </a:lnSpc>
            </a:pPr>
            <a:r>
              <a:rPr lang="fa-IR" sz="1200" b="1" dirty="0">
                <a:cs typeface="B Nazanin" panose="00000400000000000000" pitchFamily="2" charset="-78"/>
              </a:rPr>
              <a:t>تابع اصلی:</a:t>
            </a:r>
          </a:p>
          <a:p>
            <a:pPr algn="r">
              <a:lnSpc>
                <a:spcPct val="150000"/>
              </a:lnSpc>
            </a:pPr>
            <a:r>
              <a:rPr lang="fa-IR" sz="1200" dirty="0">
                <a:cs typeface="B Nazanin" panose="00000400000000000000" pitchFamily="2" charset="-78"/>
              </a:rPr>
              <a:t>این </a:t>
            </a:r>
            <a:r>
              <a:rPr lang="fa-IR" sz="1200" dirty="0" err="1">
                <a:cs typeface="B Nazanin" panose="00000400000000000000" pitchFamily="2" charset="-78"/>
              </a:rPr>
              <a:t>تابعی</a:t>
            </a:r>
            <a:r>
              <a:rPr lang="fa-IR" sz="1200" dirty="0">
                <a:cs typeface="B Nazanin" panose="00000400000000000000" pitchFamily="2" charset="-78"/>
              </a:rPr>
              <a:t> است که اصلی ترین کار را انجام میدهد ابتدا مجموعه ای از هایپر پارامتر ها را با نام </a:t>
            </a:r>
            <a:r>
              <a:rPr lang="fa-IR" sz="1200" dirty="0" err="1">
                <a:cs typeface="B Nazanin" panose="00000400000000000000" pitchFamily="2" charset="-78"/>
              </a:rPr>
              <a:t>کانفیگ</a:t>
            </a:r>
            <a:r>
              <a:rPr lang="fa-IR" sz="1200" dirty="0">
                <a:cs typeface="B Nazanin" panose="00000400000000000000" pitchFamily="2" charset="-78"/>
              </a:rPr>
              <a:t> تعریف میکنیم. و </a:t>
            </a:r>
            <a:r>
              <a:rPr lang="fa-IR" sz="1200" dirty="0" err="1">
                <a:cs typeface="B Nazanin" panose="00000400000000000000" pitchFamily="2" charset="-78"/>
              </a:rPr>
              <a:t>مقادیری</a:t>
            </a:r>
            <a:r>
              <a:rPr lang="fa-IR" sz="1200" dirty="0">
                <a:cs typeface="B Nazanin" panose="00000400000000000000" pitchFamily="2" charset="-78"/>
              </a:rPr>
              <a:t> را به آن میدهیم تا با پای </a:t>
            </a:r>
            <a:r>
              <a:rPr lang="fa-IR" sz="1200" dirty="0" err="1">
                <a:cs typeface="B Nazanin" panose="00000400000000000000" pitchFamily="2" charset="-78"/>
              </a:rPr>
              <a:t>تورچ</a:t>
            </a:r>
            <a:r>
              <a:rPr lang="fa-IR" sz="1200" dirty="0">
                <a:cs typeface="B Nazanin" panose="00000400000000000000" pitchFamily="2" charset="-78"/>
              </a:rPr>
              <a:t> بهترین آن ها را بیابد.</a:t>
            </a:r>
          </a:p>
          <a:p>
            <a:pPr algn="r">
              <a:lnSpc>
                <a:spcPct val="150000"/>
              </a:lnSpc>
            </a:pPr>
            <a:endParaRPr lang="fa-IR" sz="1200" dirty="0">
              <a:cs typeface="B Nazanin" panose="00000400000000000000" pitchFamily="2" charset="-78"/>
            </a:endParaRPr>
          </a:p>
        </p:txBody>
      </p:sp>
      <p:sp>
        <p:nvSpPr>
          <p:cNvPr id="6" name="TextBox 5">
            <a:extLst>
              <a:ext uri="{FF2B5EF4-FFF2-40B4-BE49-F238E27FC236}">
                <a16:creationId xmlns:a16="http://schemas.microsoft.com/office/drawing/2014/main" id="{4BD6856C-672E-F068-3445-68530B95FC70}"/>
              </a:ext>
            </a:extLst>
          </p:cNvPr>
          <p:cNvSpPr txBox="1"/>
          <p:nvPr/>
        </p:nvSpPr>
        <p:spPr>
          <a:xfrm>
            <a:off x="354495" y="3079877"/>
            <a:ext cx="5843105" cy="1454244"/>
          </a:xfrm>
          <a:prstGeom prst="rect">
            <a:avLst/>
          </a:prstGeom>
          <a:noFill/>
        </p:spPr>
        <p:txBody>
          <a:bodyPr wrap="square" rtlCol="0">
            <a:spAutoFit/>
          </a:bodyPr>
          <a:lstStyle/>
          <a:p>
            <a:pPr algn="r">
              <a:lnSpc>
                <a:spcPct val="150000"/>
              </a:lnSpc>
            </a:pPr>
            <a:r>
              <a:rPr lang="fa-IR" sz="1200" b="1" dirty="0">
                <a:cs typeface="B Nazanin" panose="00000400000000000000" pitchFamily="2" charset="-78"/>
              </a:rPr>
              <a:t>الگوریتم جستجو:</a:t>
            </a:r>
          </a:p>
          <a:p>
            <a:pPr algn="r">
              <a:lnSpc>
                <a:spcPct val="150000"/>
              </a:lnSpc>
            </a:pPr>
            <a:r>
              <a:rPr lang="fa-IR" sz="1200" dirty="0">
                <a:cs typeface="B Nazanin" panose="00000400000000000000" pitchFamily="2" charset="-78"/>
              </a:rPr>
              <a:t>این الگوریتم در واقع به دنبال بهترین فضای جستجو هست و در واقع فضایی که احتمال وجود نقطه </a:t>
            </a:r>
            <a:r>
              <a:rPr lang="fa-IR" sz="1200" dirty="0" err="1">
                <a:cs typeface="B Nazanin" panose="00000400000000000000" pitchFamily="2" charset="-78"/>
              </a:rPr>
              <a:t>اکترمم</a:t>
            </a:r>
            <a:r>
              <a:rPr lang="fa-IR" sz="1200" dirty="0">
                <a:cs typeface="B Nazanin" panose="00000400000000000000" pitchFamily="2" charset="-78"/>
              </a:rPr>
              <a:t> در آن بیشتر باشد را می یابد.</a:t>
            </a:r>
          </a:p>
          <a:p>
            <a:pPr algn="r">
              <a:lnSpc>
                <a:spcPct val="150000"/>
              </a:lnSpc>
            </a:pPr>
            <a:r>
              <a:rPr lang="fa-IR" sz="1200" dirty="0">
                <a:cs typeface="B Nazanin" panose="00000400000000000000" pitchFamily="2" charset="-78"/>
              </a:rPr>
              <a:t>که البته ما از الگوریتم های مختلف استفاده کردیم و نتایج را با هم مقایسه کردیم و در نهایت به الگوریتم               با بیشترین میزان دقت مورد استفاده قرار دادیم.</a:t>
            </a:r>
          </a:p>
        </p:txBody>
      </p:sp>
      <p:pic>
        <p:nvPicPr>
          <p:cNvPr id="8" name="Picture 7">
            <a:extLst>
              <a:ext uri="{FF2B5EF4-FFF2-40B4-BE49-F238E27FC236}">
                <a16:creationId xmlns:a16="http://schemas.microsoft.com/office/drawing/2014/main" id="{C0482EAC-5392-9AF4-3C1A-42355D8963B2}"/>
              </a:ext>
            </a:extLst>
          </p:cNvPr>
          <p:cNvPicPr>
            <a:picLocks noChangeAspect="1"/>
          </p:cNvPicPr>
          <p:nvPr/>
        </p:nvPicPr>
        <p:blipFill>
          <a:blip r:embed="rId3"/>
          <a:stretch>
            <a:fillRect/>
          </a:stretch>
        </p:blipFill>
        <p:spPr>
          <a:xfrm>
            <a:off x="1252420" y="4613302"/>
            <a:ext cx="4353157" cy="1390242"/>
          </a:xfrm>
          <a:prstGeom prst="rect">
            <a:avLst/>
          </a:prstGeom>
        </p:spPr>
      </p:pic>
      <p:sp>
        <p:nvSpPr>
          <p:cNvPr id="9" name="TextBox 8">
            <a:extLst>
              <a:ext uri="{FF2B5EF4-FFF2-40B4-BE49-F238E27FC236}">
                <a16:creationId xmlns:a16="http://schemas.microsoft.com/office/drawing/2014/main" id="{8696300C-4B4F-981D-398D-E6BB6F353C8B}"/>
              </a:ext>
            </a:extLst>
          </p:cNvPr>
          <p:cNvSpPr txBox="1"/>
          <p:nvPr/>
        </p:nvSpPr>
        <p:spPr>
          <a:xfrm>
            <a:off x="482600" y="6053710"/>
            <a:ext cx="5715000" cy="1177245"/>
          </a:xfrm>
          <a:prstGeom prst="rect">
            <a:avLst/>
          </a:prstGeom>
          <a:noFill/>
        </p:spPr>
        <p:txBody>
          <a:bodyPr wrap="square" rtlCol="0">
            <a:spAutoFit/>
          </a:bodyPr>
          <a:lstStyle/>
          <a:p>
            <a:pPr algn="r">
              <a:lnSpc>
                <a:spcPct val="150000"/>
              </a:lnSpc>
            </a:pPr>
            <a:r>
              <a:rPr lang="fa-IR" sz="1200" b="1" dirty="0">
                <a:cs typeface="B Nazanin" panose="00000400000000000000" pitchFamily="2" charset="-78"/>
              </a:rPr>
              <a:t>اسکجولر ها:</a:t>
            </a:r>
          </a:p>
          <a:p>
            <a:pPr algn="r">
              <a:lnSpc>
                <a:spcPct val="150000"/>
              </a:lnSpc>
            </a:pPr>
            <a:r>
              <a:rPr lang="fa-IR" sz="1200" dirty="0">
                <a:cs typeface="B Nazanin" panose="00000400000000000000" pitchFamily="2" charset="-78"/>
              </a:rPr>
              <a:t>در واقع این قسمت کمک میکند تا از انجام محاسبات اضافی و صرفه جویی کند.</a:t>
            </a:r>
          </a:p>
          <a:p>
            <a:pPr algn="r">
              <a:lnSpc>
                <a:spcPct val="150000"/>
              </a:lnSpc>
            </a:pPr>
            <a:r>
              <a:rPr lang="fa-IR" sz="1200" dirty="0">
                <a:cs typeface="B Nazanin" panose="00000400000000000000" pitchFamily="2" charset="-78"/>
              </a:rPr>
              <a:t>در این قسمت هم اسکجولر های مختلفی میشد که استفاده کرد و ما تغییر آن ها متوجه شدیم که بهترین نتیجه را اسکجولر          دارد.</a:t>
            </a:r>
          </a:p>
        </p:txBody>
      </p:sp>
      <p:pic>
        <p:nvPicPr>
          <p:cNvPr id="11" name="Picture 10">
            <a:extLst>
              <a:ext uri="{FF2B5EF4-FFF2-40B4-BE49-F238E27FC236}">
                <a16:creationId xmlns:a16="http://schemas.microsoft.com/office/drawing/2014/main" id="{F09BA501-B442-73E5-EB36-E3BEA131B2D1}"/>
              </a:ext>
            </a:extLst>
          </p:cNvPr>
          <p:cNvPicPr>
            <a:picLocks noChangeAspect="1"/>
          </p:cNvPicPr>
          <p:nvPr/>
        </p:nvPicPr>
        <p:blipFill>
          <a:blip r:embed="rId4"/>
          <a:stretch>
            <a:fillRect/>
          </a:stretch>
        </p:blipFill>
        <p:spPr>
          <a:xfrm>
            <a:off x="1252420" y="7230955"/>
            <a:ext cx="3554223" cy="1434283"/>
          </a:xfrm>
          <a:prstGeom prst="rect">
            <a:avLst/>
          </a:prstGeom>
        </p:spPr>
      </p:pic>
      <p:sp>
        <p:nvSpPr>
          <p:cNvPr id="12" name="TextBox 11">
            <a:extLst>
              <a:ext uri="{FF2B5EF4-FFF2-40B4-BE49-F238E27FC236}">
                <a16:creationId xmlns:a16="http://schemas.microsoft.com/office/drawing/2014/main" id="{D671F788-056E-D31B-EB28-667BB78C7878}"/>
              </a:ext>
            </a:extLst>
          </p:cNvPr>
          <p:cNvSpPr txBox="1"/>
          <p:nvPr/>
        </p:nvSpPr>
        <p:spPr>
          <a:xfrm>
            <a:off x="5297062" y="6935477"/>
            <a:ext cx="541868" cy="261610"/>
          </a:xfrm>
          <a:prstGeom prst="rect">
            <a:avLst/>
          </a:prstGeom>
          <a:noFill/>
        </p:spPr>
        <p:txBody>
          <a:bodyPr wrap="square" rtlCol="0">
            <a:spAutoFit/>
          </a:bodyPr>
          <a:lstStyle/>
          <a:p>
            <a:r>
              <a:rPr lang="en-US" sz="1100" dirty="0"/>
              <a:t>ASHA</a:t>
            </a:r>
            <a:endParaRPr lang="en-US" sz="1200" dirty="0"/>
          </a:p>
        </p:txBody>
      </p:sp>
      <p:sp>
        <p:nvSpPr>
          <p:cNvPr id="14" name="TextBox 13">
            <a:extLst>
              <a:ext uri="{FF2B5EF4-FFF2-40B4-BE49-F238E27FC236}">
                <a16:creationId xmlns:a16="http://schemas.microsoft.com/office/drawing/2014/main" id="{1B709EBF-08C8-1636-4B43-2A186E68423B}"/>
              </a:ext>
            </a:extLst>
          </p:cNvPr>
          <p:cNvSpPr txBox="1"/>
          <p:nvPr/>
        </p:nvSpPr>
        <p:spPr>
          <a:xfrm>
            <a:off x="354495" y="8665238"/>
            <a:ext cx="6149009" cy="900246"/>
          </a:xfrm>
          <a:prstGeom prst="rect">
            <a:avLst/>
          </a:prstGeom>
          <a:noFill/>
        </p:spPr>
        <p:txBody>
          <a:bodyPr wrap="square" rtlCol="0">
            <a:spAutoFit/>
          </a:bodyPr>
          <a:lstStyle/>
          <a:p>
            <a:pPr algn="r">
              <a:lnSpc>
                <a:spcPct val="150000"/>
              </a:lnSpc>
            </a:pPr>
            <a:r>
              <a:rPr lang="fa-IR" sz="1200" b="1" dirty="0">
                <a:cs typeface="B Nazanin" panose="00000400000000000000" pitchFamily="2" charset="-78"/>
              </a:rPr>
              <a:t>نتیجه نهایی:</a:t>
            </a:r>
          </a:p>
          <a:p>
            <a:pPr algn="r">
              <a:lnSpc>
                <a:spcPct val="150000"/>
              </a:lnSpc>
            </a:pPr>
            <a:r>
              <a:rPr lang="fa-IR" sz="1200" dirty="0">
                <a:cs typeface="B Nazanin" panose="00000400000000000000" pitchFamily="2" charset="-78"/>
              </a:rPr>
              <a:t>اسکور نهایی و بهترین هایپر پارامتر ها را مشاهده میکنیم.</a:t>
            </a:r>
          </a:p>
          <a:p>
            <a:pPr algn="r">
              <a:lnSpc>
                <a:spcPct val="150000"/>
              </a:lnSpc>
            </a:pPr>
            <a:endParaRPr lang="fa-IR" sz="1200" dirty="0">
              <a:cs typeface="B Nazanin" panose="00000400000000000000" pitchFamily="2" charset="-78"/>
            </a:endParaRPr>
          </a:p>
        </p:txBody>
      </p:sp>
      <p:pic>
        <p:nvPicPr>
          <p:cNvPr id="16" name="Picture 15">
            <a:extLst>
              <a:ext uri="{FF2B5EF4-FFF2-40B4-BE49-F238E27FC236}">
                <a16:creationId xmlns:a16="http://schemas.microsoft.com/office/drawing/2014/main" id="{09101907-B0AC-2FA7-6205-C8EB1885FCD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6368" y="9360421"/>
            <a:ext cx="6508752" cy="379677"/>
          </a:xfrm>
          <a:prstGeom prst="rect">
            <a:avLst/>
          </a:prstGeom>
        </p:spPr>
      </p:pic>
    </p:spTree>
    <p:extLst>
      <p:ext uri="{BB962C8B-B14F-4D97-AF65-F5344CB8AC3E}">
        <p14:creationId xmlns:p14="http://schemas.microsoft.com/office/powerpoint/2010/main" val="61927304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658</TotalTime>
  <Words>681</Words>
  <Application>Microsoft Office PowerPoint</Application>
  <PresentationFormat>A4 Paper (210x297 mm)</PresentationFormat>
  <Paragraphs>40</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Times New Roman</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samira moradzadeh</dc:creator>
  <cp:lastModifiedBy>samira moradzadeh</cp:lastModifiedBy>
  <cp:revision>2</cp:revision>
  <dcterms:created xsi:type="dcterms:W3CDTF">2022-07-26T06:48:27Z</dcterms:created>
  <dcterms:modified xsi:type="dcterms:W3CDTF">2022-07-26T19:32:12Z</dcterms:modified>
</cp:coreProperties>
</file>