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Black"/>
      <p:bold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
      <p:font typeface="Lato Hairline"/>
      <p:regular r:id="rId31"/>
      <p:bold r:id="rId32"/>
      <p:italic r:id="rId33"/>
      <p:boldItalic r:id="rId34"/>
    </p:embeddedFont>
    <p:embeddedFont>
      <p:font typeface="Lato Light"/>
      <p:regular r:id="rId35"/>
      <p:bold r:id="rId36"/>
      <p:italic r:id="rId37"/>
      <p:boldItalic r:id="rId38"/>
    </p:embeddedFont>
    <p:embeddedFont>
      <p:font typeface="Roboto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Light-bold.fntdata"/><Relationship Id="rId20" Type="http://schemas.openxmlformats.org/officeDocument/2006/relationships/slide" Target="slides/slide16.xml"/><Relationship Id="rId42" Type="http://schemas.openxmlformats.org/officeDocument/2006/relationships/font" Target="fonts/RobotoLight-boldItalic.fntdata"/><Relationship Id="rId41" Type="http://schemas.openxmlformats.org/officeDocument/2006/relationships/font" Target="fonts/RobotoLight-italic.fntdata"/><Relationship Id="rId22" Type="http://schemas.openxmlformats.org/officeDocument/2006/relationships/font" Target="fonts/RobotoBlack-boldItalic.fntdata"/><Relationship Id="rId21" Type="http://schemas.openxmlformats.org/officeDocument/2006/relationships/font" Target="fonts/RobotoBlack-bold.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Hairline-regular.fntdata"/><Relationship Id="rId30" Type="http://schemas.openxmlformats.org/officeDocument/2006/relationships/font" Target="fonts/Lato-boldItalic.fntdata"/><Relationship Id="rId11" Type="http://schemas.openxmlformats.org/officeDocument/2006/relationships/slide" Target="slides/slide7.xml"/><Relationship Id="rId33" Type="http://schemas.openxmlformats.org/officeDocument/2006/relationships/font" Target="fonts/LatoHairline-italic.fntdata"/><Relationship Id="rId10" Type="http://schemas.openxmlformats.org/officeDocument/2006/relationships/slide" Target="slides/slide6.xml"/><Relationship Id="rId32" Type="http://schemas.openxmlformats.org/officeDocument/2006/relationships/font" Target="fonts/LatoHairline-bold.fntdata"/><Relationship Id="rId13" Type="http://schemas.openxmlformats.org/officeDocument/2006/relationships/slide" Target="slides/slide9.xml"/><Relationship Id="rId35" Type="http://schemas.openxmlformats.org/officeDocument/2006/relationships/font" Target="fonts/LatoLight-regular.fntdata"/><Relationship Id="rId12" Type="http://schemas.openxmlformats.org/officeDocument/2006/relationships/slide" Target="slides/slide8.xml"/><Relationship Id="rId34" Type="http://schemas.openxmlformats.org/officeDocument/2006/relationships/font" Target="fonts/LatoHairline-boldItalic.fntdata"/><Relationship Id="rId15" Type="http://schemas.openxmlformats.org/officeDocument/2006/relationships/slide" Target="slides/slide11.xml"/><Relationship Id="rId37" Type="http://schemas.openxmlformats.org/officeDocument/2006/relationships/font" Target="fonts/LatoLight-italic.fntdata"/><Relationship Id="rId14" Type="http://schemas.openxmlformats.org/officeDocument/2006/relationships/slide" Target="slides/slide10.xml"/><Relationship Id="rId36" Type="http://schemas.openxmlformats.org/officeDocument/2006/relationships/font" Target="fonts/LatoLight-bold.fntdata"/><Relationship Id="rId17" Type="http://schemas.openxmlformats.org/officeDocument/2006/relationships/slide" Target="slides/slide13.xml"/><Relationship Id="rId39" Type="http://schemas.openxmlformats.org/officeDocument/2006/relationships/font" Target="fonts/RobotoLight-regular.fntdata"/><Relationship Id="rId16" Type="http://schemas.openxmlformats.org/officeDocument/2006/relationships/slide" Target="slides/slide12.xml"/><Relationship Id="rId38" Type="http://schemas.openxmlformats.org/officeDocument/2006/relationships/font" Target="fonts/LatoLigh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ddb6b094f_1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ddb6b094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ddb6b094f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ddb6b094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ddb6b094f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ddb6b09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d8b0b9a1e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d8b0b9a1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ddda34f5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ddda34f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ddb6b094f_1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ddb6b094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ddb6b094f_1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ddb6b094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ddb6b094f_1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ddb6b094f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ddb6b094f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ddb6b094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ddb6b094f_1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ddb6b094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ddb6b094f_1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ddb6b094f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pic>
        <p:nvPicPr>
          <p:cNvPr descr="paint_transparent1.png" id="10" name="Google Shape;10;p2"/>
          <p:cNvPicPr preferRelativeResize="0"/>
          <p:nvPr/>
        </p:nvPicPr>
        <p:blipFill rotWithShape="1">
          <a:blip r:embed="rId3">
            <a:alphaModFix/>
          </a:blip>
          <a:srcRect b="0" l="55211" r="0" t="0"/>
          <a:stretch/>
        </p:blipFill>
        <p:spPr>
          <a:xfrm>
            <a:off x="1" y="0"/>
            <a:ext cx="4095677" cy="5143500"/>
          </a:xfrm>
          <a:prstGeom prst="rect">
            <a:avLst/>
          </a:prstGeom>
          <a:noFill/>
          <a:ln>
            <a:noFill/>
          </a:ln>
        </p:spPr>
      </p:pic>
      <p:sp>
        <p:nvSpPr>
          <p:cNvPr id="11" name="Google Shape;11;p2"/>
          <p:cNvSpPr txBox="1"/>
          <p:nvPr>
            <p:ph type="ctrTitle"/>
          </p:nvPr>
        </p:nvSpPr>
        <p:spPr>
          <a:xfrm>
            <a:off x="3208125" y="3287225"/>
            <a:ext cx="5250300" cy="11598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ctangle">
  <p:cSld name="BLANK_1">
    <p:bg>
      <p:bgPr>
        <a:blipFill>
          <a:blip r:embed="rId2">
            <a:alphaModFix/>
          </a:blip>
          <a:stretch>
            <a:fillRect/>
          </a:stretch>
        </a:blipFill>
      </p:bgPr>
    </p:bg>
    <p:spTree>
      <p:nvGrpSpPr>
        <p:cNvPr id="50" name="Shape 50"/>
        <p:cNvGrpSpPr/>
        <p:nvPr/>
      </p:nvGrpSpPr>
      <p:grpSpPr>
        <a:xfrm>
          <a:off x="0" y="0"/>
          <a:ext cx="0" cy="0"/>
          <a:chOff x="0" y="0"/>
          <a:chExt cx="0" cy="0"/>
        </a:xfrm>
      </p:grpSpPr>
      <p:pic>
        <p:nvPicPr>
          <p:cNvPr descr="paint_transparent3.png" id="51" name="Google Shape;51;p11"/>
          <p:cNvPicPr preferRelativeResize="0"/>
          <p:nvPr/>
        </p:nvPicPr>
        <p:blipFill>
          <a:blip r:embed="rId3">
            <a:alphaModFix/>
          </a:blip>
          <a:stretch>
            <a:fillRect/>
          </a:stretch>
        </p:blipFill>
        <p:spPr>
          <a:xfrm>
            <a:off x="0" y="0"/>
            <a:ext cx="9144000" cy="5143503"/>
          </a:xfrm>
          <a:prstGeom prst="rect">
            <a:avLst/>
          </a:prstGeom>
          <a:noFill/>
          <a:ln>
            <a:noFill/>
          </a:ln>
        </p:spPr>
      </p:pic>
      <p:sp>
        <p:nvSpPr>
          <p:cNvPr id="52" name="Google Shape;52;p11"/>
          <p:cNvSpPr txBox="1"/>
          <p:nvPr>
            <p:ph idx="12" type="sldNum"/>
          </p:nvPr>
        </p:nvSpPr>
        <p:spPr>
          <a:xfrm>
            <a:off x="4297650" y="4447973"/>
            <a:ext cx="548700" cy="393600"/>
          </a:xfrm>
          <a:prstGeom prst="rect">
            <a:avLst/>
          </a:prstGeom>
        </p:spPr>
        <p:txBody>
          <a:bodyPr anchorCtr="0" anchor="ctr" bIns="91425" lIns="91425" spcFirstLastPara="1" rIns="91425" wrap="square" tIns="91425">
            <a:noAutofit/>
          </a:bodyPr>
          <a:lstStyle>
            <a:lvl1pPr lvl="0" rtl="0" algn="ctr">
              <a:buNone/>
              <a:defRPr>
                <a:solidFill>
                  <a:srgbClr val="999999"/>
                </a:solidFill>
              </a:defRPr>
            </a:lvl1pPr>
            <a:lvl2pPr lvl="1" rtl="0" algn="ctr">
              <a:buNone/>
              <a:defRPr>
                <a:solidFill>
                  <a:srgbClr val="999999"/>
                </a:solidFill>
              </a:defRPr>
            </a:lvl2pPr>
            <a:lvl3pPr lvl="2" rtl="0" algn="ctr">
              <a:buNone/>
              <a:defRPr>
                <a:solidFill>
                  <a:srgbClr val="999999"/>
                </a:solidFill>
              </a:defRPr>
            </a:lvl3pPr>
            <a:lvl4pPr lvl="3" rtl="0" algn="ctr">
              <a:buNone/>
              <a:defRPr>
                <a:solidFill>
                  <a:srgbClr val="999999"/>
                </a:solidFill>
              </a:defRPr>
            </a:lvl4pPr>
            <a:lvl5pPr lvl="4" rtl="0" algn="ctr">
              <a:buNone/>
              <a:defRPr>
                <a:solidFill>
                  <a:srgbClr val="999999"/>
                </a:solidFill>
              </a:defRPr>
            </a:lvl5pPr>
            <a:lvl6pPr lvl="5" rtl="0" algn="ctr">
              <a:buNone/>
              <a:defRPr>
                <a:solidFill>
                  <a:srgbClr val="999999"/>
                </a:solidFill>
              </a:defRPr>
            </a:lvl6pPr>
            <a:lvl7pPr lvl="6" rtl="0" algn="ctr">
              <a:buNone/>
              <a:defRPr>
                <a:solidFill>
                  <a:srgbClr val="999999"/>
                </a:solidFill>
              </a:defRPr>
            </a:lvl7pPr>
            <a:lvl8pPr lvl="7" rtl="0" algn="ctr">
              <a:buNone/>
              <a:defRPr>
                <a:solidFill>
                  <a:srgbClr val="999999"/>
                </a:solidFill>
              </a:defRPr>
            </a:lvl8pPr>
            <a:lvl9pPr lvl="8" rtl="0" algn="ctr">
              <a:buNone/>
              <a:defRPr>
                <a:solidFill>
                  <a:srgbClr val="999999"/>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half">
  <p:cSld name="BLANK_1_1">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2"/>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paint_transparent1.png" id="55" name="Google Shape;55;p12"/>
          <p:cNvPicPr preferRelativeResize="0"/>
          <p:nvPr/>
        </p:nvPicPr>
        <p:blipFill rotWithShape="1">
          <a:blip r:embed="rId3">
            <a:alphaModFix/>
          </a:blip>
          <a:srcRect b="0" l="27161" r="0" t="0"/>
          <a:stretch/>
        </p:blipFill>
        <p:spPr>
          <a:xfrm>
            <a:off x="0" y="0"/>
            <a:ext cx="6660552"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2" name="Shape 12"/>
        <p:cNvGrpSpPr/>
        <p:nvPr/>
      </p:nvGrpSpPr>
      <p:grpSpPr>
        <a:xfrm>
          <a:off x="0" y="0"/>
          <a:ext cx="0" cy="0"/>
          <a:chOff x="0" y="0"/>
          <a:chExt cx="0" cy="0"/>
        </a:xfrm>
      </p:grpSpPr>
      <p:pic>
        <p:nvPicPr>
          <p:cNvPr descr="paint_transparent4.png" id="13" name="Google Shape;13;p3"/>
          <p:cNvPicPr preferRelativeResize="0"/>
          <p:nvPr/>
        </p:nvPicPr>
        <p:blipFill rotWithShape="1">
          <a:blip r:embed="rId3">
            <a:alphaModFix/>
          </a:blip>
          <a:srcRect b="0" l="0" r="49954" t="0"/>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ctrTitle"/>
          </p:nvPr>
        </p:nvSpPr>
        <p:spPr>
          <a:xfrm>
            <a:off x="685800" y="2878750"/>
            <a:ext cx="39147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 name="Google Shape;16;p3"/>
          <p:cNvSpPr txBox="1"/>
          <p:nvPr>
            <p:ph idx="1" type="subTitle"/>
          </p:nvPr>
        </p:nvSpPr>
        <p:spPr>
          <a:xfrm>
            <a:off x="685800" y="4135454"/>
            <a:ext cx="39147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blipFill>
          <a:blip r:embed="rId2">
            <a:alphaModFix/>
          </a:blip>
          <a:stretch>
            <a:fillRect/>
          </a:stretch>
        </a:blipFill>
      </p:bgPr>
    </p:bg>
    <p:spTree>
      <p:nvGrpSpPr>
        <p:cNvPr id="17" name="Shape 17"/>
        <p:cNvGrpSpPr/>
        <p:nvPr/>
      </p:nvGrpSpPr>
      <p:grpSpPr>
        <a:xfrm>
          <a:off x="0" y="0"/>
          <a:ext cx="0" cy="0"/>
          <a:chOff x="0" y="0"/>
          <a:chExt cx="0" cy="0"/>
        </a:xfrm>
      </p:grpSpPr>
      <p:pic>
        <p:nvPicPr>
          <p:cNvPr descr="paint_transparent4.png" id="18" name="Google Shape;18;p4"/>
          <p:cNvPicPr preferRelativeResize="0"/>
          <p:nvPr/>
        </p:nvPicPr>
        <p:blipFill>
          <a:blip r:embed="rId3">
            <a:alphaModFix/>
          </a:blip>
          <a:stretch>
            <a:fillRect/>
          </a:stretch>
        </p:blipFill>
        <p:spPr>
          <a:xfrm>
            <a:off x="0" y="-12"/>
            <a:ext cx="9144000" cy="5143513"/>
          </a:xfrm>
          <a:prstGeom prst="rect">
            <a:avLst/>
          </a:prstGeom>
          <a:noFill/>
          <a:ln>
            <a:noFill/>
          </a:ln>
        </p:spPr>
      </p:pic>
      <p:sp>
        <p:nvSpPr>
          <p:cNvPr id="19" name="Google Shape;19;p4"/>
          <p:cNvSpPr txBox="1"/>
          <p:nvPr>
            <p:ph idx="1" type="body"/>
          </p:nvPr>
        </p:nvSpPr>
        <p:spPr>
          <a:xfrm>
            <a:off x="2483350" y="836125"/>
            <a:ext cx="4177200" cy="3471300"/>
          </a:xfrm>
          <a:prstGeom prst="rect">
            <a:avLst/>
          </a:prstGeom>
        </p:spPr>
        <p:txBody>
          <a:bodyPr anchorCtr="0" anchor="ctr" bIns="91425" lIns="91425" spcFirstLastPara="1" rIns="91425" wrap="square" tIns="91425">
            <a:noAutofit/>
          </a:bodyPr>
          <a:lstStyle>
            <a:lvl1pPr indent="-381000" lvl="0" marL="457200" rtl="0" algn="ctr">
              <a:spcBef>
                <a:spcPts val="600"/>
              </a:spcBef>
              <a:spcAft>
                <a:spcPts val="0"/>
              </a:spcAft>
              <a:buClr>
                <a:srgbClr val="FFFFFF"/>
              </a:buClr>
              <a:buSzPts val="2400"/>
              <a:buChar char="×"/>
              <a:defRPr i="1" sz="2400">
                <a:solidFill>
                  <a:srgbClr val="FFFFFF"/>
                </a:solidFill>
              </a:defRPr>
            </a:lvl1pPr>
            <a:lvl2pPr indent="-381000" lvl="1" marL="914400" rtl="0" algn="ctr">
              <a:spcBef>
                <a:spcPts val="0"/>
              </a:spcBef>
              <a:spcAft>
                <a:spcPts val="0"/>
              </a:spcAft>
              <a:buClr>
                <a:srgbClr val="FFFFFF"/>
              </a:buClr>
              <a:buSzPts val="2400"/>
              <a:buChar char="×"/>
              <a:defRPr i="1" sz="2400">
                <a:solidFill>
                  <a:srgbClr val="FFFFFF"/>
                </a:solidFill>
              </a:defRPr>
            </a:lvl2pPr>
            <a:lvl3pPr indent="-381000" lvl="2" marL="1371600" rtl="0" algn="ctr">
              <a:spcBef>
                <a:spcPts val="0"/>
              </a:spcBef>
              <a:spcAft>
                <a:spcPts val="0"/>
              </a:spcAft>
              <a:buClr>
                <a:srgbClr val="FFFFFF"/>
              </a:buClr>
              <a:buSzPts val="2400"/>
              <a:buChar char="×"/>
              <a:defRPr i="1" sz="2400">
                <a:solidFill>
                  <a:srgbClr val="FFFFFF"/>
                </a:solidFill>
              </a:defRPr>
            </a:lvl3pPr>
            <a:lvl4pPr indent="-381000" lvl="3" marL="1828800" rtl="0" algn="ctr">
              <a:spcBef>
                <a:spcPts val="0"/>
              </a:spcBef>
              <a:spcAft>
                <a:spcPts val="0"/>
              </a:spcAft>
              <a:buClr>
                <a:srgbClr val="FFFFFF"/>
              </a:buClr>
              <a:buSzPts val="2400"/>
              <a:buChar char="×"/>
              <a:defRPr i="1" sz="2400">
                <a:solidFill>
                  <a:srgbClr val="FFFFFF"/>
                </a:solidFill>
              </a:defRPr>
            </a:lvl4pPr>
            <a:lvl5pPr indent="-381000" lvl="4" marL="2286000" rtl="0" algn="ctr">
              <a:spcBef>
                <a:spcPts val="0"/>
              </a:spcBef>
              <a:spcAft>
                <a:spcPts val="0"/>
              </a:spcAft>
              <a:buClr>
                <a:srgbClr val="FFFFFF"/>
              </a:buClr>
              <a:buSzPts val="2400"/>
              <a:buChar char="○"/>
              <a:defRPr i="1" sz="2400">
                <a:solidFill>
                  <a:srgbClr val="FFFFFF"/>
                </a:solidFill>
              </a:defRPr>
            </a:lvl5pPr>
            <a:lvl6pPr indent="-381000" lvl="5" marL="2743200" rtl="0" algn="ctr">
              <a:spcBef>
                <a:spcPts val="0"/>
              </a:spcBef>
              <a:spcAft>
                <a:spcPts val="0"/>
              </a:spcAft>
              <a:buClr>
                <a:srgbClr val="FFFFFF"/>
              </a:buClr>
              <a:buSzPts val="2400"/>
              <a:buChar char="■"/>
              <a:defRPr i="1" sz="2400">
                <a:solidFill>
                  <a:srgbClr val="FFFFFF"/>
                </a:solidFill>
              </a:defRPr>
            </a:lvl6pPr>
            <a:lvl7pPr indent="-381000" lvl="6" marL="3200400" rtl="0" algn="ctr">
              <a:spcBef>
                <a:spcPts val="0"/>
              </a:spcBef>
              <a:spcAft>
                <a:spcPts val="0"/>
              </a:spcAft>
              <a:buClr>
                <a:srgbClr val="FFFFFF"/>
              </a:buClr>
              <a:buSzPts val="2400"/>
              <a:buChar char="●"/>
              <a:defRPr i="1" sz="2400">
                <a:solidFill>
                  <a:srgbClr val="FFFFFF"/>
                </a:solidFill>
              </a:defRPr>
            </a:lvl7pPr>
            <a:lvl8pPr indent="-381000" lvl="7" marL="3657600" rtl="0" algn="ctr">
              <a:spcBef>
                <a:spcPts val="0"/>
              </a:spcBef>
              <a:spcAft>
                <a:spcPts val="0"/>
              </a:spcAft>
              <a:buClr>
                <a:srgbClr val="FFFFFF"/>
              </a:buClr>
              <a:buSzPts val="2400"/>
              <a:buChar char="○"/>
              <a:defRPr i="1" sz="2400">
                <a:solidFill>
                  <a:srgbClr val="FFFFFF"/>
                </a:solidFill>
              </a:defRPr>
            </a:lvl8pPr>
            <a:lvl9pPr indent="-381000" lvl="8" marL="4114800" algn="ctr">
              <a:spcBef>
                <a:spcPts val="0"/>
              </a:spcBef>
              <a:spcAft>
                <a:spcPts val="0"/>
              </a:spcAft>
              <a:buClr>
                <a:srgbClr val="FFFFFF"/>
              </a:buClr>
              <a:buSzPts val="2400"/>
              <a:buChar char="■"/>
              <a:defRPr i="1" sz="2400">
                <a:solidFill>
                  <a:srgbClr val="FFFFFF"/>
                </a:solidFill>
              </a:defRPr>
            </a:lvl9pPr>
          </a:lstStyle>
          <a:p/>
        </p:txBody>
      </p:sp>
      <p:sp>
        <p:nvSpPr>
          <p:cNvPr id="20" name="Google Shape;20;p4"/>
          <p:cNvSpPr txBox="1"/>
          <p:nvPr>
            <p:ph idx="12" type="sldNum"/>
          </p:nvPr>
        </p:nvSpPr>
        <p:spPr>
          <a:xfrm>
            <a:off x="4297650" y="4673651"/>
            <a:ext cx="548700" cy="393600"/>
          </a:xfrm>
          <a:prstGeom prst="rect">
            <a:avLst/>
          </a:prstGeom>
        </p:spPr>
        <p:txBody>
          <a:bodyPr anchorCtr="0" anchor="ctr"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blipFill>
          <a:blip r:embed="rId2">
            <a:alphaModFix/>
          </a:blip>
          <a:stretch>
            <a:fillRect/>
          </a:stretch>
        </a:blipFill>
      </p:bgPr>
    </p:bg>
    <p:spTree>
      <p:nvGrpSpPr>
        <p:cNvPr id="21" name="Shape 21"/>
        <p:cNvGrpSpPr/>
        <p:nvPr/>
      </p:nvGrpSpPr>
      <p:grpSpPr>
        <a:xfrm>
          <a:off x="0" y="0"/>
          <a:ext cx="0" cy="0"/>
          <a:chOff x="0" y="0"/>
          <a:chExt cx="0" cy="0"/>
        </a:xfrm>
      </p:grpSpPr>
      <p:pic>
        <p:nvPicPr>
          <p:cNvPr descr="paint_transparent1.png" id="22" name="Google Shape;22;p5"/>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p:nvPr>
            <p:ph type="title"/>
          </p:nvPr>
        </p:nvSpPr>
        <p:spPr>
          <a:xfrm>
            <a:off x="457200" y="1348975"/>
            <a:ext cx="5511300" cy="857400"/>
          </a:xfrm>
          <a:prstGeom prst="rect">
            <a:avLst/>
          </a:prstGeom>
        </p:spPr>
        <p:txBody>
          <a:bodyPr anchorCtr="0" anchor="b" bIns="91425" lIns="91425" spcFirstLastPara="1" rIns="91425" wrap="square" tIns="91425">
            <a:noAutofit/>
          </a:bodyPr>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p:txBody>
      </p:sp>
      <p:sp>
        <p:nvSpPr>
          <p:cNvPr id="24" name="Google Shape;24;p5"/>
          <p:cNvSpPr txBox="1"/>
          <p:nvPr>
            <p:ph idx="1" type="body"/>
          </p:nvPr>
        </p:nvSpPr>
        <p:spPr>
          <a:xfrm>
            <a:off x="457200" y="2244400"/>
            <a:ext cx="5511300" cy="26052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5" name="Google Shape;25;p5"/>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blipFill>
          <a:blip r:embed="rId2">
            <a:alphaModFix/>
          </a:blip>
          <a:stretch>
            <a:fillRect/>
          </a:stretch>
        </a:blipFill>
      </p:bgPr>
    </p:bg>
    <p:spTree>
      <p:nvGrpSpPr>
        <p:cNvPr id="26" name="Shape 26"/>
        <p:cNvGrpSpPr/>
        <p:nvPr/>
      </p:nvGrpSpPr>
      <p:grpSpPr>
        <a:xfrm>
          <a:off x="0" y="0"/>
          <a:ext cx="0" cy="0"/>
          <a:chOff x="0" y="0"/>
          <a:chExt cx="0" cy="0"/>
        </a:xfrm>
      </p:grpSpPr>
      <p:pic>
        <p:nvPicPr>
          <p:cNvPr descr="paint_transparent1.png" id="27" name="Google Shape;27;p6"/>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p:nvPr>
            <p:ph type="title"/>
          </p:nvPr>
        </p:nvSpPr>
        <p:spPr>
          <a:xfrm>
            <a:off x="457200" y="1348975"/>
            <a:ext cx="5511300" cy="8574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9" name="Google Shape;29;p6"/>
          <p:cNvSpPr txBox="1"/>
          <p:nvPr>
            <p:ph idx="1" type="body"/>
          </p:nvPr>
        </p:nvSpPr>
        <p:spPr>
          <a:xfrm>
            <a:off x="457200" y="2211825"/>
            <a:ext cx="2675100" cy="26379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0" name="Google Shape;30;p6"/>
          <p:cNvSpPr txBox="1"/>
          <p:nvPr>
            <p:ph idx="2" type="body"/>
          </p:nvPr>
        </p:nvSpPr>
        <p:spPr>
          <a:xfrm>
            <a:off x="3293406" y="2211825"/>
            <a:ext cx="2675100" cy="26379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6"/>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blipFill>
          <a:blip r:embed="rId2">
            <a:alphaModFix/>
          </a:blip>
          <a:stretch>
            <a:fillRect/>
          </a:stretch>
        </a:blipFill>
      </p:bgPr>
    </p:bg>
    <p:spTree>
      <p:nvGrpSpPr>
        <p:cNvPr id="32" name="Shape 32"/>
        <p:cNvGrpSpPr/>
        <p:nvPr/>
      </p:nvGrpSpPr>
      <p:grpSpPr>
        <a:xfrm>
          <a:off x="0" y="0"/>
          <a:ext cx="0" cy="0"/>
          <a:chOff x="0" y="0"/>
          <a:chExt cx="0" cy="0"/>
        </a:xfrm>
      </p:grpSpPr>
      <p:pic>
        <p:nvPicPr>
          <p:cNvPr descr="paint_transparent1.png" id="33" name="Google Shape;33;p7"/>
          <p:cNvPicPr preferRelativeResize="0"/>
          <p:nvPr/>
        </p:nvPicPr>
        <p:blipFill>
          <a:blip r:embed="rId3">
            <a:alphaModFix/>
          </a:blip>
          <a:stretch>
            <a:fillRect/>
          </a:stretch>
        </p:blipFill>
        <p:spPr>
          <a:xfrm>
            <a:off x="0" y="0"/>
            <a:ext cx="9144000" cy="5143500"/>
          </a:xfrm>
          <a:prstGeom prst="rect">
            <a:avLst/>
          </a:prstGeom>
          <a:noFill/>
          <a:ln>
            <a:noFill/>
          </a:ln>
        </p:spPr>
      </p:pic>
      <p:sp>
        <p:nvSpPr>
          <p:cNvPr id="34" name="Google Shape;34;p7"/>
          <p:cNvSpPr txBox="1"/>
          <p:nvPr>
            <p:ph type="title"/>
          </p:nvPr>
        </p:nvSpPr>
        <p:spPr>
          <a:xfrm>
            <a:off x="457200" y="1348975"/>
            <a:ext cx="55113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5" name="Google Shape;35;p7"/>
          <p:cNvSpPr txBox="1"/>
          <p:nvPr>
            <p:ph idx="1" type="body"/>
          </p:nvPr>
        </p:nvSpPr>
        <p:spPr>
          <a:xfrm>
            <a:off x="489775" y="2312475"/>
            <a:ext cx="1831500" cy="26133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2" type="body"/>
          </p:nvPr>
        </p:nvSpPr>
        <p:spPr>
          <a:xfrm>
            <a:off x="2415136" y="2312475"/>
            <a:ext cx="1831500" cy="26133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7" name="Google Shape;37;p7"/>
          <p:cNvSpPr txBox="1"/>
          <p:nvPr>
            <p:ph idx="3" type="body"/>
          </p:nvPr>
        </p:nvSpPr>
        <p:spPr>
          <a:xfrm>
            <a:off x="4340497" y="2312475"/>
            <a:ext cx="1831500" cy="26133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39" name="Shape 39"/>
        <p:cNvGrpSpPr/>
        <p:nvPr/>
      </p:nvGrpSpPr>
      <p:grpSpPr>
        <a:xfrm>
          <a:off x="0" y="0"/>
          <a:ext cx="0" cy="0"/>
          <a:chOff x="0" y="0"/>
          <a:chExt cx="0" cy="0"/>
        </a:xfrm>
      </p:grpSpPr>
      <p:pic>
        <p:nvPicPr>
          <p:cNvPr descr="paint_transparent1.png" id="40" name="Google Shape;40;p8"/>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Google Shape;41;p8"/>
          <p:cNvSpPr txBox="1"/>
          <p:nvPr>
            <p:ph type="title"/>
          </p:nvPr>
        </p:nvSpPr>
        <p:spPr>
          <a:xfrm>
            <a:off x="457200" y="1348975"/>
            <a:ext cx="5511300" cy="8574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2" name="Google Shape;42;p8"/>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43" name="Shape 43"/>
        <p:cNvGrpSpPr/>
        <p:nvPr/>
      </p:nvGrpSpPr>
      <p:grpSpPr>
        <a:xfrm>
          <a:off x="0" y="0"/>
          <a:ext cx="0" cy="0"/>
          <a:chOff x="0" y="0"/>
          <a:chExt cx="0" cy="0"/>
        </a:xfrm>
      </p:grpSpPr>
      <p:pic>
        <p:nvPicPr>
          <p:cNvPr descr="paint_transparent1.png" id="44" name="Google Shape;44;p9"/>
          <p:cNvPicPr preferRelativeResize="0"/>
          <p:nvPr/>
        </p:nvPicPr>
        <p:blipFill>
          <a:blip r:embed="rId3">
            <a:alphaModFix/>
          </a:blip>
          <a:stretch>
            <a:fillRect/>
          </a:stretch>
        </p:blipFill>
        <p:spPr>
          <a:xfrm>
            <a:off x="0" y="0"/>
            <a:ext cx="9144000" cy="5143500"/>
          </a:xfrm>
          <a:prstGeom prst="rect">
            <a:avLst/>
          </a:prstGeom>
          <a:noFill/>
          <a:ln>
            <a:noFill/>
          </a:ln>
        </p:spPr>
      </p:pic>
      <p:sp>
        <p:nvSpPr>
          <p:cNvPr id="45" name="Google Shape;45;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400"/>
              <a:buNone/>
              <a:defRPr sz="1400"/>
            </a:lvl1pPr>
          </a:lstStyle>
          <a:p/>
        </p:txBody>
      </p:sp>
      <p:sp>
        <p:nvSpPr>
          <p:cNvPr id="46" name="Google Shape;46;p9"/>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ircle" type="blank">
  <p:cSld name="BLANK">
    <p:bg>
      <p:bgPr>
        <a:blipFill>
          <a:blip r:embed="rId2">
            <a:alphaModFix/>
          </a:blip>
          <a:stretch>
            <a:fillRect/>
          </a:stretch>
        </a:blipFill>
      </p:bgPr>
    </p:bg>
    <p:spTree>
      <p:nvGrpSpPr>
        <p:cNvPr id="47" name="Shape 47"/>
        <p:cNvGrpSpPr/>
        <p:nvPr/>
      </p:nvGrpSpPr>
      <p:grpSpPr>
        <a:xfrm>
          <a:off x="0" y="0"/>
          <a:ext cx="0" cy="0"/>
          <a:chOff x="0" y="0"/>
          <a:chExt cx="0" cy="0"/>
        </a:xfrm>
      </p:grpSpPr>
      <p:pic>
        <p:nvPicPr>
          <p:cNvPr descr="paint_transparent4.png" id="48" name="Google Shape;48;p10"/>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p:nvPr>
            <p:ph idx="12" type="sldNum"/>
          </p:nvPr>
        </p:nvSpPr>
        <p:spPr>
          <a:xfrm>
            <a:off x="4297650" y="4673651"/>
            <a:ext cx="548700" cy="393600"/>
          </a:xfrm>
          <a:prstGeom prst="rect">
            <a:avLst/>
          </a:prstGeom>
        </p:spPr>
        <p:txBody>
          <a:bodyPr anchorCtr="0" anchor="ctr"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CCCC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348975"/>
            <a:ext cx="55113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1pPr>
            <a:lvl2pPr lvl="1">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2pPr>
            <a:lvl3pPr lvl="2">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3pPr>
            <a:lvl4pPr lvl="3">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4pPr>
            <a:lvl5pPr lvl="4">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5pPr>
            <a:lvl6pPr lvl="5">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6pPr>
            <a:lvl7pPr lvl="6">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7pPr>
            <a:lvl8pPr lvl="7">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8pPr>
            <a:lvl9pPr lvl="8">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9pPr>
          </a:lstStyle>
          <a:p/>
        </p:txBody>
      </p:sp>
      <p:sp>
        <p:nvSpPr>
          <p:cNvPr id="7" name="Google Shape;7;p1"/>
          <p:cNvSpPr txBox="1"/>
          <p:nvPr>
            <p:ph idx="1" type="body"/>
          </p:nvPr>
        </p:nvSpPr>
        <p:spPr>
          <a:xfrm>
            <a:off x="457200" y="2244400"/>
            <a:ext cx="5511300" cy="2605200"/>
          </a:xfrm>
          <a:prstGeom prst="rect">
            <a:avLst/>
          </a:prstGeom>
          <a:noFill/>
          <a:ln>
            <a:noFill/>
          </a:ln>
        </p:spPr>
        <p:txBody>
          <a:bodyPr anchorCtr="0" anchor="t" bIns="91425" lIns="91425" spcFirstLastPara="1" rIns="91425" wrap="square" tIns="91425">
            <a:noAutofit/>
          </a:bodyPr>
          <a:lstStyle>
            <a:lvl1pPr indent="-342900" lvl="0" marL="457200">
              <a:spcBef>
                <a:spcPts val="60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1pPr>
            <a:lvl2pPr indent="-342900" lvl="1" marL="9144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2pPr>
            <a:lvl3pPr indent="-342900" lvl="2" marL="13716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3pPr>
            <a:lvl4pPr indent="-342900" lvl="3" marL="18288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4pPr>
            <a:lvl5pPr indent="-342900" lvl="4" marL="22860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5pPr>
            <a:lvl6pPr indent="-342900" lvl="5" marL="27432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6pPr>
            <a:lvl7pPr indent="-342900" lvl="6" marL="32004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7pPr>
            <a:lvl8pPr indent="-342900" lvl="7" marL="36576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8pPr>
            <a:lvl9pPr indent="-342900" lvl="8" marL="41148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9pPr>
          </a:lstStyle>
          <a:p/>
        </p:txBody>
      </p:sp>
      <p:sp>
        <p:nvSpPr>
          <p:cNvPr id="8" name="Google Shape;8;p1"/>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lvl1pPr lvl="0" algn="r">
              <a:buNone/>
              <a:defRPr sz="1800">
                <a:solidFill>
                  <a:srgbClr val="FFFFFF"/>
                </a:solidFill>
                <a:latin typeface="Lato Light"/>
                <a:ea typeface="Lato Light"/>
                <a:cs typeface="Lato Light"/>
                <a:sym typeface="Lato Light"/>
              </a:defRPr>
            </a:lvl1pPr>
            <a:lvl2pPr lvl="1" algn="r">
              <a:buNone/>
              <a:defRPr sz="1800">
                <a:solidFill>
                  <a:srgbClr val="FFFFFF"/>
                </a:solidFill>
                <a:latin typeface="Lato Light"/>
                <a:ea typeface="Lato Light"/>
                <a:cs typeface="Lato Light"/>
                <a:sym typeface="Lato Light"/>
              </a:defRPr>
            </a:lvl2pPr>
            <a:lvl3pPr lvl="2" algn="r">
              <a:buNone/>
              <a:defRPr sz="1800">
                <a:solidFill>
                  <a:srgbClr val="FFFFFF"/>
                </a:solidFill>
                <a:latin typeface="Lato Light"/>
                <a:ea typeface="Lato Light"/>
                <a:cs typeface="Lato Light"/>
                <a:sym typeface="Lato Light"/>
              </a:defRPr>
            </a:lvl3pPr>
            <a:lvl4pPr lvl="3" algn="r">
              <a:buNone/>
              <a:defRPr sz="1800">
                <a:solidFill>
                  <a:srgbClr val="FFFFFF"/>
                </a:solidFill>
                <a:latin typeface="Lato Light"/>
                <a:ea typeface="Lato Light"/>
                <a:cs typeface="Lato Light"/>
                <a:sym typeface="Lato Light"/>
              </a:defRPr>
            </a:lvl4pPr>
            <a:lvl5pPr lvl="4" algn="r">
              <a:buNone/>
              <a:defRPr sz="1800">
                <a:solidFill>
                  <a:srgbClr val="FFFFFF"/>
                </a:solidFill>
                <a:latin typeface="Lato Light"/>
                <a:ea typeface="Lato Light"/>
                <a:cs typeface="Lato Light"/>
                <a:sym typeface="Lato Light"/>
              </a:defRPr>
            </a:lvl5pPr>
            <a:lvl6pPr lvl="5" algn="r">
              <a:buNone/>
              <a:defRPr sz="1800">
                <a:solidFill>
                  <a:srgbClr val="FFFFFF"/>
                </a:solidFill>
                <a:latin typeface="Lato Light"/>
                <a:ea typeface="Lato Light"/>
                <a:cs typeface="Lato Light"/>
                <a:sym typeface="Lato Light"/>
              </a:defRPr>
            </a:lvl6pPr>
            <a:lvl7pPr lvl="6" algn="r">
              <a:buNone/>
              <a:defRPr sz="1800">
                <a:solidFill>
                  <a:srgbClr val="FFFFFF"/>
                </a:solidFill>
                <a:latin typeface="Lato Light"/>
                <a:ea typeface="Lato Light"/>
                <a:cs typeface="Lato Light"/>
                <a:sym typeface="Lato Light"/>
              </a:defRPr>
            </a:lvl7pPr>
            <a:lvl8pPr lvl="7" algn="r">
              <a:buNone/>
              <a:defRPr sz="1800">
                <a:solidFill>
                  <a:srgbClr val="FFFFFF"/>
                </a:solidFill>
                <a:latin typeface="Lato Light"/>
                <a:ea typeface="Lato Light"/>
                <a:cs typeface="Lato Light"/>
                <a:sym typeface="Lato Light"/>
              </a:defRPr>
            </a:lvl8pPr>
            <a:lvl9pPr lvl="8" algn="r">
              <a:buNone/>
              <a:defRPr sz="1800">
                <a:solidFill>
                  <a:srgbClr val="FFFFFF"/>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3"/>
          <p:cNvSpPr txBox="1"/>
          <p:nvPr>
            <p:ph type="ctrTitle"/>
          </p:nvPr>
        </p:nvSpPr>
        <p:spPr>
          <a:xfrm>
            <a:off x="3422875" y="3700800"/>
            <a:ext cx="5250300" cy="1159800"/>
          </a:xfrm>
          <a:prstGeom prst="rect">
            <a:avLst/>
          </a:prstGeom>
          <a:noFill/>
        </p:spPr>
        <p:txBody>
          <a:bodyPr anchorCtr="0" anchor="b" bIns="91425" lIns="91425" spcFirstLastPara="1" rIns="91425" wrap="square" tIns="91425">
            <a:noAutofit/>
          </a:bodyPr>
          <a:lstStyle/>
          <a:p>
            <a:pPr indent="0" lvl="0" marL="0" rtl="0" algn="r">
              <a:spcBef>
                <a:spcPts val="0"/>
              </a:spcBef>
              <a:spcAft>
                <a:spcPts val="0"/>
              </a:spcAft>
              <a:buNone/>
            </a:pPr>
            <a:r>
              <a:rPr b="1" lang="en" sz="4800">
                <a:solidFill>
                  <a:srgbClr val="F3F3F3"/>
                </a:solidFill>
                <a:latin typeface="Arial"/>
                <a:ea typeface="Arial"/>
                <a:cs typeface="Arial"/>
                <a:sym typeface="Arial"/>
              </a:rPr>
              <a:t>Socioeconomic &amp; Political Influences on Suicide Rates</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22"/>
          <p:cNvSpPr txBox="1"/>
          <p:nvPr/>
        </p:nvSpPr>
        <p:spPr>
          <a:xfrm>
            <a:off x="336825" y="336500"/>
            <a:ext cx="65046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Lato"/>
                <a:ea typeface="Lato"/>
                <a:cs typeface="Lato"/>
                <a:sym typeface="Lato"/>
              </a:rPr>
              <a:t>Does GDP per capita  have a Correlation with Suicide Rates?</a:t>
            </a:r>
            <a:endParaRPr b="1" sz="1800">
              <a:solidFill>
                <a:srgbClr val="434343"/>
              </a:solidFill>
              <a:latin typeface="Lato"/>
              <a:ea typeface="Lato"/>
              <a:cs typeface="Lato"/>
              <a:sym typeface="Lato"/>
            </a:endParaRPr>
          </a:p>
        </p:txBody>
      </p:sp>
      <p:pic>
        <p:nvPicPr>
          <p:cNvPr id="133" name="Google Shape;133;p22"/>
          <p:cNvPicPr preferRelativeResize="0"/>
          <p:nvPr/>
        </p:nvPicPr>
        <p:blipFill>
          <a:blip r:embed="rId3">
            <a:alphaModFix/>
          </a:blip>
          <a:stretch>
            <a:fillRect/>
          </a:stretch>
        </p:blipFill>
        <p:spPr>
          <a:xfrm>
            <a:off x="561225" y="1002200"/>
            <a:ext cx="4476175" cy="393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2058000" y="236125"/>
            <a:ext cx="5028000" cy="61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latin typeface="Lato"/>
                <a:ea typeface="Lato"/>
                <a:cs typeface="Lato"/>
                <a:sym typeface="Lato"/>
              </a:rPr>
              <a:t>Analysis </a:t>
            </a:r>
            <a:endParaRPr b="1" sz="2400">
              <a:latin typeface="Lato"/>
              <a:ea typeface="Lato"/>
              <a:cs typeface="Lato"/>
              <a:sym typeface="Lato"/>
            </a:endParaRPr>
          </a:p>
        </p:txBody>
      </p:sp>
      <p:sp>
        <p:nvSpPr>
          <p:cNvPr id="139" name="Google Shape;139;p23"/>
          <p:cNvSpPr txBox="1"/>
          <p:nvPr>
            <p:ph idx="1" type="body"/>
          </p:nvPr>
        </p:nvSpPr>
        <p:spPr>
          <a:xfrm>
            <a:off x="539350" y="1340950"/>
            <a:ext cx="5511300" cy="260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initial thought was that countries with a higher GDP per capita would have lower suicide rates.  It turns out that there is actually no correlation between the two. </a:t>
            </a:r>
            <a:endParaRPr/>
          </a:p>
          <a:p>
            <a:pPr indent="0" lvl="0" marL="0" rtl="0" algn="l">
              <a:spcBef>
                <a:spcPts val="600"/>
              </a:spcBef>
              <a:spcAft>
                <a:spcPts val="0"/>
              </a:spcAft>
              <a:buNone/>
            </a:pPr>
            <a:r>
              <a:rPr lang="en"/>
              <a:t>Limitations:</a:t>
            </a:r>
            <a:endParaRPr/>
          </a:p>
          <a:p>
            <a:pPr indent="-342900" lvl="0" marL="457200" rtl="0" algn="l">
              <a:spcBef>
                <a:spcPts val="600"/>
              </a:spcBef>
              <a:spcAft>
                <a:spcPts val="0"/>
              </a:spcAft>
              <a:buSzPts val="1800"/>
              <a:buChar char="●"/>
            </a:pPr>
            <a:r>
              <a:rPr lang="en"/>
              <a:t>This data is only from the year 2016</a:t>
            </a:r>
            <a:endParaRPr/>
          </a:p>
          <a:p>
            <a:pPr indent="0" lvl="0" marL="0" rtl="0" algn="l">
              <a:spcBef>
                <a:spcPts val="600"/>
              </a:spcBef>
              <a:spcAft>
                <a:spcPts val="0"/>
              </a:spcAft>
              <a:buNone/>
            </a:pPr>
            <a:r>
              <a:t/>
            </a:r>
            <a:endParaRPr/>
          </a:p>
        </p:txBody>
      </p:sp>
      <p:sp>
        <p:nvSpPr>
          <p:cNvPr id="140" name="Google Shape;140;p23"/>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4"/>
          <p:cNvSpPr txBox="1"/>
          <p:nvPr/>
        </p:nvSpPr>
        <p:spPr>
          <a:xfrm>
            <a:off x="365025" y="280675"/>
            <a:ext cx="59136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34343"/>
                </a:solidFill>
                <a:latin typeface="Roboto"/>
                <a:ea typeface="Roboto"/>
                <a:cs typeface="Roboto"/>
                <a:sym typeface="Roboto"/>
              </a:rPr>
              <a:t># Of Suicides Per Generation In The US</a:t>
            </a:r>
            <a:endParaRPr b="1" sz="2400">
              <a:solidFill>
                <a:srgbClr val="434343"/>
              </a:solidFill>
              <a:latin typeface="Roboto"/>
              <a:ea typeface="Roboto"/>
              <a:cs typeface="Roboto"/>
              <a:sym typeface="Roboto"/>
            </a:endParaRPr>
          </a:p>
        </p:txBody>
      </p:sp>
      <p:pic>
        <p:nvPicPr>
          <p:cNvPr id="147" name="Google Shape;147;p24"/>
          <p:cNvPicPr preferRelativeResize="0"/>
          <p:nvPr/>
        </p:nvPicPr>
        <p:blipFill>
          <a:blip r:embed="rId3">
            <a:alphaModFix/>
          </a:blip>
          <a:stretch>
            <a:fillRect/>
          </a:stretch>
        </p:blipFill>
        <p:spPr>
          <a:xfrm>
            <a:off x="365025" y="1055775"/>
            <a:ext cx="5843269" cy="361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Light"/>
                <a:ea typeface="Roboto Light"/>
                <a:cs typeface="Roboto Light"/>
                <a:sym typeface="Roboto Light"/>
              </a:rPr>
              <a:t>‹#›</a:t>
            </a:fld>
            <a:endParaRPr>
              <a:latin typeface="Roboto Light"/>
              <a:ea typeface="Roboto Light"/>
              <a:cs typeface="Roboto Light"/>
              <a:sym typeface="Roboto Light"/>
            </a:endParaRPr>
          </a:p>
        </p:txBody>
      </p:sp>
      <p:sp>
        <p:nvSpPr>
          <p:cNvPr id="153" name="Google Shape;153;p25"/>
          <p:cNvSpPr txBox="1"/>
          <p:nvPr/>
        </p:nvSpPr>
        <p:spPr>
          <a:xfrm>
            <a:off x="254550" y="231050"/>
            <a:ext cx="4773900" cy="7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434343"/>
                </a:solidFill>
                <a:latin typeface="Roboto"/>
                <a:ea typeface="Roboto"/>
                <a:cs typeface="Roboto"/>
                <a:sym typeface="Roboto"/>
              </a:rPr>
              <a:t>Analysis</a:t>
            </a:r>
            <a:endParaRPr b="1" sz="2400">
              <a:solidFill>
                <a:srgbClr val="434343"/>
              </a:solidFill>
              <a:latin typeface="Roboto"/>
              <a:ea typeface="Roboto"/>
              <a:cs typeface="Roboto"/>
              <a:sym typeface="Roboto"/>
            </a:endParaRPr>
          </a:p>
        </p:txBody>
      </p:sp>
      <p:sp>
        <p:nvSpPr>
          <p:cNvPr id="154" name="Google Shape;154;p25"/>
          <p:cNvSpPr txBox="1"/>
          <p:nvPr/>
        </p:nvSpPr>
        <p:spPr>
          <a:xfrm>
            <a:off x="661800" y="939350"/>
            <a:ext cx="4773900" cy="3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Light"/>
                <a:ea typeface="Roboto Light"/>
                <a:cs typeface="Roboto Light"/>
                <a:sym typeface="Roboto Light"/>
              </a:rPr>
              <a:t>In the United States it seems that the generation with the most suicides per 100k is the G.I Generation. This is the generation born between the 1900’s and the 1920’s. What was interesting was in every generation men generally had the most suicides. </a:t>
            </a:r>
            <a:endParaRPr>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a:p>
            <a:pPr indent="0" lvl="0" marL="0" rtl="0" algn="l">
              <a:spcBef>
                <a:spcPts val="0"/>
              </a:spcBef>
              <a:spcAft>
                <a:spcPts val="0"/>
              </a:spcAft>
              <a:buNone/>
            </a:pPr>
            <a:r>
              <a:rPr lang="en">
                <a:latin typeface="Roboto Light"/>
                <a:ea typeface="Roboto Light"/>
                <a:cs typeface="Roboto Light"/>
                <a:sym typeface="Roboto Light"/>
              </a:rPr>
              <a:t>Limitations:</a:t>
            </a:r>
            <a:endParaRPr>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a:p>
            <a:pPr indent="-317500" lvl="0" marL="457200" rtl="0" algn="l">
              <a:spcBef>
                <a:spcPts val="0"/>
              </a:spcBef>
              <a:spcAft>
                <a:spcPts val="0"/>
              </a:spcAft>
              <a:buSzPts val="1400"/>
              <a:buFont typeface="Roboto Light"/>
              <a:buChar char="●"/>
            </a:pPr>
            <a:r>
              <a:rPr lang="en">
                <a:latin typeface="Roboto Light"/>
                <a:ea typeface="Roboto Light"/>
                <a:cs typeface="Roboto Light"/>
                <a:sym typeface="Roboto Light"/>
              </a:rPr>
              <a:t>Not all generations have the same amount of data because they haven’t lived as long </a:t>
            </a:r>
            <a:endParaRPr>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6"/>
          <p:cNvPicPr preferRelativeResize="0"/>
          <p:nvPr/>
        </p:nvPicPr>
        <p:blipFill>
          <a:blip r:embed="rId3">
            <a:alphaModFix/>
          </a:blip>
          <a:stretch>
            <a:fillRect/>
          </a:stretch>
        </p:blipFill>
        <p:spPr>
          <a:xfrm>
            <a:off x="86500" y="1419298"/>
            <a:ext cx="3439025" cy="2975750"/>
          </a:xfrm>
          <a:prstGeom prst="rect">
            <a:avLst/>
          </a:prstGeom>
          <a:noFill/>
          <a:ln>
            <a:noFill/>
          </a:ln>
        </p:spPr>
      </p:pic>
      <p:pic>
        <p:nvPicPr>
          <p:cNvPr id="161" name="Google Shape;161;p26"/>
          <p:cNvPicPr preferRelativeResize="0"/>
          <p:nvPr/>
        </p:nvPicPr>
        <p:blipFill rotWithShape="1">
          <a:blip r:embed="rId4">
            <a:alphaModFix/>
          </a:blip>
          <a:srcRect b="0" l="0" r="0" t="0"/>
          <a:stretch/>
        </p:blipFill>
        <p:spPr>
          <a:xfrm>
            <a:off x="3470275" y="1425250"/>
            <a:ext cx="3825875" cy="2893600"/>
          </a:xfrm>
          <a:prstGeom prst="rect">
            <a:avLst/>
          </a:prstGeom>
          <a:noFill/>
          <a:ln>
            <a:noFill/>
          </a:ln>
        </p:spPr>
      </p:pic>
      <p:sp>
        <p:nvSpPr>
          <p:cNvPr id="162" name="Google Shape;162;p26"/>
          <p:cNvSpPr txBox="1"/>
          <p:nvPr/>
        </p:nvSpPr>
        <p:spPr>
          <a:xfrm>
            <a:off x="695325" y="390875"/>
            <a:ext cx="58107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34343"/>
                </a:solidFill>
                <a:latin typeface="Lato"/>
                <a:ea typeface="Lato"/>
                <a:cs typeface="Lato"/>
                <a:sym typeface="Lato"/>
              </a:rPr>
              <a:t>Suicide Rates vs. Military </a:t>
            </a:r>
            <a:r>
              <a:rPr b="1" lang="en" sz="2400">
                <a:solidFill>
                  <a:srgbClr val="434343"/>
                </a:solidFill>
                <a:latin typeface="Lato"/>
                <a:ea typeface="Lato"/>
                <a:cs typeface="Lato"/>
                <a:sym typeface="Lato"/>
              </a:rPr>
              <a:t>Interference</a:t>
            </a:r>
            <a:r>
              <a:rPr b="1" lang="en" sz="2400">
                <a:solidFill>
                  <a:srgbClr val="434343"/>
                </a:solidFill>
                <a:latin typeface="Lato"/>
                <a:ea typeface="Lato"/>
                <a:cs typeface="Lato"/>
                <a:sym typeface="Lato"/>
              </a:rPr>
              <a:t> </a:t>
            </a:r>
            <a:endParaRPr b="1" sz="2400">
              <a:solidFill>
                <a:srgbClr val="434343"/>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7"/>
          <p:cNvSpPr txBox="1"/>
          <p:nvPr/>
        </p:nvSpPr>
        <p:spPr>
          <a:xfrm>
            <a:off x="601475" y="999200"/>
            <a:ext cx="4651800" cy="304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Roboto"/>
              <a:buChar char="●"/>
            </a:pPr>
            <a:r>
              <a:rPr b="1" lang="en">
                <a:solidFill>
                  <a:srgbClr val="434343"/>
                </a:solidFill>
                <a:latin typeface="Roboto"/>
                <a:ea typeface="Roboto"/>
                <a:cs typeface="Roboto"/>
                <a:sym typeface="Roboto"/>
              </a:rPr>
              <a:t>We found the top ten countries with the highest suicide rates and military interference as well as the smallest amount of military interference to suicide rates. </a:t>
            </a:r>
            <a:endParaRPr b="1">
              <a:solidFill>
                <a:srgbClr val="434343"/>
              </a:solidFill>
              <a:latin typeface="Roboto"/>
              <a:ea typeface="Roboto"/>
              <a:cs typeface="Roboto"/>
              <a:sym typeface="Roboto"/>
            </a:endParaRPr>
          </a:p>
          <a:p>
            <a:pPr indent="0" lvl="0" marL="457200" rtl="0" algn="l">
              <a:spcBef>
                <a:spcPts val="0"/>
              </a:spcBef>
              <a:spcAft>
                <a:spcPts val="0"/>
              </a:spcAft>
              <a:buNone/>
            </a:pPr>
            <a:r>
              <a:t/>
            </a:r>
            <a:endParaRPr b="1">
              <a:solidFill>
                <a:srgbClr val="434343"/>
              </a:solidFill>
              <a:latin typeface="Roboto"/>
              <a:ea typeface="Roboto"/>
              <a:cs typeface="Roboto"/>
              <a:sym typeface="Roboto"/>
            </a:endParaRPr>
          </a:p>
          <a:p>
            <a:pPr indent="0" lvl="0" marL="457200" rtl="0" algn="l">
              <a:spcBef>
                <a:spcPts val="0"/>
              </a:spcBef>
              <a:spcAft>
                <a:spcPts val="0"/>
              </a:spcAft>
              <a:buNone/>
            </a:pPr>
            <a:r>
              <a:t/>
            </a:r>
            <a:endParaRPr b="1">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b="1" lang="en">
                <a:solidFill>
                  <a:srgbClr val="434343"/>
                </a:solidFill>
                <a:latin typeface="Roboto"/>
                <a:ea typeface="Roboto"/>
                <a:cs typeface="Roboto"/>
                <a:sym typeface="Roboto"/>
              </a:rPr>
              <a:t>There doesn’t seem to be much of a correlation between military interference (as scored) </a:t>
            </a:r>
            <a:endParaRPr b="1">
              <a:solidFill>
                <a:srgbClr val="434343"/>
              </a:solidFill>
              <a:latin typeface="Roboto"/>
              <a:ea typeface="Roboto"/>
              <a:cs typeface="Roboto"/>
              <a:sym typeface="Roboto"/>
            </a:endParaRPr>
          </a:p>
          <a:p>
            <a:pPr indent="0" lvl="0" marL="457200" rtl="0" algn="l">
              <a:spcBef>
                <a:spcPts val="0"/>
              </a:spcBef>
              <a:spcAft>
                <a:spcPts val="0"/>
              </a:spcAft>
              <a:buNone/>
            </a:pPr>
            <a:r>
              <a:t/>
            </a:r>
            <a:endParaRPr b="1">
              <a:solidFill>
                <a:srgbClr val="434343"/>
              </a:solidFill>
              <a:latin typeface="Roboto"/>
              <a:ea typeface="Roboto"/>
              <a:cs typeface="Roboto"/>
              <a:sym typeface="Roboto"/>
            </a:endParaRPr>
          </a:p>
          <a:p>
            <a:pPr indent="0" lvl="0" marL="0" rtl="0" algn="l">
              <a:spcBef>
                <a:spcPts val="0"/>
              </a:spcBef>
              <a:spcAft>
                <a:spcPts val="0"/>
              </a:spcAft>
              <a:buNone/>
            </a:pPr>
            <a:r>
              <a:rPr b="1" lang="en">
                <a:solidFill>
                  <a:srgbClr val="434343"/>
                </a:solidFill>
                <a:latin typeface="Roboto"/>
                <a:ea typeface="Roboto"/>
                <a:cs typeface="Roboto"/>
                <a:sym typeface="Roboto"/>
              </a:rPr>
              <a:t> </a:t>
            </a:r>
            <a:endParaRPr b="1">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b="1" lang="en">
                <a:solidFill>
                  <a:srgbClr val="434343"/>
                </a:solidFill>
                <a:latin typeface="Roboto"/>
                <a:ea typeface="Roboto"/>
                <a:cs typeface="Roboto"/>
                <a:sym typeface="Roboto"/>
              </a:rPr>
              <a:t>Any implications of that could also be latitude as well a more religious countries. </a:t>
            </a:r>
            <a:endParaRPr b="1">
              <a:solidFill>
                <a:srgbClr val="434343"/>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1157625" y="966925"/>
            <a:ext cx="5511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latin typeface="Roboto"/>
                <a:ea typeface="Roboto"/>
                <a:cs typeface="Roboto"/>
                <a:sym typeface="Roboto"/>
              </a:rPr>
              <a:t>FIN</a:t>
            </a:r>
            <a:endParaRPr b="1" sz="6000">
              <a:latin typeface="Roboto"/>
              <a:ea typeface="Roboto"/>
              <a:cs typeface="Roboto"/>
              <a:sym typeface="Roboto"/>
            </a:endParaRPr>
          </a:p>
        </p:txBody>
      </p:sp>
      <p:sp>
        <p:nvSpPr>
          <p:cNvPr id="174" name="Google Shape;174;p28"/>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636700" y="1254575"/>
            <a:ext cx="3907200" cy="325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400">
                <a:solidFill>
                  <a:srgbClr val="434343"/>
                </a:solidFill>
                <a:latin typeface="Lato"/>
                <a:ea typeface="Lato"/>
                <a:cs typeface="Lato"/>
                <a:sym typeface="Lato"/>
              </a:rPr>
              <a:t>How do different </a:t>
            </a:r>
            <a:r>
              <a:rPr b="1" lang="en" sz="1400">
                <a:solidFill>
                  <a:schemeClr val="accent2"/>
                </a:solidFill>
                <a:latin typeface="Lato"/>
                <a:ea typeface="Lato"/>
                <a:cs typeface="Lato"/>
                <a:sym typeface="Lato"/>
              </a:rPr>
              <a:t>socioeconomic </a:t>
            </a:r>
            <a:r>
              <a:rPr b="1" lang="en" sz="1400">
                <a:solidFill>
                  <a:srgbClr val="434343"/>
                </a:solidFill>
                <a:latin typeface="Lato"/>
                <a:ea typeface="Lato"/>
                <a:cs typeface="Lato"/>
                <a:sym typeface="Lato"/>
              </a:rPr>
              <a:t>and </a:t>
            </a:r>
            <a:r>
              <a:rPr b="1" lang="en" sz="1400">
                <a:solidFill>
                  <a:schemeClr val="accent2"/>
                </a:solidFill>
                <a:latin typeface="Lato"/>
                <a:ea typeface="Lato"/>
                <a:cs typeface="Lato"/>
                <a:sym typeface="Lato"/>
              </a:rPr>
              <a:t>political </a:t>
            </a:r>
            <a:r>
              <a:rPr b="1" lang="en" sz="1400">
                <a:solidFill>
                  <a:srgbClr val="434343"/>
                </a:solidFill>
                <a:latin typeface="Lato"/>
                <a:ea typeface="Lato"/>
                <a:cs typeface="Lato"/>
                <a:sym typeface="Lato"/>
              </a:rPr>
              <a:t>factors within a country affect </a:t>
            </a:r>
            <a:r>
              <a:rPr b="1" lang="en" sz="1400">
                <a:solidFill>
                  <a:srgbClr val="BF9000"/>
                </a:solidFill>
                <a:latin typeface="Lato"/>
                <a:ea typeface="Lato"/>
                <a:cs typeface="Lato"/>
                <a:sym typeface="Lato"/>
              </a:rPr>
              <a:t>suicides rates</a:t>
            </a:r>
            <a:r>
              <a:rPr b="1" lang="en" sz="1400">
                <a:solidFill>
                  <a:srgbClr val="434343"/>
                </a:solidFill>
                <a:latin typeface="Lato"/>
                <a:ea typeface="Lato"/>
                <a:cs typeface="Lato"/>
                <a:sym typeface="Lato"/>
              </a:rPr>
              <a:t> (per capita)?   </a:t>
            </a:r>
            <a:endParaRPr b="1" sz="1400">
              <a:solidFill>
                <a:srgbClr val="434343"/>
              </a:solidFill>
              <a:latin typeface="Lato"/>
              <a:ea typeface="Lato"/>
              <a:cs typeface="Lato"/>
              <a:sym typeface="Lato"/>
            </a:endParaRPr>
          </a:p>
          <a:p>
            <a:pPr indent="0" lvl="0" marL="0" rtl="0" algn="l">
              <a:spcBef>
                <a:spcPts val="600"/>
              </a:spcBef>
              <a:spcAft>
                <a:spcPts val="0"/>
              </a:spcAft>
              <a:buClr>
                <a:schemeClr val="dk1"/>
              </a:buClr>
              <a:buSzPts val="1100"/>
              <a:buFont typeface="Arial"/>
              <a:buNone/>
            </a:pPr>
            <a:r>
              <a:t/>
            </a:r>
            <a:endParaRPr b="1" sz="1400">
              <a:solidFill>
                <a:srgbClr val="434343"/>
              </a:solidFill>
              <a:latin typeface="Lato"/>
              <a:ea typeface="Lato"/>
              <a:cs typeface="Lato"/>
              <a:sym typeface="Lato"/>
            </a:endParaRPr>
          </a:p>
          <a:p>
            <a:pPr indent="0" lvl="0" marL="0" rtl="0" algn="l">
              <a:spcBef>
                <a:spcPts val="600"/>
              </a:spcBef>
              <a:spcAft>
                <a:spcPts val="0"/>
              </a:spcAft>
              <a:buClr>
                <a:schemeClr val="dk1"/>
              </a:buClr>
              <a:buSzPts val="1100"/>
              <a:buFont typeface="Arial"/>
              <a:buNone/>
            </a:pPr>
            <a:r>
              <a:rPr b="1" lang="en" sz="1400">
                <a:solidFill>
                  <a:srgbClr val="434343"/>
                </a:solidFill>
                <a:latin typeface="Lato"/>
                <a:ea typeface="Lato"/>
                <a:cs typeface="Lato"/>
                <a:sym typeface="Lato"/>
              </a:rPr>
              <a:t>Do different levels of military interference, GDP per capita, or even geographic latitude show a correlation with suicides rates?  Are suicide rates higher for some generational groups than others?</a:t>
            </a:r>
            <a:endParaRPr b="1" sz="1800">
              <a:solidFill>
                <a:srgbClr val="434343"/>
              </a:solidFill>
              <a:latin typeface="Lato"/>
              <a:ea typeface="Lato"/>
              <a:cs typeface="Lato"/>
              <a:sym typeface="Lato"/>
            </a:endParaRPr>
          </a:p>
        </p:txBody>
      </p:sp>
      <p:sp>
        <p:nvSpPr>
          <p:cNvPr id="66" name="Google Shape;66;p14"/>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 name="Google Shape;67;p14"/>
          <p:cNvSpPr/>
          <p:nvPr/>
        </p:nvSpPr>
        <p:spPr>
          <a:xfrm>
            <a:off x="509525" y="858550"/>
            <a:ext cx="3907200" cy="127200"/>
          </a:xfrm>
          <a:prstGeom prst="rect">
            <a:avLst/>
          </a:prstGeom>
          <a:solidFill>
            <a:srgbClr val="351C75"/>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rot="5398396">
            <a:off x="-1162219" y="2402651"/>
            <a:ext cx="3215400" cy="127200"/>
          </a:xfrm>
          <a:prstGeom prst="rect">
            <a:avLst/>
          </a:prstGeom>
          <a:solidFill>
            <a:srgbClr val="351C75"/>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460075" y="410450"/>
            <a:ext cx="27414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51C75"/>
                </a:solidFill>
                <a:latin typeface="Roboto Black"/>
                <a:ea typeface="Roboto Black"/>
                <a:cs typeface="Roboto Black"/>
                <a:sym typeface="Roboto Black"/>
              </a:rPr>
              <a:t>HYPOTHESES</a:t>
            </a:r>
            <a:endParaRPr sz="3000">
              <a:solidFill>
                <a:srgbClr val="351C75"/>
              </a:solidFill>
              <a:latin typeface="Roboto Black"/>
              <a:ea typeface="Roboto Black"/>
              <a:cs typeface="Roboto Black"/>
              <a:sym typeface="Roboto Black"/>
            </a:endParaRPr>
          </a:p>
        </p:txBody>
      </p:sp>
      <p:sp>
        <p:nvSpPr>
          <p:cNvPr id="70" name="Google Shape;70;p14"/>
          <p:cNvSpPr/>
          <p:nvPr/>
        </p:nvSpPr>
        <p:spPr>
          <a:xfrm rot="-5400000">
            <a:off x="4416725" y="858550"/>
            <a:ext cx="127175" cy="127175"/>
          </a:xfrm>
          <a:prstGeom prst="flowChartOffpageConnector">
            <a:avLst/>
          </a:prstGeom>
          <a:solidFill>
            <a:srgbClr val="351C75"/>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51C75"/>
              </a:solidFill>
            </a:endParaRPr>
          </a:p>
        </p:txBody>
      </p:sp>
      <p:sp>
        <p:nvSpPr>
          <p:cNvPr id="71" name="Google Shape;71;p14"/>
          <p:cNvSpPr/>
          <p:nvPr/>
        </p:nvSpPr>
        <p:spPr>
          <a:xfrm rot="5398624">
            <a:off x="-678475" y="4711600"/>
            <a:ext cx="2248800" cy="127200"/>
          </a:xfrm>
          <a:prstGeom prst="rect">
            <a:avLst/>
          </a:prstGeom>
          <a:solidFill>
            <a:srgbClr val="A61C00"/>
          </a:solid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 name="Google Shape;72;p14"/>
          <p:cNvPicPr preferRelativeResize="0"/>
          <p:nvPr/>
        </p:nvPicPr>
        <p:blipFill>
          <a:blip r:embed="rId3">
            <a:alphaModFix/>
          </a:blip>
          <a:stretch>
            <a:fillRect/>
          </a:stretch>
        </p:blipFill>
        <p:spPr>
          <a:xfrm>
            <a:off x="636696" y="4003221"/>
            <a:ext cx="5542801" cy="855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idx="4294967295" type="ctrTitle"/>
          </p:nvPr>
        </p:nvSpPr>
        <p:spPr>
          <a:xfrm>
            <a:off x="1515750" y="0"/>
            <a:ext cx="3669000" cy="236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latin typeface="Roboto Light"/>
                <a:ea typeface="Roboto Light"/>
                <a:cs typeface="Roboto Light"/>
                <a:sym typeface="Roboto Light"/>
              </a:rPr>
              <a:t>We parsed </a:t>
            </a:r>
            <a:r>
              <a:rPr b="1" lang="en" sz="1300">
                <a:solidFill>
                  <a:schemeClr val="accent6"/>
                </a:solidFill>
                <a:latin typeface="Roboto"/>
                <a:ea typeface="Roboto"/>
                <a:cs typeface="Roboto"/>
                <a:sym typeface="Roboto"/>
              </a:rPr>
              <a:t>Kaggle </a:t>
            </a:r>
            <a:r>
              <a:rPr lang="en" sz="1300">
                <a:latin typeface="Roboto Light"/>
                <a:ea typeface="Roboto Light"/>
                <a:cs typeface="Roboto Light"/>
                <a:sym typeface="Roboto Light"/>
              </a:rPr>
              <a:t>for data sets and found one featuring suicide rates by country and year and another data set, also by country and year, with varying </a:t>
            </a:r>
            <a:r>
              <a:rPr lang="en" sz="1300">
                <a:latin typeface="Roboto Light"/>
                <a:ea typeface="Roboto Light"/>
                <a:cs typeface="Roboto Light"/>
                <a:sym typeface="Roboto Light"/>
              </a:rPr>
              <a:t>socioeconomic</a:t>
            </a:r>
            <a:r>
              <a:rPr lang="en" sz="1300">
                <a:latin typeface="Roboto Light"/>
                <a:ea typeface="Roboto Light"/>
                <a:cs typeface="Roboto Light"/>
                <a:sym typeface="Roboto Light"/>
              </a:rPr>
              <a:t> and political “scores”, a rank, and some other indicators.  We combined the datasets in </a:t>
            </a:r>
            <a:r>
              <a:rPr b="1" lang="en" sz="1300">
                <a:solidFill>
                  <a:schemeClr val="accent6"/>
                </a:solidFill>
                <a:latin typeface="Roboto"/>
                <a:ea typeface="Roboto"/>
                <a:cs typeface="Roboto"/>
                <a:sym typeface="Roboto"/>
              </a:rPr>
              <a:t>pandas</a:t>
            </a:r>
            <a:r>
              <a:rPr lang="en" sz="1300">
                <a:solidFill>
                  <a:schemeClr val="accent6"/>
                </a:solidFill>
                <a:latin typeface="Roboto Light"/>
                <a:ea typeface="Roboto Light"/>
                <a:cs typeface="Roboto Light"/>
                <a:sym typeface="Roboto Light"/>
              </a:rPr>
              <a:t> </a:t>
            </a:r>
            <a:r>
              <a:rPr lang="en" sz="1300">
                <a:latin typeface="Roboto Light"/>
                <a:ea typeface="Roboto Light"/>
                <a:cs typeface="Roboto Light"/>
                <a:sym typeface="Roboto Light"/>
              </a:rPr>
              <a:t>using a merge on a concatenated key common between both sets and then began asking questions about the impact of these socioeconomic factors on suicide rates worldwide and then provide visual </a:t>
            </a:r>
            <a:r>
              <a:rPr lang="en" sz="1300">
                <a:latin typeface="Roboto Light"/>
                <a:ea typeface="Roboto Light"/>
                <a:cs typeface="Roboto Light"/>
                <a:sym typeface="Roboto Light"/>
              </a:rPr>
              <a:t>representations</a:t>
            </a:r>
            <a:r>
              <a:rPr lang="en" sz="1300">
                <a:latin typeface="Roboto Light"/>
                <a:ea typeface="Roboto Light"/>
                <a:cs typeface="Roboto Light"/>
                <a:sym typeface="Roboto Light"/>
              </a:rPr>
              <a:t> using </a:t>
            </a:r>
            <a:r>
              <a:rPr b="1" lang="en" sz="1300">
                <a:solidFill>
                  <a:schemeClr val="accent6"/>
                </a:solidFill>
                <a:latin typeface="Roboto"/>
                <a:ea typeface="Roboto"/>
                <a:cs typeface="Roboto"/>
                <a:sym typeface="Roboto"/>
              </a:rPr>
              <a:t>matplotlib </a:t>
            </a:r>
            <a:r>
              <a:rPr lang="en" sz="1300">
                <a:latin typeface="Roboto Light"/>
                <a:ea typeface="Roboto Light"/>
                <a:cs typeface="Roboto Light"/>
                <a:sym typeface="Roboto Light"/>
              </a:rPr>
              <a:t>and </a:t>
            </a:r>
            <a:r>
              <a:rPr b="1" lang="en" sz="1300">
                <a:solidFill>
                  <a:schemeClr val="accent6"/>
                </a:solidFill>
                <a:latin typeface="Roboto"/>
                <a:ea typeface="Roboto"/>
                <a:cs typeface="Roboto"/>
                <a:sym typeface="Roboto"/>
              </a:rPr>
              <a:t>seaborn</a:t>
            </a:r>
            <a:r>
              <a:rPr lang="en" sz="1300">
                <a:latin typeface="Roboto Light"/>
                <a:ea typeface="Roboto Light"/>
                <a:cs typeface="Roboto Light"/>
                <a:sym typeface="Roboto Light"/>
              </a:rPr>
              <a:t>.</a:t>
            </a:r>
            <a:endParaRPr sz="1300">
              <a:latin typeface="Roboto Light"/>
              <a:ea typeface="Roboto Light"/>
              <a:cs typeface="Roboto Light"/>
              <a:sym typeface="Roboto Light"/>
            </a:endParaRPr>
          </a:p>
          <a:p>
            <a:pPr indent="0" lvl="0" marL="0" rtl="0" algn="l">
              <a:spcBef>
                <a:spcPts val="600"/>
              </a:spcBef>
              <a:spcAft>
                <a:spcPts val="0"/>
              </a:spcAft>
              <a:buClr>
                <a:schemeClr val="dk1"/>
              </a:buClr>
              <a:buSzPts val="1100"/>
              <a:buFont typeface="Arial"/>
              <a:buNone/>
            </a:pPr>
            <a:br>
              <a:rPr lang="en" sz="1300">
                <a:latin typeface="Roboto Light"/>
                <a:ea typeface="Roboto Light"/>
                <a:cs typeface="Roboto Light"/>
                <a:sym typeface="Roboto Light"/>
              </a:rPr>
            </a:br>
            <a:endParaRPr sz="1300">
              <a:latin typeface="Roboto Light"/>
              <a:ea typeface="Roboto Light"/>
              <a:cs typeface="Roboto Light"/>
              <a:sym typeface="Roboto Light"/>
            </a:endParaRPr>
          </a:p>
          <a:p>
            <a:pPr indent="0" lvl="0" marL="0" rtl="0" algn="l">
              <a:spcBef>
                <a:spcPts val="0"/>
              </a:spcBef>
              <a:spcAft>
                <a:spcPts val="0"/>
              </a:spcAft>
              <a:buNone/>
            </a:pPr>
            <a:r>
              <a:t/>
            </a:r>
            <a:endParaRPr sz="1300">
              <a:latin typeface="Roboto Light"/>
              <a:ea typeface="Roboto Light"/>
              <a:cs typeface="Roboto Light"/>
              <a:sym typeface="Roboto Light"/>
            </a:endParaRPr>
          </a:p>
        </p:txBody>
      </p:sp>
      <p:sp>
        <p:nvSpPr>
          <p:cNvPr id="78" name="Google Shape;78;p15"/>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5"/>
          <p:cNvSpPr/>
          <p:nvPr/>
        </p:nvSpPr>
        <p:spPr>
          <a:xfrm>
            <a:off x="2319211" y="2555431"/>
            <a:ext cx="3045300" cy="126300"/>
          </a:xfrm>
          <a:prstGeom prst="rect">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rot="5403020">
            <a:off x="4006774" y="1253225"/>
            <a:ext cx="2732101" cy="125400"/>
          </a:xfrm>
          <a:prstGeom prst="rect">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3316929" y="2491697"/>
            <a:ext cx="19920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B5394"/>
                </a:solidFill>
                <a:latin typeface="Roboto Black"/>
                <a:ea typeface="Roboto Black"/>
                <a:cs typeface="Roboto Black"/>
                <a:sym typeface="Roboto Black"/>
              </a:rPr>
              <a:t>METHODS</a:t>
            </a:r>
            <a:endParaRPr sz="3000">
              <a:solidFill>
                <a:srgbClr val="0B5394"/>
              </a:solidFill>
              <a:latin typeface="Roboto Black"/>
              <a:ea typeface="Roboto Black"/>
              <a:cs typeface="Roboto Black"/>
              <a:sym typeface="Roboto Black"/>
            </a:endParaRPr>
          </a:p>
        </p:txBody>
      </p:sp>
      <p:pic>
        <p:nvPicPr>
          <p:cNvPr id="82" name="Google Shape;82;p15"/>
          <p:cNvPicPr preferRelativeResize="0"/>
          <p:nvPr/>
        </p:nvPicPr>
        <p:blipFill>
          <a:blip r:embed="rId3">
            <a:alphaModFix/>
          </a:blip>
          <a:stretch>
            <a:fillRect/>
          </a:stretch>
        </p:blipFill>
        <p:spPr>
          <a:xfrm>
            <a:off x="238538" y="3528477"/>
            <a:ext cx="3434700" cy="1538770"/>
          </a:xfrm>
          <a:prstGeom prst="rect">
            <a:avLst/>
          </a:prstGeom>
          <a:noFill/>
          <a:ln>
            <a:noFill/>
          </a:ln>
        </p:spPr>
      </p:pic>
      <p:sp>
        <p:nvSpPr>
          <p:cNvPr id="83" name="Google Shape;83;p15"/>
          <p:cNvSpPr/>
          <p:nvPr/>
        </p:nvSpPr>
        <p:spPr>
          <a:xfrm rot="10800000">
            <a:off x="1466311" y="2555300"/>
            <a:ext cx="852900" cy="527400"/>
          </a:xfrm>
          <a:prstGeom prst="bentUpArrow">
            <a:avLst>
              <a:gd fmla="val 24462" name="adj1"/>
              <a:gd fmla="val 25000" name="adj2"/>
              <a:gd fmla="val 25000" name="adj3"/>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163600" y="117550"/>
            <a:ext cx="7307400" cy="97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Is there a correlation between average </a:t>
            </a:r>
            <a:r>
              <a:rPr b="1" lang="en" sz="1800">
                <a:solidFill>
                  <a:srgbClr val="0B5394"/>
                </a:solidFill>
                <a:latin typeface="Roboto"/>
                <a:ea typeface="Roboto"/>
                <a:cs typeface="Roboto"/>
                <a:sym typeface="Roboto"/>
              </a:rPr>
              <a:t>GDP per capita</a:t>
            </a:r>
            <a:r>
              <a:rPr b="1" lang="en" sz="1800">
                <a:latin typeface="Roboto"/>
                <a:ea typeface="Roboto"/>
                <a:cs typeface="Roboto"/>
                <a:sym typeface="Roboto"/>
              </a:rPr>
              <a:t> globally and the average number of </a:t>
            </a:r>
            <a:r>
              <a:rPr b="1" lang="en" sz="1800">
                <a:solidFill>
                  <a:srgbClr val="0B5394"/>
                </a:solidFill>
                <a:latin typeface="Roboto"/>
                <a:ea typeface="Roboto"/>
                <a:cs typeface="Roboto"/>
                <a:sym typeface="Roboto"/>
              </a:rPr>
              <a:t>suicides per 100k people</a:t>
            </a:r>
            <a:r>
              <a:rPr b="1" lang="en" sz="1800">
                <a:latin typeface="Roboto"/>
                <a:ea typeface="Roboto"/>
                <a:cs typeface="Roboto"/>
                <a:sym typeface="Roboto"/>
              </a:rPr>
              <a:t> globally, between 2006 and 2016?</a:t>
            </a:r>
            <a:endParaRPr b="1" sz="1800">
              <a:latin typeface="Roboto"/>
              <a:ea typeface="Roboto"/>
              <a:cs typeface="Roboto"/>
              <a:sym typeface="Roboto"/>
            </a:endParaRPr>
          </a:p>
        </p:txBody>
      </p:sp>
      <p:sp>
        <p:nvSpPr>
          <p:cNvPr id="90" name="Google Shape;90;p16"/>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1" name="Google Shape;91;p16"/>
          <p:cNvPicPr preferRelativeResize="0"/>
          <p:nvPr/>
        </p:nvPicPr>
        <p:blipFill>
          <a:blip r:embed="rId3">
            <a:alphaModFix/>
          </a:blip>
          <a:stretch>
            <a:fillRect/>
          </a:stretch>
        </p:blipFill>
        <p:spPr>
          <a:xfrm>
            <a:off x="1153850" y="1181825"/>
            <a:ext cx="4058818" cy="3885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30300" y="1652188"/>
            <a:ext cx="5577300" cy="220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400">
                <a:latin typeface="Roboto"/>
                <a:ea typeface="Roboto"/>
                <a:cs typeface="Roboto"/>
                <a:sym typeface="Roboto"/>
              </a:rPr>
              <a:t>Between 2006 and 2016, average GDP per capita - a leading indicator of economic equity between socioeconomic classes - dropped 48% while at the same time, suicides per 100k people rose globally by 27% (on average, by country).</a:t>
            </a:r>
            <a:endParaRPr b="1" sz="1400">
              <a:latin typeface="Roboto"/>
              <a:ea typeface="Roboto"/>
              <a:cs typeface="Roboto"/>
              <a:sym typeface="Roboto"/>
            </a:endParaRPr>
          </a:p>
          <a:p>
            <a:pPr indent="0" lvl="0" marL="0" rtl="0" algn="l">
              <a:spcBef>
                <a:spcPts val="0"/>
              </a:spcBef>
              <a:spcAft>
                <a:spcPts val="0"/>
              </a:spcAft>
              <a:buNone/>
            </a:pPr>
            <a:r>
              <a:t/>
            </a:r>
            <a:endParaRPr b="1" sz="1400">
              <a:latin typeface="Roboto"/>
              <a:ea typeface="Roboto"/>
              <a:cs typeface="Roboto"/>
              <a:sym typeface="Roboto"/>
            </a:endParaRPr>
          </a:p>
          <a:p>
            <a:pPr indent="0" lvl="0" marL="0" rtl="0" algn="l">
              <a:spcBef>
                <a:spcPts val="0"/>
              </a:spcBef>
              <a:spcAft>
                <a:spcPts val="0"/>
              </a:spcAft>
              <a:buNone/>
            </a:pPr>
            <a:br>
              <a:rPr b="1" lang="en" sz="1400">
                <a:latin typeface="Roboto"/>
                <a:ea typeface="Roboto"/>
                <a:cs typeface="Roboto"/>
                <a:sym typeface="Roboto"/>
              </a:rPr>
            </a:br>
            <a:r>
              <a:rPr b="1" lang="en" sz="1400">
                <a:latin typeface="Roboto"/>
                <a:ea typeface="Roboto"/>
                <a:cs typeface="Roboto"/>
                <a:sym typeface="Roboto"/>
              </a:rPr>
              <a:t>There does appear to be an inverse correlation and also illustrates a potential trend over time.</a:t>
            </a:r>
            <a:endParaRPr b="1" sz="1400">
              <a:latin typeface="Roboto"/>
              <a:ea typeface="Roboto"/>
              <a:cs typeface="Roboto"/>
              <a:sym typeface="Roboto"/>
            </a:endParaRPr>
          </a:p>
          <a:p>
            <a:pPr indent="0" lvl="0" marL="0" rtl="0" algn="l">
              <a:spcBef>
                <a:spcPts val="0"/>
              </a:spcBef>
              <a:spcAft>
                <a:spcPts val="0"/>
              </a:spcAft>
              <a:buNone/>
            </a:pPr>
            <a:r>
              <a:t/>
            </a:r>
            <a:endParaRPr b="1" sz="1400">
              <a:latin typeface="Roboto"/>
              <a:ea typeface="Roboto"/>
              <a:cs typeface="Roboto"/>
              <a:sym typeface="Roboto"/>
            </a:endParaRPr>
          </a:p>
          <a:p>
            <a:pPr indent="0" lvl="0" marL="0" rtl="0" algn="l">
              <a:spcBef>
                <a:spcPts val="0"/>
              </a:spcBef>
              <a:spcAft>
                <a:spcPts val="0"/>
              </a:spcAft>
              <a:buNone/>
            </a:pPr>
            <a:r>
              <a:t/>
            </a:r>
            <a:endParaRPr b="1" sz="1400">
              <a:latin typeface="Roboto"/>
              <a:ea typeface="Roboto"/>
              <a:cs typeface="Roboto"/>
              <a:sym typeface="Roboto"/>
            </a:endParaRPr>
          </a:p>
          <a:p>
            <a:pPr indent="0" lvl="0" marL="0" rtl="0" algn="l">
              <a:spcBef>
                <a:spcPts val="0"/>
              </a:spcBef>
              <a:spcAft>
                <a:spcPts val="0"/>
              </a:spcAft>
              <a:buNone/>
            </a:pPr>
            <a:r>
              <a:rPr b="1" lang="en" sz="1400">
                <a:solidFill>
                  <a:srgbClr val="A61C00"/>
                </a:solidFill>
                <a:latin typeface="Roboto"/>
                <a:ea typeface="Roboto"/>
                <a:cs typeface="Roboto"/>
                <a:sym typeface="Roboto"/>
              </a:rPr>
              <a:t>LIMITATIONS:</a:t>
            </a:r>
            <a:r>
              <a:rPr b="1" lang="en" sz="1400">
                <a:latin typeface="Roboto"/>
                <a:ea typeface="Roboto"/>
                <a:cs typeface="Roboto"/>
                <a:sym typeface="Roboto"/>
              </a:rPr>
              <a:t>  testing this type of correlation with two subplots is hardly sound; a two-sample test or linear regression should be performed to test this </a:t>
            </a:r>
            <a:r>
              <a:rPr b="1" lang="en" sz="1400">
                <a:latin typeface="Roboto"/>
                <a:ea typeface="Roboto"/>
                <a:cs typeface="Roboto"/>
                <a:sym typeface="Roboto"/>
              </a:rPr>
              <a:t>alleged</a:t>
            </a:r>
            <a:r>
              <a:rPr b="1" lang="en" sz="1400">
                <a:latin typeface="Roboto"/>
                <a:ea typeface="Roboto"/>
                <a:cs typeface="Roboto"/>
                <a:sym typeface="Roboto"/>
              </a:rPr>
              <a:t> correlation’s significance.</a:t>
            </a:r>
            <a:endParaRPr b="1" sz="1400">
              <a:latin typeface="Roboto"/>
              <a:ea typeface="Roboto"/>
              <a:cs typeface="Roboto"/>
              <a:sym typeface="Roboto"/>
            </a:endParaRPr>
          </a:p>
        </p:txBody>
      </p:sp>
      <p:sp>
        <p:nvSpPr>
          <p:cNvPr id="97" name="Google Shape;97;p17"/>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7"/>
          <p:cNvSpPr/>
          <p:nvPr/>
        </p:nvSpPr>
        <p:spPr>
          <a:xfrm>
            <a:off x="-200025" y="4114800"/>
            <a:ext cx="6096000" cy="123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200025" y="676275"/>
            <a:ext cx="6096000" cy="123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8"/>
          <p:cNvPicPr preferRelativeResize="0"/>
          <p:nvPr/>
        </p:nvPicPr>
        <p:blipFill>
          <a:blip r:embed="rId3">
            <a:alphaModFix/>
          </a:blip>
          <a:stretch>
            <a:fillRect/>
          </a:stretch>
        </p:blipFill>
        <p:spPr>
          <a:xfrm>
            <a:off x="257175" y="1490663"/>
            <a:ext cx="4619625" cy="2162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19"/>
          <p:cNvSpPr txBox="1"/>
          <p:nvPr>
            <p:ph type="title"/>
          </p:nvPr>
        </p:nvSpPr>
        <p:spPr>
          <a:xfrm>
            <a:off x="163600" y="-81250"/>
            <a:ext cx="7113600" cy="97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Are there any correlations between the </a:t>
            </a:r>
            <a:r>
              <a:rPr b="1" lang="en" sz="1800">
                <a:solidFill>
                  <a:srgbClr val="E69138"/>
                </a:solidFill>
                <a:latin typeface="Roboto"/>
                <a:ea typeface="Roboto"/>
                <a:cs typeface="Roboto"/>
                <a:sym typeface="Roboto"/>
              </a:rPr>
              <a:t>latitude</a:t>
            </a:r>
            <a:r>
              <a:rPr b="1" lang="en" sz="1800">
                <a:latin typeface="Roboto"/>
                <a:ea typeface="Roboto"/>
                <a:cs typeface="Roboto"/>
                <a:sym typeface="Roboto"/>
              </a:rPr>
              <a:t> of a country, the average </a:t>
            </a:r>
            <a:r>
              <a:rPr b="1" lang="en" sz="1800">
                <a:solidFill>
                  <a:srgbClr val="E69138"/>
                </a:solidFill>
                <a:latin typeface="Roboto"/>
                <a:ea typeface="Roboto"/>
                <a:cs typeface="Roboto"/>
                <a:sym typeface="Roboto"/>
              </a:rPr>
              <a:t>GDP per capita</a:t>
            </a:r>
            <a:r>
              <a:rPr b="1" lang="en" sz="1800">
                <a:latin typeface="Roboto"/>
                <a:ea typeface="Roboto"/>
                <a:cs typeface="Roboto"/>
                <a:sym typeface="Roboto"/>
              </a:rPr>
              <a:t> and the average suicide rate?</a:t>
            </a:r>
            <a:endParaRPr b="1" sz="1800">
              <a:latin typeface="Roboto"/>
              <a:ea typeface="Roboto"/>
              <a:cs typeface="Roboto"/>
              <a:sym typeface="Roboto"/>
            </a:endParaRPr>
          </a:p>
        </p:txBody>
      </p:sp>
      <p:pic>
        <p:nvPicPr>
          <p:cNvPr id="112" name="Google Shape;112;p19"/>
          <p:cNvPicPr preferRelativeResize="0"/>
          <p:nvPr/>
        </p:nvPicPr>
        <p:blipFill>
          <a:blip r:embed="rId3">
            <a:alphaModFix/>
          </a:blip>
          <a:stretch>
            <a:fillRect/>
          </a:stretch>
        </p:blipFill>
        <p:spPr>
          <a:xfrm>
            <a:off x="477200" y="999800"/>
            <a:ext cx="5140041" cy="394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0"/>
          <p:cNvSpPr txBox="1"/>
          <p:nvPr>
            <p:ph type="title"/>
          </p:nvPr>
        </p:nvSpPr>
        <p:spPr>
          <a:xfrm>
            <a:off x="428175" y="1407175"/>
            <a:ext cx="4932300" cy="22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Roboto"/>
                <a:ea typeface="Roboto"/>
                <a:cs typeface="Roboto"/>
                <a:sym typeface="Roboto"/>
              </a:rPr>
              <a:t>Countries at higher latitudes tend to have more suicides per 100k people.  There also seems to be an interesting side correlation between GDP and latitude, with countries below the equator all having relatively low GDP per capita. </a:t>
            </a:r>
            <a:endParaRPr b="1" sz="1400">
              <a:latin typeface="Roboto"/>
              <a:ea typeface="Roboto"/>
              <a:cs typeface="Roboto"/>
              <a:sym typeface="Roboto"/>
            </a:endParaRPr>
          </a:p>
          <a:p>
            <a:pPr indent="0" lvl="0" marL="0" rtl="0" algn="l">
              <a:spcBef>
                <a:spcPts val="0"/>
              </a:spcBef>
              <a:spcAft>
                <a:spcPts val="0"/>
              </a:spcAft>
              <a:buNone/>
            </a:pPr>
            <a:r>
              <a:t/>
            </a:r>
            <a:endParaRPr b="1" sz="1400">
              <a:latin typeface="Roboto"/>
              <a:ea typeface="Roboto"/>
              <a:cs typeface="Roboto"/>
              <a:sym typeface="Roboto"/>
            </a:endParaRPr>
          </a:p>
          <a:p>
            <a:pPr indent="0" lvl="0" marL="0" rtl="0" algn="l">
              <a:spcBef>
                <a:spcPts val="0"/>
              </a:spcBef>
              <a:spcAft>
                <a:spcPts val="0"/>
              </a:spcAft>
              <a:buNone/>
            </a:pPr>
            <a:r>
              <a:t/>
            </a:r>
            <a:endParaRPr b="1" sz="1400">
              <a:latin typeface="Roboto"/>
              <a:ea typeface="Roboto"/>
              <a:cs typeface="Roboto"/>
              <a:sym typeface="Roboto"/>
            </a:endParaRPr>
          </a:p>
          <a:p>
            <a:pPr indent="0" lvl="0" marL="0" rtl="0" algn="l">
              <a:spcBef>
                <a:spcPts val="0"/>
              </a:spcBef>
              <a:spcAft>
                <a:spcPts val="0"/>
              </a:spcAft>
              <a:buNone/>
            </a:pPr>
            <a:r>
              <a:rPr b="1" lang="en" sz="1400">
                <a:solidFill>
                  <a:srgbClr val="A61C00"/>
                </a:solidFill>
                <a:latin typeface="Roboto"/>
                <a:ea typeface="Roboto"/>
                <a:cs typeface="Roboto"/>
                <a:sym typeface="Roboto"/>
              </a:rPr>
              <a:t>LIMITATIONS</a:t>
            </a:r>
            <a:r>
              <a:rPr b="1" lang="en" sz="1400">
                <a:latin typeface="Roboto"/>
                <a:ea typeface="Roboto"/>
                <a:cs typeface="Roboto"/>
                <a:sym typeface="Roboto"/>
              </a:rPr>
              <a:t>:  There are many more countries surveyed above certain latitudes. Sampling exercises and a proper statistical analysis would yield a better result.</a:t>
            </a:r>
            <a:endParaRPr b="1" sz="1400">
              <a:latin typeface="Roboto"/>
              <a:ea typeface="Roboto"/>
              <a:cs typeface="Roboto"/>
              <a:sym typeface="Roboto"/>
            </a:endParaRPr>
          </a:p>
          <a:p>
            <a:pPr indent="0" lvl="0" marL="0" rtl="0" algn="l">
              <a:spcBef>
                <a:spcPts val="0"/>
              </a:spcBef>
              <a:spcAft>
                <a:spcPts val="0"/>
              </a:spcAft>
              <a:buNone/>
            </a:pPr>
            <a:r>
              <a:t/>
            </a:r>
            <a:endParaRPr b="1" sz="1400">
              <a:latin typeface="Roboto"/>
              <a:ea typeface="Roboto"/>
              <a:cs typeface="Roboto"/>
              <a:sym typeface="Roboto"/>
            </a:endParaRPr>
          </a:p>
          <a:p>
            <a:pPr indent="0" lvl="0" marL="0" rtl="0" algn="l">
              <a:spcBef>
                <a:spcPts val="0"/>
              </a:spcBef>
              <a:spcAft>
                <a:spcPts val="0"/>
              </a:spcAft>
              <a:buNone/>
            </a:pPr>
            <a:r>
              <a:t/>
            </a:r>
            <a:endParaRPr b="1" sz="1400">
              <a:latin typeface="Roboto"/>
              <a:ea typeface="Roboto"/>
              <a:cs typeface="Roboto"/>
              <a:sym typeface="Roboto"/>
            </a:endParaRPr>
          </a:p>
        </p:txBody>
      </p:sp>
      <p:sp>
        <p:nvSpPr>
          <p:cNvPr id="119" name="Google Shape;119;p20"/>
          <p:cNvSpPr/>
          <p:nvPr/>
        </p:nvSpPr>
        <p:spPr>
          <a:xfrm>
            <a:off x="-200025" y="4114800"/>
            <a:ext cx="6096000" cy="123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200025" y="676275"/>
            <a:ext cx="6096000" cy="123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21"/>
          <p:cNvPicPr preferRelativeResize="0"/>
          <p:nvPr/>
        </p:nvPicPr>
        <p:blipFill>
          <a:blip r:embed="rId3">
            <a:alphaModFix/>
          </a:blip>
          <a:stretch>
            <a:fillRect/>
          </a:stretch>
        </p:blipFill>
        <p:spPr>
          <a:xfrm>
            <a:off x="133325" y="909388"/>
            <a:ext cx="6038850" cy="3190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