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06" r:id="rId1"/>
  </p:sldMasterIdLst>
  <p:sldIdLst>
    <p:sldId id="256" r:id="rId2"/>
    <p:sldId id="257" r:id="rId3"/>
    <p:sldId id="258" r:id="rId4"/>
    <p:sldId id="274" r:id="rId5"/>
    <p:sldId id="275" r:id="rId6"/>
    <p:sldId id="276" r:id="rId7"/>
    <p:sldId id="259" r:id="rId8"/>
    <p:sldId id="265" r:id="rId9"/>
    <p:sldId id="264" r:id="rId10"/>
    <p:sldId id="281" r:id="rId11"/>
    <p:sldId id="279" r:id="rId12"/>
    <p:sldId id="278" r:id="rId13"/>
    <p:sldId id="280" r:id="rId14"/>
    <p:sldId id="26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75" d="100"/>
          <a:sy n="75" d="100"/>
        </p:scale>
        <p:origin x="498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927FE-4799-424B-865A-82F8CEF5C088}" type="datetimeFigureOut">
              <a:rPr lang="en-US" smtClean="0"/>
              <a:pPr/>
              <a:t>1/31/2020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52E99-FB59-42CD-BA81-6F62FB17B4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143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927FE-4799-424B-865A-82F8CEF5C088}" type="datetimeFigureOut">
              <a:rPr lang="en-US" smtClean="0"/>
              <a:pPr/>
              <a:t>1/31/2020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52E99-FB59-42CD-BA81-6F62FB17B4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67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927FE-4799-424B-865A-82F8CEF5C088}" type="datetimeFigureOut">
              <a:rPr lang="en-US" smtClean="0"/>
              <a:pPr/>
              <a:t>1/31/2020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52E99-FB59-42CD-BA81-6F62FB17B42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976123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927FE-4799-424B-865A-82F8CEF5C088}" type="datetimeFigureOut">
              <a:rPr lang="en-US" smtClean="0"/>
              <a:pPr/>
              <a:t>1/31/2020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52E99-FB59-42CD-BA81-6F62FB17B4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4013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927FE-4799-424B-865A-82F8CEF5C088}" type="datetimeFigureOut">
              <a:rPr lang="en-US" smtClean="0"/>
              <a:pPr/>
              <a:t>1/31/2020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52E99-FB59-42CD-BA81-6F62FB17B42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442282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927FE-4799-424B-865A-82F8CEF5C088}" type="datetimeFigureOut">
              <a:rPr lang="en-US" smtClean="0"/>
              <a:pPr/>
              <a:t>1/31/2020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52E99-FB59-42CD-BA81-6F62FB17B4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748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927FE-4799-424B-865A-82F8CEF5C088}" type="datetimeFigureOut">
              <a:rPr lang="en-US" smtClean="0"/>
              <a:pPr/>
              <a:t>1/31/2020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52E99-FB59-42CD-BA81-6F62FB17B4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3362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927FE-4799-424B-865A-82F8CEF5C088}" type="datetimeFigureOut">
              <a:rPr lang="en-US" smtClean="0"/>
              <a:pPr/>
              <a:t>1/31/2020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52E99-FB59-42CD-BA81-6F62FB17B4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957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927FE-4799-424B-865A-82F8CEF5C088}" type="datetimeFigureOut">
              <a:rPr lang="en-US" smtClean="0"/>
              <a:pPr/>
              <a:t>1/31/2020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52E99-FB59-42CD-BA81-6F62FB17B4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47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927FE-4799-424B-865A-82F8CEF5C088}" type="datetimeFigureOut">
              <a:rPr lang="en-US" smtClean="0"/>
              <a:pPr/>
              <a:t>1/31/2020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52E99-FB59-42CD-BA81-6F62FB17B4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72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927FE-4799-424B-865A-82F8CEF5C088}" type="datetimeFigureOut">
              <a:rPr lang="en-US" smtClean="0"/>
              <a:pPr/>
              <a:t>1/31/2020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52E99-FB59-42CD-BA81-6F62FB17B4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010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927FE-4799-424B-865A-82F8CEF5C088}" type="datetimeFigureOut">
              <a:rPr lang="en-US" smtClean="0"/>
              <a:pPr/>
              <a:t>1/31/2020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52E99-FB59-42CD-BA81-6F62FB17B4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361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927FE-4799-424B-865A-82F8CEF5C088}" type="datetimeFigureOut">
              <a:rPr lang="en-US" smtClean="0"/>
              <a:pPr/>
              <a:t>1/31/2020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52E99-FB59-42CD-BA81-6F62FB17B4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224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927FE-4799-424B-865A-82F8CEF5C088}" type="datetimeFigureOut">
              <a:rPr lang="en-US" smtClean="0"/>
              <a:pPr/>
              <a:t>1/31/2020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52E99-FB59-42CD-BA81-6F62FB17B4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006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927FE-4799-424B-865A-82F8CEF5C088}" type="datetimeFigureOut">
              <a:rPr lang="en-US" smtClean="0"/>
              <a:pPr/>
              <a:t>1/31/2020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52E99-FB59-42CD-BA81-6F62FB17B4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726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927FE-4799-424B-865A-82F8CEF5C088}" type="datetimeFigureOut">
              <a:rPr lang="en-US" smtClean="0"/>
              <a:pPr/>
              <a:t>1/31/2020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52E99-FB59-42CD-BA81-6F62FB17B4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011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8927FE-4799-424B-865A-82F8CEF5C088}" type="datetimeFigureOut">
              <a:rPr lang="en-US" smtClean="0"/>
              <a:pPr/>
              <a:t>1/31/2020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DC52E99-FB59-42CD-BA81-6F62FB17B4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774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  <p:sldLayoutId id="2147483720" r:id="rId14"/>
    <p:sldLayoutId id="2147483721" r:id="rId15"/>
    <p:sldLayoutId id="214748372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75135" y="2141252"/>
            <a:ext cx="10442575" cy="965835"/>
          </a:xfrm>
        </p:spPr>
        <p:txBody>
          <a:bodyPr>
            <a:normAutofit fontScale="90000"/>
          </a:bodyPr>
          <a:lstStyle/>
          <a:p>
            <a:br>
              <a:rPr lang="en-IN" altLang="en-US" sz="4800" dirty="0"/>
            </a:br>
            <a:r>
              <a:rPr lang="en-IN" altLang="en-US" dirty="0"/>
              <a:t>DENGUE DISEASE DETECTION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0249" y="3444863"/>
            <a:ext cx="8873305" cy="2994574"/>
          </a:xfrm>
        </p:spPr>
        <p:txBody>
          <a:bodyPr>
            <a:noAutofit/>
          </a:bodyPr>
          <a:lstStyle/>
          <a:p>
            <a:r>
              <a:rPr lang="en-US" sz="2200" b="1" dirty="0"/>
              <a:t>Project Guide: </a:t>
            </a:r>
            <a:r>
              <a:rPr lang="en-US" sz="2200" b="1" dirty="0" err="1"/>
              <a:t>T.Niranjan</a:t>
            </a:r>
            <a:r>
              <a:rPr lang="en-US" sz="2200" b="1" dirty="0"/>
              <a:t> </a:t>
            </a:r>
            <a:r>
              <a:rPr lang="en-US" sz="2200" b="1" dirty="0" err="1"/>
              <a:t>Babu</a:t>
            </a:r>
            <a:r>
              <a:rPr lang="en-US" sz="2000" dirty="0"/>
              <a:t>							</a:t>
            </a:r>
          </a:p>
          <a:p>
            <a:endParaRPr lang="en-US" sz="2000" dirty="0"/>
          </a:p>
          <a:p>
            <a:r>
              <a:rPr lang="en-US" sz="2000" dirty="0"/>
              <a:t>	</a:t>
            </a:r>
          </a:p>
          <a:p>
            <a:r>
              <a:rPr lang="en-US" sz="2000" dirty="0"/>
              <a:t>          		BY						  </a:t>
            </a:r>
          </a:p>
          <a:p>
            <a:r>
              <a:rPr lang="en-IN" altLang="en-US" sz="2000" dirty="0"/>
              <a:t>      			</a:t>
            </a:r>
            <a:r>
              <a:rPr lang="en-IN" altLang="en-US" sz="2000" dirty="0" err="1"/>
              <a:t>B.Hari</a:t>
            </a:r>
            <a:r>
              <a:rPr lang="en-IN" altLang="en-US" sz="2000" dirty="0"/>
              <a:t> </a:t>
            </a:r>
            <a:r>
              <a:rPr lang="en-IN" altLang="en-US" sz="2000" dirty="0" err="1"/>
              <a:t>Chandana</a:t>
            </a:r>
            <a:r>
              <a:rPr lang="en-IN" altLang="en-US" sz="2000" dirty="0"/>
              <a:t>   				</a:t>
            </a:r>
            <a:endParaRPr lang="en-US" sz="2000" dirty="0"/>
          </a:p>
          <a:p>
            <a:r>
              <a:rPr lang="en-IN" altLang="en-US" sz="2000" dirty="0"/>
              <a:t>	</a:t>
            </a:r>
            <a:r>
              <a:rPr lang="en-IN" altLang="en-US" sz="2000" dirty="0" err="1"/>
              <a:t>Patil</a:t>
            </a:r>
            <a:r>
              <a:rPr lang="en-IN" altLang="en-US" sz="2000" dirty="0"/>
              <a:t> Lakshminarayanamma			</a:t>
            </a:r>
            <a:endParaRPr lang="en-US" sz="2000" dirty="0"/>
          </a:p>
          <a:p>
            <a:r>
              <a:rPr lang="en-IN" altLang="en-US" sz="2000" dirty="0"/>
              <a:t>Sana </a:t>
            </a:r>
            <a:r>
              <a:rPr lang="en-IN" altLang="en-US" sz="2000" dirty="0" err="1"/>
              <a:t>Babu</a:t>
            </a:r>
            <a:r>
              <a:rPr lang="en-IN" altLang="en-US" sz="2000" dirty="0"/>
              <a:t> Reddy				</a:t>
            </a:r>
          </a:p>
        </p:txBody>
      </p:sp>
      <p:sp>
        <p:nvSpPr>
          <p:cNvPr id="4" name="Title 1"/>
          <p:cNvSpPr>
            <a:spLocks noGrp="1"/>
          </p:cNvSpPr>
          <p:nvPr/>
        </p:nvSpPr>
        <p:spPr>
          <a:xfrm>
            <a:off x="1363793" y="677260"/>
            <a:ext cx="10442575" cy="194691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00000"/>
              </a:lnSpc>
            </a:pPr>
            <a:r>
              <a:rPr lang="en-IN" altLang="en-US" sz="4800" dirty="0"/>
              <a:t>JNTUA College of Engineering,Pulivendula</a:t>
            </a:r>
          </a:p>
          <a:p>
            <a:pPr algn="r">
              <a:lnSpc>
                <a:spcPct val="100000"/>
              </a:lnSpc>
            </a:pPr>
            <a:r>
              <a:rPr lang="en-IN" altLang="en-US" sz="4800" dirty="0"/>
              <a:t> CSE Department</a:t>
            </a:r>
            <a:br>
              <a:rPr lang="en-IN" altLang="en-US" sz="4800" dirty="0"/>
            </a:br>
            <a:endParaRPr lang="en-I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Dataset consists of the hospital historic patients data.</a:t>
            </a:r>
          </a:p>
          <a:p>
            <a:r>
              <a:rPr lang="en-US" dirty="0"/>
              <a:t>It consists general attributes like name, age, gender etc.,</a:t>
            </a:r>
          </a:p>
          <a:p>
            <a:r>
              <a:rPr lang="en-US" dirty="0"/>
              <a:t>It also consists of the patient symptoms as follows</a:t>
            </a:r>
          </a:p>
          <a:p>
            <a:pPr lvl="1"/>
            <a:r>
              <a:rPr lang="en-US" dirty="0"/>
              <a:t>Fever</a:t>
            </a:r>
          </a:p>
          <a:p>
            <a:pPr lvl="1"/>
            <a:r>
              <a:rPr lang="en-US" dirty="0"/>
              <a:t>Vomiting</a:t>
            </a:r>
          </a:p>
          <a:p>
            <a:pPr lvl="1"/>
            <a:r>
              <a:rPr lang="en-US" dirty="0"/>
              <a:t>Body Pains</a:t>
            </a:r>
          </a:p>
          <a:p>
            <a:pPr lvl="1"/>
            <a:r>
              <a:rPr lang="en-US" dirty="0"/>
              <a:t>Fatigue</a:t>
            </a:r>
          </a:p>
          <a:p>
            <a:pPr lvl="1"/>
            <a:r>
              <a:rPr lang="en-US" dirty="0"/>
              <a:t>Chill</a:t>
            </a:r>
          </a:p>
          <a:p>
            <a:pPr lvl="1"/>
            <a:r>
              <a:rPr lang="en-US" dirty="0"/>
              <a:t>Stomach Pain</a:t>
            </a:r>
          </a:p>
          <a:p>
            <a:pPr lvl="1"/>
            <a:r>
              <a:rPr lang="en-US" dirty="0"/>
              <a:t>And other as needed for processing.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5994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9E605-08B8-429A-9E0C-6BD6B7F10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4170"/>
          </a:xfrm>
        </p:spPr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9019DB1-778F-46E0-A48B-7BBE388AEE0B}"/>
              </a:ext>
            </a:extLst>
          </p:cNvPr>
          <p:cNvSpPr/>
          <p:nvPr/>
        </p:nvSpPr>
        <p:spPr>
          <a:xfrm>
            <a:off x="3958574" y="3057134"/>
            <a:ext cx="2146853" cy="11913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Training the Machine Learning Algorithm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4EA73F3-99E6-433D-AFBE-1495C1E99AF6}"/>
              </a:ext>
            </a:extLst>
          </p:cNvPr>
          <p:cNvSpPr/>
          <p:nvPr/>
        </p:nvSpPr>
        <p:spPr>
          <a:xfrm>
            <a:off x="4193139" y="1909832"/>
            <a:ext cx="1677725" cy="5883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Set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AD1BE1-D9A3-49AC-8511-131345D418BB}"/>
              </a:ext>
            </a:extLst>
          </p:cNvPr>
          <p:cNvSpPr/>
          <p:nvPr/>
        </p:nvSpPr>
        <p:spPr>
          <a:xfrm>
            <a:off x="6786845" y="4945198"/>
            <a:ext cx="1677725" cy="5883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Prediction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417F55-AAC8-471A-A163-323A6DADB78A}"/>
              </a:ext>
            </a:extLst>
          </p:cNvPr>
          <p:cNvSpPr/>
          <p:nvPr/>
        </p:nvSpPr>
        <p:spPr>
          <a:xfrm>
            <a:off x="1536750" y="4942915"/>
            <a:ext cx="1677725" cy="5883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 Data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65ED27D-0131-448E-9F30-88A8DBFCD714}"/>
              </a:ext>
            </a:extLst>
          </p:cNvPr>
          <p:cNvSpPr/>
          <p:nvPr/>
        </p:nvSpPr>
        <p:spPr>
          <a:xfrm>
            <a:off x="4193139" y="4942915"/>
            <a:ext cx="1677725" cy="5883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Prediction Model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8C44D064-E936-410C-9D98-9210E1FFD695}"/>
              </a:ext>
            </a:extLst>
          </p:cNvPr>
          <p:cNvSpPr/>
          <p:nvPr/>
        </p:nvSpPr>
        <p:spPr>
          <a:xfrm>
            <a:off x="6247949" y="5120128"/>
            <a:ext cx="448987" cy="2385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93A2547B-76E3-42B4-9533-F665C296F84E}"/>
              </a:ext>
            </a:extLst>
          </p:cNvPr>
          <p:cNvSpPr/>
          <p:nvPr/>
        </p:nvSpPr>
        <p:spPr>
          <a:xfrm rot="5400000">
            <a:off x="4814613" y="2658372"/>
            <a:ext cx="448987" cy="2385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429AD916-04FD-432B-B123-02A438023BB9}"/>
              </a:ext>
            </a:extLst>
          </p:cNvPr>
          <p:cNvSpPr/>
          <p:nvPr/>
        </p:nvSpPr>
        <p:spPr>
          <a:xfrm rot="5400000">
            <a:off x="4801678" y="4505596"/>
            <a:ext cx="448987" cy="2385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14677E34-30CB-4443-8706-EF0BAC6CDBA2}"/>
              </a:ext>
            </a:extLst>
          </p:cNvPr>
          <p:cNvSpPr/>
          <p:nvPr/>
        </p:nvSpPr>
        <p:spPr>
          <a:xfrm>
            <a:off x="3591560" y="5117843"/>
            <a:ext cx="448987" cy="2385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9871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71F22-718B-410C-A02A-9BD199877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88178"/>
            <a:ext cx="8596668" cy="606950"/>
          </a:xfrm>
        </p:spPr>
        <p:txBody>
          <a:bodyPr>
            <a:normAutofit fontScale="90000"/>
          </a:bodyPr>
          <a:lstStyle/>
          <a:p>
            <a:r>
              <a:rPr lang="en-US" dirty="0"/>
              <a:t>ARCHITECTURE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24C10B-5560-4184-8FD6-90142C785F9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006777"/>
            <a:ext cx="880683" cy="88068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E7F8EC8-DC54-47CC-9580-09275709D35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3984" y="1006776"/>
            <a:ext cx="880683" cy="88068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22E9EFB-346B-41EC-AF40-2E01F06F2BA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1972" y="1006776"/>
            <a:ext cx="880683" cy="88068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BE3BEAB-5A35-456D-B49A-DC48BEC3DBF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4879" y="5460499"/>
            <a:ext cx="910823" cy="91082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0519486-25DE-4E11-A1D7-1524FA67BB5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8798" y="2570061"/>
            <a:ext cx="833303" cy="8333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DA9D995-45ED-4D03-8F3A-4FA15310DA8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2059" y="4279488"/>
            <a:ext cx="667372" cy="66737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A31A435-B93C-48C4-915B-6427D3B05EA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321" y="5460498"/>
            <a:ext cx="910823" cy="91082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8912D5F-EC7F-4062-84E1-D19EE3C7EF15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8798" y="5512294"/>
            <a:ext cx="910823" cy="91082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0C637B4-F18C-4D6F-BDB7-711F986FD4CC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0469" y="2500775"/>
            <a:ext cx="891992" cy="89199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AD50913-6182-4A83-9AE2-80826AAE2763}"/>
              </a:ext>
            </a:extLst>
          </p:cNvPr>
          <p:cNvSpPr txBox="1"/>
          <p:nvPr/>
        </p:nvSpPr>
        <p:spPr>
          <a:xfrm>
            <a:off x="381585" y="1886452"/>
            <a:ext cx="14370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Collecting Data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11B8799-7D05-4D90-A36E-89FE5566D518}"/>
              </a:ext>
            </a:extLst>
          </p:cNvPr>
          <p:cNvSpPr txBox="1"/>
          <p:nvPr/>
        </p:nvSpPr>
        <p:spPr>
          <a:xfrm>
            <a:off x="2343294" y="1883815"/>
            <a:ext cx="13418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Pre-Processing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464461A-5F88-4273-ABA7-134746F40E29}"/>
              </a:ext>
            </a:extLst>
          </p:cNvPr>
          <p:cNvSpPr txBox="1"/>
          <p:nvPr/>
        </p:nvSpPr>
        <p:spPr>
          <a:xfrm>
            <a:off x="4041529" y="1830432"/>
            <a:ext cx="9108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Data Set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402B140-47E1-431A-B9C1-770CD85D1361}"/>
              </a:ext>
            </a:extLst>
          </p:cNvPr>
          <p:cNvSpPr txBox="1"/>
          <p:nvPr/>
        </p:nvSpPr>
        <p:spPr>
          <a:xfrm>
            <a:off x="3722565" y="3331762"/>
            <a:ext cx="1708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Train the Machine Learning Algorithm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EE802EB-1364-4CE2-B5F7-6AAF6E3E7820}"/>
              </a:ext>
            </a:extLst>
          </p:cNvPr>
          <p:cNvSpPr txBox="1"/>
          <p:nvPr/>
        </p:nvSpPr>
        <p:spPr>
          <a:xfrm>
            <a:off x="3737763" y="4874075"/>
            <a:ext cx="15328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Prediction Model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381B73E-3407-472A-91AE-6ACBFA7C9F4E}"/>
              </a:ext>
            </a:extLst>
          </p:cNvPr>
          <p:cNvSpPr txBox="1"/>
          <p:nvPr/>
        </p:nvSpPr>
        <p:spPr>
          <a:xfrm>
            <a:off x="6791026" y="6430842"/>
            <a:ext cx="10489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Prediction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C990C87-6176-41BA-8C7B-8EAE9A1D52B3}"/>
              </a:ext>
            </a:extLst>
          </p:cNvPr>
          <p:cNvSpPr txBox="1"/>
          <p:nvPr/>
        </p:nvSpPr>
        <p:spPr>
          <a:xfrm>
            <a:off x="6816375" y="3353225"/>
            <a:ext cx="9770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Evaluate</a:t>
            </a: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059A3E31-496C-4D05-8438-8FE613CD78D9}"/>
              </a:ext>
            </a:extLst>
          </p:cNvPr>
          <p:cNvSpPr/>
          <p:nvPr/>
        </p:nvSpPr>
        <p:spPr>
          <a:xfrm>
            <a:off x="3403600" y="1351249"/>
            <a:ext cx="637930" cy="2540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39602F0-B46A-41EF-A835-67C55A803710}"/>
              </a:ext>
            </a:extLst>
          </p:cNvPr>
          <p:cNvSpPr txBox="1"/>
          <p:nvPr/>
        </p:nvSpPr>
        <p:spPr>
          <a:xfrm>
            <a:off x="3312655" y="6424428"/>
            <a:ext cx="24197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Machine Learning Algorithm</a:t>
            </a:r>
          </a:p>
        </p:txBody>
      </p:sp>
      <p:sp>
        <p:nvSpPr>
          <p:cNvPr id="48" name="Arrow: Right 47">
            <a:extLst>
              <a:ext uri="{FF2B5EF4-FFF2-40B4-BE49-F238E27FC236}">
                <a16:creationId xmlns:a16="http://schemas.microsoft.com/office/drawing/2014/main" id="{36FB5C60-E5FD-4FC3-8608-842A9472A7EA}"/>
              </a:ext>
            </a:extLst>
          </p:cNvPr>
          <p:cNvSpPr/>
          <p:nvPr/>
        </p:nvSpPr>
        <p:spPr>
          <a:xfrm>
            <a:off x="1676029" y="1351249"/>
            <a:ext cx="637930" cy="2540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Arrow: Right 48">
            <a:extLst>
              <a:ext uri="{FF2B5EF4-FFF2-40B4-BE49-F238E27FC236}">
                <a16:creationId xmlns:a16="http://schemas.microsoft.com/office/drawing/2014/main" id="{B102A1D7-D1C6-4F2C-820B-B393D685FB0D}"/>
              </a:ext>
            </a:extLst>
          </p:cNvPr>
          <p:cNvSpPr/>
          <p:nvPr/>
        </p:nvSpPr>
        <p:spPr>
          <a:xfrm rot="5400000">
            <a:off x="4284226" y="2187508"/>
            <a:ext cx="372459" cy="2540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Arrow: Right 49">
            <a:extLst>
              <a:ext uri="{FF2B5EF4-FFF2-40B4-BE49-F238E27FC236}">
                <a16:creationId xmlns:a16="http://schemas.microsoft.com/office/drawing/2014/main" id="{BDD33A51-8ADE-4705-B623-C4823372CF17}"/>
              </a:ext>
            </a:extLst>
          </p:cNvPr>
          <p:cNvSpPr/>
          <p:nvPr/>
        </p:nvSpPr>
        <p:spPr>
          <a:xfrm rot="5400000">
            <a:off x="4338095" y="3905466"/>
            <a:ext cx="372459" cy="2540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Arrow: Right 50">
            <a:extLst>
              <a:ext uri="{FF2B5EF4-FFF2-40B4-BE49-F238E27FC236}">
                <a16:creationId xmlns:a16="http://schemas.microsoft.com/office/drawing/2014/main" id="{AC6BDCB5-7E09-4118-9558-52391B971E10}"/>
              </a:ext>
            </a:extLst>
          </p:cNvPr>
          <p:cNvSpPr/>
          <p:nvPr/>
        </p:nvSpPr>
        <p:spPr>
          <a:xfrm rot="5400000">
            <a:off x="4310710" y="5201469"/>
            <a:ext cx="372459" cy="2540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Arrow: Right 51">
            <a:extLst>
              <a:ext uri="{FF2B5EF4-FFF2-40B4-BE49-F238E27FC236}">
                <a16:creationId xmlns:a16="http://schemas.microsoft.com/office/drawing/2014/main" id="{12983E83-2176-46FC-BC3B-A49A75E21AC3}"/>
              </a:ext>
            </a:extLst>
          </p:cNvPr>
          <p:cNvSpPr/>
          <p:nvPr/>
        </p:nvSpPr>
        <p:spPr>
          <a:xfrm>
            <a:off x="5081498" y="5840668"/>
            <a:ext cx="1708408" cy="2540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Arrow: Right 52">
            <a:extLst>
              <a:ext uri="{FF2B5EF4-FFF2-40B4-BE49-F238E27FC236}">
                <a16:creationId xmlns:a16="http://schemas.microsoft.com/office/drawing/2014/main" id="{1FECACDD-E3C5-422C-9984-89A9C8CA3966}"/>
              </a:ext>
            </a:extLst>
          </p:cNvPr>
          <p:cNvSpPr/>
          <p:nvPr/>
        </p:nvSpPr>
        <p:spPr>
          <a:xfrm rot="16200000">
            <a:off x="6402933" y="4432100"/>
            <a:ext cx="1734716" cy="2540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Arrow: Right 53">
            <a:extLst>
              <a:ext uri="{FF2B5EF4-FFF2-40B4-BE49-F238E27FC236}">
                <a16:creationId xmlns:a16="http://schemas.microsoft.com/office/drawing/2014/main" id="{35099A3B-923F-4989-A192-480D1AB319CC}"/>
              </a:ext>
            </a:extLst>
          </p:cNvPr>
          <p:cNvSpPr/>
          <p:nvPr/>
        </p:nvSpPr>
        <p:spPr>
          <a:xfrm>
            <a:off x="2254912" y="5838159"/>
            <a:ext cx="1708408" cy="2540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57098C2-3F26-4443-B0DD-EAA545934BC9}"/>
              </a:ext>
            </a:extLst>
          </p:cNvPr>
          <p:cNvSpPr txBox="1"/>
          <p:nvPr/>
        </p:nvSpPr>
        <p:spPr>
          <a:xfrm>
            <a:off x="1216617" y="6424428"/>
            <a:ext cx="12807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Input Data</a:t>
            </a:r>
          </a:p>
        </p:txBody>
      </p:sp>
      <p:sp>
        <p:nvSpPr>
          <p:cNvPr id="56" name="Arrow: Right 55">
            <a:extLst>
              <a:ext uri="{FF2B5EF4-FFF2-40B4-BE49-F238E27FC236}">
                <a16:creationId xmlns:a16="http://schemas.microsoft.com/office/drawing/2014/main" id="{8A8D1BED-4C89-4338-9548-145E8CE9F74E}"/>
              </a:ext>
            </a:extLst>
          </p:cNvPr>
          <p:cNvSpPr/>
          <p:nvPr/>
        </p:nvSpPr>
        <p:spPr>
          <a:xfrm rot="10800000">
            <a:off x="5081497" y="2819734"/>
            <a:ext cx="953274" cy="2540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B0931DAC-226F-4B34-B43A-3BAA4B204E2D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8865" y="2708541"/>
            <a:ext cx="623221" cy="623221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1ED07000-F501-4A15-86D8-EE855DBF456F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2948" y="2635160"/>
            <a:ext cx="623221" cy="623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6025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To propose dengue detection system for hospitals.</a:t>
            </a:r>
          </a:p>
          <a:p>
            <a:r>
              <a:rPr lang="en-US" sz="2000" dirty="0"/>
              <a:t>To detecting dengue disease in early stage.</a:t>
            </a:r>
          </a:p>
          <a:p>
            <a:r>
              <a:rPr lang="en-US" sz="2000" dirty="0"/>
              <a:t>To improve efficiency </a:t>
            </a:r>
            <a:r>
              <a:rPr lang="en-US" sz="2000"/>
              <a:t>for prediction.</a:t>
            </a: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259778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     </a:t>
            </a:r>
            <a:r>
              <a:rPr lang="en-US" sz="8000" dirty="0"/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000" dirty="0">
                <a:sym typeface="+mn-ea"/>
              </a:rPr>
              <a:t>Introduction</a:t>
            </a:r>
            <a:endParaRPr lang="en-IN" altLang="en-US" sz="2000" dirty="0"/>
          </a:p>
          <a:p>
            <a:r>
              <a:rPr lang="en-IN" altLang="en-US" sz="2000" dirty="0"/>
              <a:t>Need for study</a:t>
            </a:r>
          </a:p>
          <a:p>
            <a:r>
              <a:rPr lang="en-IN" altLang="en-US" sz="2000" dirty="0"/>
              <a:t>Literature survey</a:t>
            </a:r>
          </a:p>
          <a:p>
            <a:r>
              <a:rPr lang="en-IN" altLang="en-US" sz="2000" dirty="0"/>
              <a:t>Problem statement</a:t>
            </a:r>
            <a:endParaRPr lang="en-US" sz="2000" dirty="0"/>
          </a:p>
          <a:p>
            <a:r>
              <a:rPr lang="en-US" sz="2000" dirty="0"/>
              <a:t>Objectives</a:t>
            </a:r>
          </a:p>
          <a:p>
            <a:r>
              <a:rPr lang="en-US" sz="2000" dirty="0"/>
              <a:t>Technologi</a:t>
            </a:r>
            <a:r>
              <a:rPr lang="en-IN" altLang="en-US" sz="2000" dirty="0"/>
              <a:t>es</a:t>
            </a:r>
            <a:endParaRPr lang="en-US" sz="2000" dirty="0"/>
          </a:p>
          <a:p>
            <a:r>
              <a:rPr lang="en-IN" sz="2000" dirty="0"/>
              <a:t>Proposed</a:t>
            </a:r>
            <a:r>
              <a:rPr lang="en-US" sz="2000" dirty="0"/>
              <a:t> System</a:t>
            </a:r>
          </a:p>
          <a:p>
            <a:r>
              <a:rPr lang="en-US" sz="2000" dirty="0"/>
              <a:t>Dataset Description</a:t>
            </a:r>
          </a:p>
          <a:p>
            <a:r>
              <a:rPr lang="en-US" sz="2000" dirty="0"/>
              <a:t>Architecture</a:t>
            </a:r>
          </a:p>
          <a:p>
            <a:r>
              <a:rPr lang="en-US" sz="2000" dirty="0"/>
              <a:t>Conclusion</a:t>
            </a:r>
          </a:p>
          <a:p>
            <a:pPr marL="0" indent="0">
              <a:buNone/>
            </a:pPr>
            <a:endParaRPr lang="en-US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Dengue fever is a mosquito-borne disease caused by the dengue </a:t>
            </a:r>
            <a:r>
              <a:rPr lang="en-IN" altLang="en-US" sz="2000" dirty="0"/>
              <a:t>virus</a:t>
            </a:r>
            <a:r>
              <a:rPr lang="en-US" sz="2000" dirty="0"/>
              <a:t>. </a:t>
            </a:r>
          </a:p>
          <a:p>
            <a:r>
              <a:rPr lang="en-US" sz="2000" dirty="0"/>
              <a:t>It is a life-threatening disease lots of people died due to dengue</a:t>
            </a:r>
            <a:r>
              <a:rPr lang="en-IN" altLang="en-US" sz="2000" dirty="0"/>
              <a:t>.</a:t>
            </a:r>
            <a:endParaRPr lang="en-US" sz="2000" dirty="0"/>
          </a:p>
          <a:p>
            <a:r>
              <a:rPr lang="en-US" sz="2000" dirty="0"/>
              <a:t>The challenge is to collect huge volumes of data</a:t>
            </a:r>
            <a:r>
              <a:rPr lang="en-IN" altLang="en-US" sz="2000" dirty="0"/>
              <a:t>.</a:t>
            </a:r>
            <a:endParaRPr lang="en-US" sz="2000" dirty="0"/>
          </a:p>
          <a:p>
            <a:r>
              <a:rPr lang="en-US" sz="2000" dirty="0"/>
              <a:t>Healthcare can be made smart by using ML in health field.</a:t>
            </a:r>
          </a:p>
          <a:p>
            <a:endParaRPr lang="en-US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altLang="en-US" dirty="0">
                <a:sym typeface="+mn-ea"/>
              </a:rPr>
              <a:t>NEED FOR STUDY</a:t>
            </a:r>
            <a:br>
              <a:rPr lang="en-IN" altLang="en-US" dirty="0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altLang="en-US" sz="2000" dirty="0"/>
              <a:t>For the early detection of dengue disease.</a:t>
            </a:r>
          </a:p>
          <a:p>
            <a:r>
              <a:rPr lang="en-IN" altLang="en-US" sz="2000" dirty="0"/>
              <a:t>To save the life's.</a:t>
            </a:r>
          </a:p>
          <a:p>
            <a:r>
              <a:rPr lang="en-US" sz="2000" dirty="0">
                <a:sym typeface="+mn-ea"/>
              </a:rPr>
              <a:t>Effectively use data for analysis, prediction, and treatment.  </a:t>
            </a:r>
            <a:endParaRPr lang="en-US" sz="2000" dirty="0"/>
          </a:p>
          <a:p>
            <a:endParaRPr lang="en-IN" altLang="en-US" dirty="0"/>
          </a:p>
          <a:p>
            <a:endParaRPr lang="en-I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>
                <a:sym typeface="+mn-ea"/>
              </a:rPr>
              <a:t>Literature survey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altLang="en-US" sz="2000" dirty="0"/>
              <a:t>Automated Dengue Detection</a:t>
            </a:r>
          </a:p>
          <a:p>
            <a:pPr marL="0" indent="0">
              <a:buNone/>
            </a:pPr>
            <a:r>
              <a:rPr lang="en-IN" altLang="en-US" sz="2000" dirty="0"/>
              <a:t>	</a:t>
            </a:r>
            <a:r>
              <a:rPr lang="en-IN" altLang="en-US" sz="2000" u="sng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https://irjet.net/archives/V5/i6/IRJET-V5I689.pdf</a:t>
            </a:r>
          </a:p>
          <a:p>
            <a:r>
              <a:rPr lang="en-IN" altLang="en-US" sz="2000" dirty="0"/>
              <a:t>Early Detection of Dengue Using Machine Learning Algorithms</a:t>
            </a:r>
          </a:p>
          <a:p>
            <a:pPr marL="0" indent="0">
              <a:buNone/>
            </a:pPr>
            <a:r>
              <a:rPr lang="en-IN" altLang="en-US" sz="2000" dirty="0"/>
              <a:t>	</a:t>
            </a:r>
            <a:r>
              <a:rPr lang="en-IN" altLang="en-US" sz="2000" u="sng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https://acadpubl.eu/jsi/2018-118-18/articles/18d/79.pdf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cap="all" dirty="0">
                <a:uFillTx/>
                <a:sym typeface="+mn-ea"/>
              </a:rP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altLang="en-US" sz="2000" dirty="0"/>
              <a:t>There is a existing system for dengue detection based on weather forecasting but we design a problem with the help of hospital data to predict dengue disease in the early stage.</a:t>
            </a:r>
          </a:p>
          <a:p>
            <a:pPr marL="0" indent="0">
              <a:buNone/>
            </a:pPr>
            <a:endParaRPr lang="en-IN" altLang="en-US" sz="2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To build a predictive model and detect the dengue disease. </a:t>
            </a:r>
            <a:endParaRPr lang="en-IN" altLang="en-US" sz="2000" dirty="0"/>
          </a:p>
          <a:p>
            <a:r>
              <a:rPr lang="en-IN" altLang="en-US" sz="2000" dirty="0"/>
              <a:t>To develop a high</a:t>
            </a:r>
            <a:r>
              <a:rPr lang="en-US" sz="2000" dirty="0"/>
              <a:t> accuracy </a:t>
            </a:r>
            <a:r>
              <a:rPr lang="en-IN" altLang="en-US" sz="2000" dirty="0"/>
              <a:t>model.</a:t>
            </a:r>
            <a:r>
              <a:rPr lang="en-US" sz="2000" b="1" dirty="0"/>
              <a:t> </a:t>
            </a:r>
          </a:p>
          <a:p>
            <a:r>
              <a:rPr lang="en-US" sz="2000" dirty="0"/>
              <a:t>Early treatment can be given to the patients </a:t>
            </a:r>
            <a:r>
              <a:rPr lang="en-IN" altLang="en-US" sz="2000" dirty="0"/>
              <a:t>by early detection.</a:t>
            </a:r>
            <a:endParaRPr lang="en-US" sz="2000" dirty="0"/>
          </a:p>
          <a:p>
            <a:r>
              <a:rPr lang="en-US" sz="2000" dirty="0"/>
              <a:t>Reduces the risk</a:t>
            </a:r>
            <a:r>
              <a:rPr lang="en-IN" altLang="en-US" sz="2000" dirty="0"/>
              <a:t>.</a:t>
            </a:r>
            <a:r>
              <a:rPr lang="en-US" sz="2000" dirty="0"/>
              <a:t> </a:t>
            </a:r>
          </a:p>
          <a:p>
            <a:endParaRPr lang="en-US" sz="2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Machine Learning</a:t>
            </a:r>
            <a:r>
              <a:rPr lang="en-IN" altLang="en-US" sz="2000" dirty="0"/>
              <a:t>.</a:t>
            </a:r>
            <a:endParaRPr lang="en-US" sz="2000" dirty="0"/>
          </a:p>
          <a:p>
            <a:r>
              <a:rPr lang="en-IN" altLang="en-US" sz="2000" dirty="0"/>
              <a:t>With the help of Random forest algorithm we implement the model.</a:t>
            </a:r>
          </a:p>
          <a:p>
            <a:r>
              <a:rPr lang="en-IN" altLang="en-US" sz="2000" dirty="0"/>
              <a:t>Model can be implementing using python.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altLang="en-US" sz="2000" dirty="0"/>
              <a:t>Predict diseases with the help of symptoms of dengue.</a:t>
            </a:r>
            <a:endParaRPr lang="en-US" sz="2000" dirty="0"/>
          </a:p>
          <a:p>
            <a:r>
              <a:rPr lang="en-IN" altLang="en-US" sz="2000" dirty="0"/>
              <a:t>Using historical data of several persons we predict the dengue using dataset. </a:t>
            </a:r>
          </a:p>
          <a:p>
            <a:r>
              <a:rPr lang="en-US" sz="2000" dirty="0"/>
              <a:t>Helps physicians to provide medical care </a:t>
            </a:r>
            <a:r>
              <a:rPr lang="en-IN" altLang="en-US" sz="2000" dirty="0"/>
              <a:t>using this project.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169</TotalTime>
  <Words>347</Words>
  <Application>Microsoft Office PowerPoint</Application>
  <PresentationFormat>Widescreen</PresentationFormat>
  <Paragraphs>85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Trebuchet MS</vt:lpstr>
      <vt:lpstr>Wingdings 3</vt:lpstr>
      <vt:lpstr>Facet</vt:lpstr>
      <vt:lpstr> DENGUE DISEASE DETECTION</vt:lpstr>
      <vt:lpstr>CONTENTS</vt:lpstr>
      <vt:lpstr>INTRODUCTION</vt:lpstr>
      <vt:lpstr>NEED FOR STUDY </vt:lpstr>
      <vt:lpstr>Literature survey</vt:lpstr>
      <vt:lpstr>Problem statement</vt:lpstr>
      <vt:lpstr>OBJECTIVES</vt:lpstr>
      <vt:lpstr>TECHNOLOGIES</vt:lpstr>
      <vt:lpstr>PROPOSED SYSTEM</vt:lpstr>
      <vt:lpstr>Dataset Description</vt:lpstr>
      <vt:lpstr>ARCHITECTURE</vt:lpstr>
      <vt:lpstr>ARCHITECTURE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DISEASE PREDICTION USING PATIENT TREATMENT HISTORY AND HEALTH DATA</dc:title>
  <dc:creator>Ranjitha Dubagunta</dc:creator>
  <cp:lastModifiedBy>sana babu reddy</cp:lastModifiedBy>
  <cp:revision>43</cp:revision>
  <dcterms:created xsi:type="dcterms:W3CDTF">2019-12-15T11:51:00Z</dcterms:created>
  <dcterms:modified xsi:type="dcterms:W3CDTF">2020-01-31T09:26:24Z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1033-11.2.0.9031</vt:lpwstr>
  </property>
</Properties>
</file>