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6" r:id="rId1"/>
  </p:sldMasterIdLst>
  <p:sldIdLst>
    <p:sldId id="256" r:id="rId2"/>
    <p:sldId id="257" r:id="rId3"/>
    <p:sldId id="258" r:id="rId4"/>
    <p:sldId id="274" r:id="rId5"/>
    <p:sldId id="275" r:id="rId6"/>
    <p:sldId id="276" r:id="rId7"/>
    <p:sldId id="289" r:id="rId8"/>
    <p:sldId id="290" r:id="rId9"/>
    <p:sldId id="265" r:id="rId10"/>
    <p:sldId id="278" r:id="rId11"/>
    <p:sldId id="292" r:id="rId12"/>
    <p:sldId id="281" r:id="rId13"/>
    <p:sldId id="282" r:id="rId14"/>
    <p:sldId id="283" r:id="rId15"/>
    <p:sldId id="284" r:id="rId16"/>
    <p:sldId id="285" r:id="rId17"/>
    <p:sldId id="286" r:id="rId18"/>
    <p:sldId id="287" r:id="rId19"/>
    <p:sldId id="288" r:id="rId20"/>
    <p:sldId id="280" r:id="rId21"/>
    <p:sldId id="291"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5" d="100"/>
          <a:sy n="75" d="100"/>
        </p:scale>
        <p:origin x="28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278314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40166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61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64340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228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262774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533336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284895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178347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927FE-4799-424B-865A-82F8CEF5C088}"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15617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927FE-4799-424B-865A-82F8CEF5C088}"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90501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927FE-4799-424B-865A-82F8CEF5C088}" type="datetimeFigureOut">
              <a:rPr lang="en-US" smtClean="0"/>
              <a:pPr/>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74036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927FE-4799-424B-865A-82F8CEF5C088}" type="datetimeFigureOut">
              <a:rPr lang="en-US" smtClean="0"/>
              <a:pPr/>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74222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927FE-4799-424B-865A-82F8CEF5C088}" type="datetimeFigureOut">
              <a:rPr lang="en-US" smtClean="0"/>
              <a:pPr/>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60000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927FE-4799-424B-865A-82F8CEF5C088}"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370072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927FE-4799-424B-865A-82F8CEF5C088}"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52E99-FB59-42CD-BA81-6F62FB17B426}" type="slidenum">
              <a:rPr lang="en-US" smtClean="0"/>
              <a:pPr/>
              <a:t>‹#›</a:t>
            </a:fld>
            <a:endParaRPr lang="en-US"/>
          </a:p>
        </p:txBody>
      </p:sp>
    </p:spTree>
    <p:extLst>
      <p:ext uri="{BB962C8B-B14F-4D97-AF65-F5344CB8AC3E}">
        <p14:creationId xmlns:p14="http://schemas.microsoft.com/office/powerpoint/2010/main" val="177501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8927FE-4799-424B-865A-82F8CEF5C088}" type="datetimeFigureOut">
              <a:rPr lang="en-US" smtClean="0"/>
              <a:pPr/>
              <a:t>3/17/2020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C52E99-FB59-42CD-BA81-6F62FB17B426}" type="slidenum">
              <a:rPr lang="en-US" smtClean="0"/>
              <a:pPr/>
              <a:t>‹#›</a:t>
            </a:fld>
            <a:endParaRPr lang="en-US"/>
          </a:p>
        </p:txBody>
      </p:sp>
    </p:spTree>
    <p:extLst>
      <p:ext uri="{BB962C8B-B14F-4D97-AF65-F5344CB8AC3E}">
        <p14:creationId xmlns:p14="http://schemas.microsoft.com/office/powerpoint/2010/main" val="228877496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ulfnews.com/world/asia/india/bihar-man-blames-doctors-for-dengue-deaths-1.67284927" TargetMode="External"/><Relationship Id="rId2" Type="http://schemas.openxmlformats.org/officeDocument/2006/relationships/hyperlink" Target="https://nvbdcp.gov.in/index4.php?lang=1&amp;level=0&amp;linkid=431&amp;lid=3715" TargetMode="External"/><Relationship Id="rId1" Type="http://schemas.openxmlformats.org/officeDocument/2006/relationships/slideLayout" Target="../slideLayouts/slideLayout2.xml"/><Relationship Id="rId4" Type="http://schemas.openxmlformats.org/officeDocument/2006/relationships/hyperlink" Target="https://timesofindia.indiatimes.com/city/gurgaon/adya-singhs-dengue-death-case-fortis-hospital-doctor-booked/articleshow/62014634.c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35" y="2141252"/>
            <a:ext cx="10442575" cy="965835"/>
          </a:xfrm>
        </p:spPr>
        <p:txBody>
          <a:bodyPr>
            <a:normAutofit fontScale="90000"/>
          </a:bodyPr>
          <a:lstStyle/>
          <a:p>
            <a:r>
              <a:rPr lang="en-IN" altLang="en-US" sz="4800" dirty="0"/>
              <a:t/>
            </a:r>
            <a:br>
              <a:rPr lang="en-IN" altLang="en-US" sz="4800" dirty="0"/>
            </a:br>
            <a:r>
              <a:rPr lang="en-IN" altLang="en-US" dirty="0"/>
              <a:t>DENGUE DISEASE DETECTION</a:t>
            </a:r>
          </a:p>
        </p:txBody>
      </p:sp>
      <p:sp>
        <p:nvSpPr>
          <p:cNvPr id="3" name="Subtitle 2"/>
          <p:cNvSpPr>
            <a:spLocks noGrp="1"/>
          </p:cNvSpPr>
          <p:nvPr>
            <p:ph type="subTitle" idx="1"/>
          </p:nvPr>
        </p:nvSpPr>
        <p:spPr>
          <a:xfrm>
            <a:off x="1700249" y="3444863"/>
            <a:ext cx="8873305" cy="2994574"/>
          </a:xfrm>
        </p:spPr>
        <p:txBody>
          <a:bodyPr>
            <a:noAutofit/>
          </a:bodyPr>
          <a:lstStyle/>
          <a:p>
            <a:r>
              <a:rPr lang="en-US" sz="2200" b="1" dirty="0"/>
              <a:t>Project Guide: </a:t>
            </a:r>
            <a:r>
              <a:rPr lang="en-US" sz="2200" b="1" dirty="0" err="1"/>
              <a:t>T.Niranjan</a:t>
            </a:r>
            <a:r>
              <a:rPr lang="en-US" sz="2200" b="1" dirty="0"/>
              <a:t> </a:t>
            </a:r>
            <a:r>
              <a:rPr lang="en-US" sz="2200" b="1" dirty="0" err="1"/>
              <a:t>Babu</a:t>
            </a:r>
            <a:r>
              <a:rPr lang="en-US" sz="2000" dirty="0"/>
              <a:t>							</a:t>
            </a:r>
          </a:p>
          <a:p>
            <a:endParaRPr lang="en-US" sz="2000" dirty="0"/>
          </a:p>
          <a:p>
            <a:r>
              <a:rPr lang="en-US" sz="2000" dirty="0"/>
              <a:t>	</a:t>
            </a:r>
          </a:p>
          <a:p>
            <a:r>
              <a:rPr lang="en-US" sz="2000" dirty="0"/>
              <a:t>          		BY						  </a:t>
            </a:r>
          </a:p>
          <a:p>
            <a:r>
              <a:rPr lang="en-IN" altLang="en-US" sz="2000" dirty="0"/>
              <a:t>      			</a:t>
            </a:r>
            <a:r>
              <a:rPr lang="en-IN" altLang="en-US" sz="2000" dirty="0" err="1"/>
              <a:t>B.Hari</a:t>
            </a:r>
            <a:r>
              <a:rPr lang="en-IN" altLang="en-US" sz="2000" dirty="0"/>
              <a:t> </a:t>
            </a:r>
            <a:r>
              <a:rPr lang="en-IN" altLang="en-US" sz="2000" dirty="0" err="1"/>
              <a:t>Chandana</a:t>
            </a:r>
            <a:r>
              <a:rPr lang="en-IN" altLang="en-US" sz="2000" dirty="0"/>
              <a:t>   				</a:t>
            </a:r>
            <a:endParaRPr lang="en-US" sz="2000" dirty="0"/>
          </a:p>
          <a:p>
            <a:r>
              <a:rPr lang="en-IN" altLang="en-US" sz="2000" dirty="0"/>
              <a:t>	</a:t>
            </a:r>
            <a:r>
              <a:rPr lang="en-IN" altLang="en-US" sz="2000" dirty="0" err="1"/>
              <a:t>Patil</a:t>
            </a:r>
            <a:r>
              <a:rPr lang="en-IN" altLang="en-US" sz="2000" dirty="0"/>
              <a:t> Lakshminarayanamma			</a:t>
            </a:r>
            <a:endParaRPr lang="en-US" sz="2000" dirty="0"/>
          </a:p>
          <a:p>
            <a:r>
              <a:rPr lang="en-IN" altLang="en-US" sz="2000" dirty="0"/>
              <a:t>Sana </a:t>
            </a:r>
            <a:r>
              <a:rPr lang="en-IN" altLang="en-US" sz="2000" dirty="0" err="1"/>
              <a:t>Babu</a:t>
            </a:r>
            <a:r>
              <a:rPr lang="en-IN" altLang="en-US" sz="2000" dirty="0"/>
              <a:t> Reddy				</a:t>
            </a:r>
          </a:p>
        </p:txBody>
      </p:sp>
      <p:sp>
        <p:nvSpPr>
          <p:cNvPr id="4" name="Title 1"/>
          <p:cNvSpPr>
            <a:spLocks noGrp="1"/>
          </p:cNvSpPr>
          <p:nvPr/>
        </p:nvSpPr>
        <p:spPr>
          <a:xfrm>
            <a:off x="1363793" y="677260"/>
            <a:ext cx="10442575" cy="1946910"/>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altLang="en-US" sz="4800" dirty="0"/>
              <a:t>JNTUA College of Engineering,Pulivendula</a:t>
            </a:r>
          </a:p>
          <a:p>
            <a:pPr algn="r">
              <a:lnSpc>
                <a:spcPct val="100000"/>
              </a:lnSpc>
            </a:pPr>
            <a:r>
              <a:rPr lang="en-IN" altLang="en-US" sz="4800" dirty="0"/>
              <a:t> CSE Department</a:t>
            </a:r>
            <a:br>
              <a:rPr lang="en-IN" altLang="en-US" sz="4800" dirty="0"/>
            </a:b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71F22-718B-410C-A02A-9BD19987795D}"/>
              </a:ext>
            </a:extLst>
          </p:cNvPr>
          <p:cNvSpPr>
            <a:spLocks noGrp="1"/>
          </p:cNvSpPr>
          <p:nvPr>
            <p:ph type="title"/>
          </p:nvPr>
        </p:nvSpPr>
        <p:spPr>
          <a:xfrm>
            <a:off x="677334" y="188178"/>
            <a:ext cx="8596668" cy="606950"/>
          </a:xfrm>
        </p:spPr>
        <p:txBody>
          <a:bodyPr>
            <a:normAutofit fontScale="90000"/>
          </a:bodyPr>
          <a:lstStyle/>
          <a:p>
            <a:r>
              <a:rPr lang="en-US" dirty="0"/>
              <a:t>ARCHITECTURE</a:t>
            </a:r>
          </a:p>
        </p:txBody>
      </p:sp>
      <p:pic>
        <p:nvPicPr>
          <p:cNvPr id="5" name="Picture 4">
            <a:extLst>
              <a:ext uri="{FF2B5EF4-FFF2-40B4-BE49-F238E27FC236}">
                <a16:creationId xmlns="" xmlns:a16="http://schemas.microsoft.com/office/drawing/2014/main" id="{9C24C10B-5560-4184-8FD6-90142C785F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006777"/>
            <a:ext cx="880683" cy="880683"/>
          </a:xfrm>
          <a:prstGeom prst="rect">
            <a:avLst/>
          </a:prstGeom>
        </p:spPr>
      </p:pic>
      <p:pic>
        <p:nvPicPr>
          <p:cNvPr id="7" name="Picture 6">
            <a:extLst>
              <a:ext uri="{FF2B5EF4-FFF2-40B4-BE49-F238E27FC236}">
                <a16:creationId xmlns="" xmlns:a16="http://schemas.microsoft.com/office/drawing/2014/main" id="{6E7F8EC8-DC54-47CC-9580-09275709D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3984" y="1006776"/>
            <a:ext cx="880683" cy="880683"/>
          </a:xfrm>
          <a:prstGeom prst="rect">
            <a:avLst/>
          </a:prstGeom>
        </p:spPr>
      </p:pic>
      <p:pic>
        <p:nvPicPr>
          <p:cNvPr id="9" name="Picture 8">
            <a:extLst>
              <a:ext uri="{FF2B5EF4-FFF2-40B4-BE49-F238E27FC236}">
                <a16:creationId xmlns="" xmlns:a16="http://schemas.microsoft.com/office/drawing/2014/main" id="{C22E9EFB-346B-41EC-AF40-2E01F06F2B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1972" y="1006776"/>
            <a:ext cx="880683" cy="880683"/>
          </a:xfrm>
          <a:prstGeom prst="rect">
            <a:avLst/>
          </a:prstGeom>
        </p:spPr>
      </p:pic>
      <p:pic>
        <p:nvPicPr>
          <p:cNvPr id="11" name="Picture 10">
            <a:extLst>
              <a:ext uri="{FF2B5EF4-FFF2-40B4-BE49-F238E27FC236}">
                <a16:creationId xmlns="" xmlns:a16="http://schemas.microsoft.com/office/drawing/2014/main" id="{ABE3BEAB-5A35-456D-B49A-DC48BEC3DB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4879" y="5460499"/>
            <a:ext cx="910823" cy="910823"/>
          </a:xfrm>
          <a:prstGeom prst="rect">
            <a:avLst/>
          </a:prstGeom>
        </p:spPr>
      </p:pic>
      <p:pic>
        <p:nvPicPr>
          <p:cNvPr id="13" name="Picture 12">
            <a:extLst>
              <a:ext uri="{FF2B5EF4-FFF2-40B4-BE49-F238E27FC236}">
                <a16:creationId xmlns="" xmlns:a16="http://schemas.microsoft.com/office/drawing/2014/main" id="{A0519486-25DE-4E11-A1D7-1524FA67BB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8798" y="2570061"/>
            <a:ext cx="833303" cy="833303"/>
          </a:xfrm>
          <a:prstGeom prst="rect">
            <a:avLst/>
          </a:prstGeom>
        </p:spPr>
      </p:pic>
      <p:pic>
        <p:nvPicPr>
          <p:cNvPr id="15" name="Picture 14">
            <a:extLst>
              <a:ext uri="{FF2B5EF4-FFF2-40B4-BE49-F238E27FC236}">
                <a16:creationId xmlns="" xmlns:a16="http://schemas.microsoft.com/office/drawing/2014/main" id="{5DA9D995-45ED-4D03-8F3A-4FA15310DA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2059" y="4279488"/>
            <a:ext cx="667372" cy="667372"/>
          </a:xfrm>
          <a:prstGeom prst="rect">
            <a:avLst/>
          </a:prstGeom>
        </p:spPr>
      </p:pic>
      <p:pic>
        <p:nvPicPr>
          <p:cNvPr id="17" name="Picture 16">
            <a:extLst>
              <a:ext uri="{FF2B5EF4-FFF2-40B4-BE49-F238E27FC236}">
                <a16:creationId xmlns="" xmlns:a16="http://schemas.microsoft.com/office/drawing/2014/main" id="{CA31A435-B93C-48C4-915B-6427D3B05E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52321" y="5460498"/>
            <a:ext cx="910823" cy="910823"/>
          </a:xfrm>
          <a:prstGeom prst="rect">
            <a:avLst/>
          </a:prstGeom>
        </p:spPr>
      </p:pic>
      <p:pic>
        <p:nvPicPr>
          <p:cNvPr id="19" name="Picture 18">
            <a:extLst>
              <a:ext uri="{FF2B5EF4-FFF2-40B4-BE49-F238E27FC236}">
                <a16:creationId xmlns="" xmlns:a16="http://schemas.microsoft.com/office/drawing/2014/main" id="{68912D5F-EC7F-4062-84E1-D19EE3C7EF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48798" y="5512294"/>
            <a:ext cx="910823" cy="910823"/>
          </a:xfrm>
          <a:prstGeom prst="rect">
            <a:avLst/>
          </a:prstGeom>
        </p:spPr>
      </p:pic>
      <p:pic>
        <p:nvPicPr>
          <p:cNvPr id="21" name="Picture 20">
            <a:extLst>
              <a:ext uri="{FF2B5EF4-FFF2-40B4-BE49-F238E27FC236}">
                <a16:creationId xmlns="" xmlns:a16="http://schemas.microsoft.com/office/drawing/2014/main" id="{E0C637B4-F18C-4D6F-BDB7-711F986FD4C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10469" y="2500775"/>
            <a:ext cx="891992" cy="891992"/>
          </a:xfrm>
          <a:prstGeom prst="rect">
            <a:avLst/>
          </a:prstGeom>
        </p:spPr>
      </p:pic>
      <p:sp>
        <p:nvSpPr>
          <p:cNvPr id="22" name="TextBox 21">
            <a:extLst>
              <a:ext uri="{FF2B5EF4-FFF2-40B4-BE49-F238E27FC236}">
                <a16:creationId xmlns="" xmlns:a16="http://schemas.microsoft.com/office/drawing/2014/main" id="{9AD50913-6182-4A83-9AE2-80826AAE2763}"/>
              </a:ext>
            </a:extLst>
          </p:cNvPr>
          <p:cNvSpPr txBox="1"/>
          <p:nvPr/>
        </p:nvSpPr>
        <p:spPr>
          <a:xfrm>
            <a:off x="381585" y="1886452"/>
            <a:ext cx="1437069" cy="307777"/>
          </a:xfrm>
          <a:prstGeom prst="rect">
            <a:avLst/>
          </a:prstGeom>
          <a:noFill/>
        </p:spPr>
        <p:txBody>
          <a:bodyPr wrap="square" rtlCol="0">
            <a:spAutoFit/>
          </a:bodyPr>
          <a:lstStyle/>
          <a:p>
            <a:r>
              <a:rPr lang="en-US" sz="1400" dirty="0"/>
              <a:t>Collecting Data</a:t>
            </a:r>
          </a:p>
        </p:txBody>
      </p:sp>
      <p:sp>
        <p:nvSpPr>
          <p:cNvPr id="23" name="TextBox 22">
            <a:extLst>
              <a:ext uri="{FF2B5EF4-FFF2-40B4-BE49-F238E27FC236}">
                <a16:creationId xmlns="" xmlns:a16="http://schemas.microsoft.com/office/drawing/2014/main" id="{F11B8799-7D05-4D90-A36E-89FE5566D518}"/>
              </a:ext>
            </a:extLst>
          </p:cNvPr>
          <p:cNvSpPr txBox="1"/>
          <p:nvPr/>
        </p:nvSpPr>
        <p:spPr>
          <a:xfrm>
            <a:off x="2343294" y="1883815"/>
            <a:ext cx="1341885" cy="307777"/>
          </a:xfrm>
          <a:prstGeom prst="rect">
            <a:avLst/>
          </a:prstGeom>
          <a:noFill/>
        </p:spPr>
        <p:txBody>
          <a:bodyPr wrap="square" rtlCol="0">
            <a:spAutoFit/>
          </a:bodyPr>
          <a:lstStyle/>
          <a:p>
            <a:r>
              <a:rPr lang="en-US" sz="1400" dirty="0"/>
              <a:t>Pre-Processing</a:t>
            </a:r>
          </a:p>
        </p:txBody>
      </p:sp>
      <p:sp>
        <p:nvSpPr>
          <p:cNvPr id="24" name="TextBox 23">
            <a:extLst>
              <a:ext uri="{FF2B5EF4-FFF2-40B4-BE49-F238E27FC236}">
                <a16:creationId xmlns="" xmlns:a16="http://schemas.microsoft.com/office/drawing/2014/main" id="{9464461A-5F88-4273-ABA7-134746F40E29}"/>
              </a:ext>
            </a:extLst>
          </p:cNvPr>
          <p:cNvSpPr txBox="1"/>
          <p:nvPr/>
        </p:nvSpPr>
        <p:spPr>
          <a:xfrm>
            <a:off x="4041529" y="1830432"/>
            <a:ext cx="910823" cy="307777"/>
          </a:xfrm>
          <a:prstGeom prst="rect">
            <a:avLst/>
          </a:prstGeom>
          <a:noFill/>
        </p:spPr>
        <p:txBody>
          <a:bodyPr wrap="square" rtlCol="0">
            <a:spAutoFit/>
          </a:bodyPr>
          <a:lstStyle/>
          <a:p>
            <a:r>
              <a:rPr lang="en-US" sz="1400" dirty="0"/>
              <a:t>Data Set</a:t>
            </a:r>
          </a:p>
        </p:txBody>
      </p:sp>
      <p:sp>
        <p:nvSpPr>
          <p:cNvPr id="25" name="TextBox 24">
            <a:extLst>
              <a:ext uri="{FF2B5EF4-FFF2-40B4-BE49-F238E27FC236}">
                <a16:creationId xmlns="" xmlns:a16="http://schemas.microsoft.com/office/drawing/2014/main" id="{8402B140-47E1-431A-B9C1-770CD85D1361}"/>
              </a:ext>
            </a:extLst>
          </p:cNvPr>
          <p:cNvSpPr txBox="1"/>
          <p:nvPr/>
        </p:nvSpPr>
        <p:spPr>
          <a:xfrm>
            <a:off x="3722565" y="3331762"/>
            <a:ext cx="1708408" cy="523220"/>
          </a:xfrm>
          <a:prstGeom prst="rect">
            <a:avLst/>
          </a:prstGeom>
          <a:noFill/>
        </p:spPr>
        <p:txBody>
          <a:bodyPr wrap="square" rtlCol="0">
            <a:spAutoFit/>
          </a:bodyPr>
          <a:lstStyle/>
          <a:p>
            <a:r>
              <a:rPr lang="en-US" sz="1400" dirty="0"/>
              <a:t>Train the Machine Learning Algorithm</a:t>
            </a:r>
          </a:p>
        </p:txBody>
      </p:sp>
      <p:sp>
        <p:nvSpPr>
          <p:cNvPr id="26" name="TextBox 25">
            <a:extLst>
              <a:ext uri="{FF2B5EF4-FFF2-40B4-BE49-F238E27FC236}">
                <a16:creationId xmlns="" xmlns:a16="http://schemas.microsoft.com/office/drawing/2014/main" id="{1EE802EB-1364-4CE2-B5F7-6AAF6E3E7820}"/>
              </a:ext>
            </a:extLst>
          </p:cNvPr>
          <p:cNvSpPr txBox="1"/>
          <p:nvPr/>
        </p:nvSpPr>
        <p:spPr>
          <a:xfrm>
            <a:off x="3737763" y="4874075"/>
            <a:ext cx="1532891" cy="307777"/>
          </a:xfrm>
          <a:prstGeom prst="rect">
            <a:avLst/>
          </a:prstGeom>
          <a:noFill/>
        </p:spPr>
        <p:txBody>
          <a:bodyPr wrap="square" rtlCol="0">
            <a:spAutoFit/>
          </a:bodyPr>
          <a:lstStyle/>
          <a:p>
            <a:r>
              <a:rPr lang="en-US" sz="1400" dirty="0"/>
              <a:t>Prediction Model</a:t>
            </a:r>
          </a:p>
        </p:txBody>
      </p:sp>
      <p:sp>
        <p:nvSpPr>
          <p:cNvPr id="27" name="TextBox 26">
            <a:extLst>
              <a:ext uri="{FF2B5EF4-FFF2-40B4-BE49-F238E27FC236}">
                <a16:creationId xmlns="" xmlns:a16="http://schemas.microsoft.com/office/drawing/2014/main" id="{F381B73E-3407-472A-91AE-6ACBFA7C9F4E}"/>
              </a:ext>
            </a:extLst>
          </p:cNvPr>
          <p:cNvSpPr txBox="1"/>
          <p:nvPr/>
        </p:nvSpPr>
        <p:spPr>
          <a:xfrm>
            <a:off x="6791026" y="6430842"/>
            <a:ext cx="1048961" cy="307777"/>
          </a:xfrm>
          <a:prstGeom prst="rect">
            <a:avLst/>
          </a:prstGeom>
          <a:noFill/>
        </p:spPr>
        <p:txBody>
          <a:bodyPr wrap="square" rtlCol="0">
            <a:spAutoFit/>
          </a:bodyPr>
          <a:lstStyle/>
          <a:p>
            <a:r>
              <a:rPr lang="en-US" sz="1400" dirty="0"/>
              <a:t>Prediction</a:t>
            </a:r>
          </a:p>
        </p:txBody>
      </p:sp>
      <p:sp>
        <p:nvSpPr>
          <p:cNvPr id="28" name="TextBox 27">
            <a:extLst>
              <a:ext uri="{FF2B5EF4-FFF2-40B4-BE49-F238E27FC236}">
                <a16:creationId xmlns="" xmlns:a16="http://schemas.microsoft.com/office/drawing/2014/main" id="{EC990C87-6176-41BA-8C7B-8EAE9A1D52B3}"/>
              </a:ext>
            </a:extLst>
          </p:cNvPr>
          <p:cNvSpPr txBox="1"/>
          <p:nvPr/>
        </p:nvSpPr>
        <p:spPr>
          <a:xfrm>
            <a:off x="6816375" y="3353225"/>
            <a:ext cx="977084" cy="338554"/>
          </a:xfrm>
          <a:prstGeom prst="rect">
            <a:avLst/>
          </a:prstGeom>
          <a:noFill/>
        </p:spPr>
        <p:txBody>
          <a:bodyPr wrap="square" rtlCol="0">
            <a:spAutoFit/>
          </a:bodyPr>
          <a:lstStyle/>
          <a:p>
            <a:r>
              <a:rPr lang="en-US" sz="1600" dirty="0"/>
              <a:t>Evaluate</a:t>
            </a:r>
          </a:p>
        </p:txBody>
      </p:sp>
      <p:sp>
        <p:nvSpPr>
          <p:cNvPr id="30" name="Arrow: Right 29">
            <a:extLst>
              <a:ext uri="{FF2B5EF4-FFF2-40B4-BE49-F238E27FC236}">
                <a16:creationId xmlns="" xmlns:a16="http://schemas.microsoft.com/office/drawing/2014/main" id="{059A3E31-496C-4D05-8438-8FE613CD78D9}"/>
              </a:ext>
            </a:extLst>
          </p:cNvPr>
          <p:cNvSpPr/>
          <p:nvPr/>
        </p:nvSpPr>
        <p:spPr>
          <a:xfrm>
            <a:off x="3403600" y="1351249"/>
            <a:ext cx="637930"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 xmlns:a16="http://schemas.microsoft.com/office/drawing/2014/main" id="{039602F0-B46A-41EF-A835-67C55A803710}"/>
              </a:ext>
            </a:extLst>
          </p:cNvPr>
          <p:cNvSpPr txBox="1"/>
          <p:nvPr/>
        </p:nvSpPr>
        <p:spPr>
          <a:xfrm>
            <a:off x="3312655" y="6424428"/>
            <a:ext cx="2419750" cy="307777"/>
          </a:xfrm>
          <a:prstGeom prst="rect">
            <a:avLst/>
          </a:prstGeom>
          <a:noFill/>
        </p:spPr>
        <p:txBody>
          <a:bodyPr wrap="square" rtlCol="0">
            <a:spAutoFit/>
          </a:bodyPr>
          <a:lstStyle/>
          <a:p>
            <a:r>
              <a:rPr lang="en-US" sz="1400" dirty="0"/>
              <a:t>Machine Learning Algorithm</a:t>
            </a:r>
          </a:p>
        </p:txBody>
      </p:sp>
      <p:sp>
        <p:nvSpPr>
          <p:cNvPr id="48" name="Arrow: Right 47">
            <a:extLst>
              <a:ext uri="{FF2B5EF4-FFF2-40B4-BE49-F238E27FC236}">
                <a16:creationId xmlns="" xmlns:a16="http://schemas.microsoft.com/office/drawing/2014/main" id="{36FB5C60-E5FD-4FC3-8608-842A9472A7EA}"/>
              </a:ext>
            </a:extLst>
          </p:cNvPr>
          <p:cNvSpPr/>
          <p:nvPr/>
        </p:nvSpPr>
        <p:spPr>
          <a:xfrm>
            <a:off x="1676029" y="1351249"/>
            <a:ext cx="637930"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 xmlns:a16="http://schemas.microsoft.com/office/drawing/2014/main" id="{B102A1D7-D1C6-4F2C-820B-B393D685FB0D}"/>
              </a:ext>
            </a:extLst>
          </p:cNvPr>
          <p:cNvSpPr/>
          <p:nvPr/>
        </p:nvSpPr>
        <p:spPr>
          <a:xfrm rot="5400000">
            <a:off x="4284226" y="2187508"/>
            <a:ext cx="372459"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 xmlns:a16="http://schemas.microsoft.com/office/drawing/2014/main" id="{BDD33A51-8ADE-4705-B623-C4823372CF17}"/>
              </a:ext>
            </a:extLst>
          </p:cNvPr>
          <p:cNvSpPr/>
          <p:nvPr/>
        </p:nvSpPr>
        <p:spPr>
          <a:xfrm rot="5400000">
            <a:off x="4338095" y="3905466"/>
            <a:ext cx="372459"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 xmlns:a16="http://schemas.microsoft.com/office/drawing/2014/main" id="{AC6BDCB5-7E09-4118-9558-52391B971E10}"/>
              </a:ext>
            </a:extLst>
          </p:cNvPr>
          <p:cNvSpPr/>
          <p:nvPr/>
        </p:nvSpPr>
        <p:spPr>
          <a:xfrm rot="5400000">
            <a:off x="4310710" y="5201469"/>
            <a:ext cx="372459"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 xmlns:a16="http://schemas.microsoft.com/office/drawing/2014/main" id="{12983E83-2176-46FC-BC3B-A49A75E21AC3}"/>
              </a:ext>
            </a:extLst>
          </p:cNvPr>
          <p:cNvSpPr/>
          <p:nvPr/>
        </p:nvSpPr>
        <p:spPr>
          <a:xfrm>
            <a:off x="5081498" y="5840668"/>
            <a:ext cx="1708408"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 xmlns:a16="http://schemas.microsoft.com/office/drawing/2014/main" id="{1FECACDD-E3C5-422C-9984-89A9C8CA3966}"/>
              </a:ext>
            </a:extLst>
          </p:cNvPr>
          <p:cNvSpPr/>
          <p:nvPr/>
        </p:nvSpPr>
        <p:spPr>
          <a:xfrm rot="16200000">
            <a:off x="6402933" y="4432100"/>
            <a:ext cx="1734716"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 xmlns:a16="http://schemas.microsoft.com/office/drawing/2014/main" id="{35099A3B-923F-4989-A192-480D1AB319CC}"/>
              </a:ext>
            </a:extLst>
          </p:cNvPr>
          <p:cNvSpPr/>
          <p:nvPr/>
        </p:nvSpPr>
        <p:spPr>
          <a:xfrm>
            <a:off x="2254912" y="5838159"/>
            <a:ext cx="1708408"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 xmlns:a16="http://schemas.microsoft.com/office/drawing/2014/main" id="{857098C2-3F26-4443-B0DD-EAA545934BC9}"/>
              </a:ext>
            </a:extLst>
          </p:cNvPr>
          <p:cNvSpPr txBox="1"/>
          <p:nvPr/>
        </p:nvSpPr>
        <p:spPr>
          <a:xfrm>
            <a:off x="1216617" y="6424428"/>
            <a:ext cx="1280790" cy="307777"/>
          </a:xfrm>
          <a:prstGeom prst="rect">
            <a:avLst/>
          </a:prstGeom>
          <a:noFill/>
        </p:spPr>
        <p:txBody>
          <a:bodyPr wrap="square" rtlCol="0">
            <a:spAutoFit/>
          </a:bodyPr>
          <a:lstStyle/>
          <a:p>
            <a:r>
              <a:rPr lang="en-US" sz="1400" dirty="0"/>
              <a:t>Input Data</a:t>
            </a:r>
          </a:p>
        </p:txBody>
      </p:sp>
      <p:sp>
        <p:nvSpPr>
          <p:cNvPr id="56" name="Arrow: Right 55">
            <a:extLst>
              <a:ext uri="{FF2B5EF4-FFF2-40B4-BE49-F238E27FC236}">
                <a16:creationId xmlns="" xmlns:a16="http://schemas.microsoft.com/office/drawing/2014/main" id="{8A8D1BED-4C89-4338-9548-145E8CE9F74E}"/>
              </a:ext>
            </a:extLst>
          </p:cNvPr>
          <p:cNvSpPr/>
          <p:nvPr/>
        </p:nvSpPr>
        <p:spPr>
          <a:xfrm rot="10800000">
            <a:off x="5081497" y="2819734"/>
            <a:ext cx="953274" cy="25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 xmlns:a16="http://schemas.microsoft.com/office/drawing/2014/main" id="{B0931DAC-226F-4B34-B43A-3BAA4B204E2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28865" y="2708541"/>
            <a:ext cx="623221" cy="623221"/>
          </a:xfrm>
          <a:prstGeom prst="rect">
            <a:avLst/>
          </a:prstGeom>
        </p:spPr>
      </p:pic>
      <p:pic>
        <p:nvPicPr>
          <p:cNvPr id="60" name="Picture 59">
            <a:extLst>
              <a:ext uri="{FF2B5EF4-FFF2-40B4-BE49-F238E27FC236}">
                <a16:creationId xmlns="" xmlns:a16="http://schemas.microsoft.com/office/drawing/2014/main" id="{1ED07000-F501-4A15-86D8-EE855DBF456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82948" y="2635160"/>
            <a:ext cx="623221" cy="623221"/>
          </a:xfrm>
          <a:prstGeom prst="rect">
            <a:avLst/>
          </a:prstGeom>
        </p:spPr>
      </p:pic>
    </p:spTree>
    <p:extLst>
      <p:ext uri="{BB962C8B-B14F-4D97-AF65-F5344CB8AC3E}">
        <p14:creationId xmlns:p14="http://schemas.microsoft.com/office/powerpoint/2010/main" val="322660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677334" y="1549401"/>
            <a:ext cx="8596668" cy="4491962"/>
          </a:xfrm>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174181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33715"/>
          <a:stretch/>
        </p:blipFill>
        <p:spPr>
          <a:xfrm>
            <a:off x="106760" y="1930400"/>
            <a:ext cx="11926964" cy="3181081"/>
          </a:xfrm>
          <a:prstGeom prst="rect">
            <a:avLst/>
          </a:prstGeom>
        </p:spPr>
      </p:pic>
    </p:spTree>
    <p:extLst>
      <p:ext uri="{BB962C8B-B14F-4D97-AF65-F5344CB8AC3E}">
        <p14:creationId xmlns:p14="http://schemas.microsoft.com/office/powerpoint/2010/main" val="1899599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07779"/>
            <a:ext cx="7217415" cy="15094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310037"/>
            <a:ext cx="10779559" cy="2034696"/>
          </a:xfrm>
          <a:prstGeom prst="rect">
            <a:avLst/>
          </a:prstGeom>
        </p:spPr>
      </p:pic>
    </p:spTree>
    <p:extLst>
      <p:ext uri="{BB962C8B-B14F-4D97-AF65-F5344CB8AC3E}">
        <p14:creationId xmlns:p14="http://schemas.microsoft.com/office/powerpoint/2010/main" val="136381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005" y="1595548"/>
            <a:ext cx="7333325" cy="4780369"/>
          </a:xfrm>
          <a:prstGeom prst="rect">
            <a:avLst/>
          </a:prstGeom>
        </p:spPr>
      </p:pic>
    </p:spTree>
    <p:extLst>
      <p:ext uri="{BB962C8B-B14F-4D97-AF65-F5344CB8AC3E}">
        <p14:creationId xmlns:p14="http://schemas.microsoft.com/office/powerpoint/2010/main" val="194206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Generation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9" y="1270000"/>
            <a:ext cx="9298546" cy="5444270"/>
          </a:xfrm>
          <a:prstGeom prst="rect">
            <a:avLst/>
          </a:prstGeom>
        </p:spPr>
      </p:pic>
    </p:spTree>
    <p:extLst>
      <p:ext uri="{BB962C8B-B14F-4D97-AF65-F5344CB8AC3E}">
        <p14:creationId xmlns:p14="http://schemas.microsoft.com/office/powerpoint/2010/main" val="123905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a:t>
            </a:r>
            <a:r>
              <a:rPr lang="en-US" dirty="0" smtClean="0"/>
              <a:t>Predictions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07" y="2509949"/>
            <a:ext cx="11964893" cy="2641600"/>
          </a:xfrm>
          <a:prstGeom prst="rect">
            <a:avLst/>
          </a:prstGeom>
        </p:spPr>
      </p:pic>
    </p:spTree>
    <p:extLst>
      <p:ext uri="{BB962C8B-B14F-4D97-AF65-F5344CB8AC3E}">
        <p14:creationId xmlns:p14="http://schemas.microsoft.com/office/powerpoint/2010/main" val="184959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UI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182" y="1772842"/>
            <a:ext cx="9247581" cy="4269184"/>
          </a:xfrm>
        </p:spPr>
      </p:pic>
    </p:spTree>
    <p:extLst>
      <p:ext uri="{BB962C8B-B14F-4D97-AF65-F5344CB8AC3E}">
        <p14:creationId xmlns:p14="http://schemas.microsoft.com/office/powerpoint/2010/main" val="164309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813" y="1558917"/>
            <a:ext cx="2953855" cy="48828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857" y="1558917"/>
            <a:ext cx="2908145" cy="4936374"/>
          </a:xfrm>
          <a:prstGeom prst="rect">
            <a:avLst/>
          </a:prstGeom>
        </p:spPr>
      </p:pic>
    </p:spTree>
    <p:extLst>
      <p:ext uri="{BB962C8B-B14F-4D97-AF65-F5344CB8AC3E}">
        <p14:creationId xmlns:p14="http://schemas.microsoft.com/office/powerpoint/2010/main" val="162050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926" y="1930400"/>
            <a:ext cx="8596312" cy="15292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926" y="4106551"/>
            <a:ext cx="8596312" cy="1379850"/>
          </a:xfrm>
          <a:prstGeom prst="rect">
            <a:avLst/>
          </a:prstGeom>
        </p:spPr>
      </p:pic>
    </p:spTree>
    <p:extLst>
      <p:ext uri="{BB962C8B-B14F-4D97-AF65-F5344CB8AC3E}">
        <p14:creationId xmlns:p14="http://schemas.microsoft.com/office/powerpoint/2010/main" val="154731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677334" y="1405466"/>
            <a:ext cx="8596668" cy="5252911"/>
          </a:xfrm>
        </p:spPr>
        <p:txBody>
          <a:bodyPr>
            <a:normAutofit/>
          </a:bodyPr>
          <a:lstStyle/>
          <a:p>
            <a:r>
              <a:rPr lang="en-US" sz="2000" dirty="0">
                <a:sym typeface="+mn-ea"/>
              </a:rPr>
              <a:t>Introduction</a:t>
            </a:r>
            <a:endParaRPr lang="en-IN" altLang="en-US" sz="2000" dirty="0"/>
          </a:p>
          <a:p>
            <a:r>
              <a:rPr lang="en-IN" altLang="en-US" sz="2000" dirty="0"/>
              <a:t>Need for study</a:t>
            </a:r>
          </a:p>
          <a:p>
            <a:r>
              <a:rPr lang="en-IN" altLang="en-US" sz="2000" dirty="0"/>
              <a:t>Literature survey</a:t>
            </a:r>
          </a:p>
          <a:p>
            <a:r>
              <a:rPr lang="en-IN" altLang="en-US" sz="2000" dirty="0"/>
              <a:t>Problem </a:t>
            </a:r>
            <a:r>
              <a:rPr lang="en-IN" altLang="en-US" sz="2000" dirty="0" smtClean="0"/>
              <a:t>statement</a:t>
            </a:r>
          </a:p>
          <a:p>
            <a:r>
              <a:rPr lang="en-IN" sz="2000" dirty="0" smtClean="0"/>
              <a:t>Objectives</a:t>
            </a:r>
          </a:p>
          <a:p>
            <a:r>
              <a:rPr lang="en-IN" sz="2000" dirty="0" smtClean="0"/>
              <a:t>Existing Systems</a:t>
            </a:r>
          </a:p>
          <a:p>
            <a:r>
              <a:rPr lang="en-US" sz="2000" dirty="0" smtClean="0"/>
              <a:t>Architecture</a:t>
            </a:r>
            <a:endParaRPr lang="en-US" sz="2000" dirty="0"/>
          </a:p>
          <a:p>
            <a:r>
              <a:rPr lang="en-US" sz="2000" dirty="0" smtClean="0"/>
              <a:t>Dataset Processing</a:t>
            </a:r>
          </a:p>
          <a:p>
            <a:r>
              <a:rPr lang="en-US" sz="2000" dirty="0" smtClean="0"/>
              <a:t>Implementation</a:t>
            </a:r>
          </a:p>
          <a:p>
            <a:r>
              <a:rPr lang="en-US" sz="2000" dirty="0" smtClean="0"/>
              <a:t>Result Analysis</a:t>
            </a:r>
            <a:endParaRPr lang="en-US" sz="2000" dirty="0"/>
          </a:p>
          <a:p>
            <a:r>
              <a:rPr lang="en-US" sz="2000" dirty="0" smtClean="0"/>
              <a:t>Conclusion</a:t>
            </a:r>
          </a:p>
          <a:p>
            <a:r>
              <a:rPr lang="en-US" sz="2000" dirty="0" smtClean="0"/>
              <a:t>References</a:t>
            </a:r>
            <a:endParaRPr lang="en-US" sz="2000" dirty="0"/>
          </a:p>
          <a:p>
            <a:pPr marL="0" indent="0">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000" dirty="0" smtClean="0"/>
              <a:t>The </a:t>
            </a:r>
            <a:r>
              <a:rPr lang="en-US" sz="2000" dirty="0"/>
              <a:t>proposed system is based on the symptoms of dengue disease and it is used to avoid the mistakes or errors of lab technicians. In this the sequence takes place as pre-processing, train the algorithm, prediction, evaluation. In this by taking historical dengue cases to predict to detect the infected or non infected using Random Forest and Decision </a:t>
            </a:r>
            <a:r>
              <a:rPr lang="en-US" sz="2000" dirty="0" smtClean="0"/>
              <a:t>tree.</a:t>
            </a:r>
            <a:endParaRPr lang="en-IN" altLang="en-US" sz="2000" dirty="0"/>
          </a:p>
        </p:txBody>
      </p:sp>
    </p:spTree>
    <p:extLst>
      <p:ext uri="{BB962C8B-B14F-4D97-AF65-F5344CB8AC3E}">
        <p14:creationId xmlns:p14="http://schemas.microsoft.com/office/powerpoint/2010/main" val="4125977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a:t>https://journals.plos.org/plosone/article?id=10.1371/journal.pone.0189988</a:t>
            </a:r>
          </a:p>
          <a:p>
            <a:r>
              <a:rPr lang="en-US" dirty="0"/>
              <a:t>https://www.hindawi.com/journals/bmri/2013/690835/</a:t>
            </a:r>
          </a:p>
          <a:p>
            <a:r>
              <a:rPr lang="en-US" dirty="0"/>
              <a:t>https://ieeexplore.ieee.org/document/6361016</a:t>
            </a:r>
          </a:p>
          <a:p>
            <a:r>
              <a:rPr lang="en-US" dirty="0"/>
              <a:t>https://ij-healthgeographics.biomedcentral.com/articles/10.1186/1476-072X-14-9</a:t>
            </a:r>
          </a:p>
          <a:p>
            <a:r>
              <a:rPr lang="en-US" dirty="0"/>
              <a:t>https://www.semanticscholar.org/paper/Performance-Comparison-of-Na%C3%AFve-Bayes-and-J-48-Goyal-Mehta/b4eb0794605bea6bb8e0d333a3c1bcfc55616e17</a:t>
            </a:r>
          </a:p>
          <a:p>
            <a:r>
              <a:rPr lang="en-US" dirty="0"/>
              <a:t>https://www.researchgate.net/publication/2433350_Image_Analysis_and_Supervised_Learning_in_the_Automated_Differentiation_of_White_Blood_Cells_from_Microscopic_Images</a:t>
            </a:r>
          </a:p>
          <a:p>
            <a:r>
              <a:rPr lang="en-US" dirty="0"/>
              <a:t>https://www.ijert.org/image-processing-based-leukemia-cancer-cell-detection</a:t>
            </a:r>
          </a:p>
        </p:txBody>
      </p:sp>
    </p:spTree>
    <p:extLst>
      <p:ext uri="{BB962C8B-B14F-4D97-AF65-F5344CB8AC3E}">
        <p14:creationId xmlns:p14="http://schemas.microsoft.com/office/powerpoint/2010/main" val="307399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r>
              <a:rPr lang="en-US" sz="8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000" dirty="0"/>
              <a:t>Dengue fever is a mosquito-borne disease caused by the dengue </a:t>
            </a:r>
            <a:r>
              <a:rPr lang="en-IN" altLang="en-US" sz="2000" dirty="0"/>
              <a:t>virus</a:t>
            </a:r>
            <a:r>
              <a:rPr lang="en-US" sz="2000" dirty="0"/>
              <a:t>. </a:t>
            </a:r>
          </a:p>
          <a:p>
            <a:r>
              <a:rPr lang="en-US" sz="2000" dirty="0"/>
              <a:t>It is a life-threatening disease lots of people died due to dengue</a:t>
            </a:r>
            <a:r>
              <a:rPr lang="en-IN" altLang="en-US" sz="2000" dirty="0"/>
              <a:t>.</a:t>
            </a:r>
            <a:endParaRPr lang="en-US" sz="2000" dirty="0"/>
          </a:p>
          <a:p>
            <a:r>
              <a:rPr lang="en-US" sz="2000" dirty="0"/>
              <a:t>The challenge is to collect huge volumes of data</a:t>
            </a:r>
            <a:r>
              <a:rPr lang="en-IN" altLang="en-US" sz="2000" dirty="0"/>
              <a:t>.</a:t>
            </a:r>
            <a:endParaRPr lang="en-US" sz="2000" dirty="0"/>
          </a:p>
          <a:p>
            <a:r>
              <a:rPr lang="en-US" sz="2000" dirty="0"/>
              <a:t>Healthcare can be made smart by using ML in health field.</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ym typeface="+mn-ea"/>
              </a:rPr>
              <a:t>NEED FOR STUDY</a:t>
            </a:r>
            <a:r>
              <a:rPr lang="en-IN" altLang="en-US" dirty="0"/>
              <a:t/>
            </a:r>
            <a:br>
              <a:rPr lang="en-IN" altLang="en-US" dirty="0"/>
            </a:br>
            <a:endParaRPr lang="en-US" dirty="0"/>
          </a:p>
        </p:txBody>
      </p:sp>
      <p:sp>
        <p:nvSpPr>
          <p:cNvPr id="3" name="Content Placeholder 2"/>
          <p:cNvSpPr>
            <a:spLocks noGrp="1"/>
          </p:cNvSpPr>
          <p:nvPr>
            <p:ph idx="1"/>
          </p:nvPr>
        </p:nvSpPr>
        <p:spPr/>
        <p:txBody>
          <a:bodyPr>
            <a:normAutofit/>
          </a:bodyPr>
          <a:lstStyle/>
          <a:p>
            <a:endParaRPr lang="en-IN" altLang="en-US" dirty="0"/>
          </a:p>
          <a:p>
            <a:r>
              <a:rPr lang="en-US" dirty="0"/>
              <a:t>National Vector Borne Disease Control </a:t>
            </a:r>
            <a:r>
              <a:rPr lang="en-US" dirty="0" err="1"/>
              <a:t>Programme</a:t>
            </a:r>
            <a:r>
              <a:rPr lang="en-US" dirty="0"/>
              <a:t> displayed DENGUE SITUATION IN </a:t>
            </a:r>
            <a:r>
              <a:rPr lang="en-US" dirty="0" smtClean="0"/>
              <a:t>INDIA</a:t>
            </a:r>
            <a:r>
              <a:rPr lang="en-US" dirty="0"/>
              <a:t>.</a:t>
            </a:r>
            <a:endParaRPr lang="en-US" dirty="0" smtClean="0"/>
          </a:p>
          <a:p>
            <a:pPr lvl="1"/>
            <a:r>
              <a:rPr lang="en-US" dirty="0"/>
              <a:t>Reference link: </a:t>
            </a:r>
            <a:r>
              <a:rPr lang="en-IN" u="sng">
                <a:hlinkClick r:id="rId2"/>
              </a:rPr>
              <a:t>https://nvbdcp.gov.in/index4.php?lang=1&amp;level=0&amp;linkid=431&amp;lid=3715</a:t>
            </a:r>
            <a:endParaRPr lang="en-US"/>
          </a:p>
          <a:p>
            <a:pPr lvl="0"/>
            <a:r>
              <a:rPr lang="en-US" dirty="0"/>
              <a:t>Bihar man blames doctors for dengue deaths</a:t>
            </a:r>
          </a:p>
          <a:p>
            <a:pPr lvl="1"/>
            <a:r>
              <a:rPr lang="en-US" dirty="0" smtClean="0"/>
              <a:t>Article </a:t>
            </a:r>
            <a:r>
              <a:rPr lang="en-US" dirty="0"/>
              <a:t>Link: </a:t>
            </a:r>
            <a:r>
              <a:rPr lang="en-IN" u="sng">
                <a:hlinkClick r:id="rId3"/>
              </a:rPr>
              <a:t>https://gulfnews.com/world/asia/india/bihar-man-blames-doctors-for-dengue-deaths-1.67284927</a:t>
            </a:r>
            <a:endParaRPr lang="en-US"/>
          </a:p>
          <a:p>
            <a:pPr lvl="0"/>
            <a:r>
              <a:rPr lang="en-US" dirty="0" err="1"/>
              <a:t>Adya</a:t>
            </a:r>
            <a:r>
              <a:rPr lang="en-US" dirty="0"/>
              <a:t> Singh’s dengue death case: Fortis hospital doctor booked </a:t>
            </a:r>
            <a:endParaRPr lang="en-US" dirty="0" smtClean="0"/>
          </a:p>
          <a:p>
            <a:pPr lvl="1"/>
            <a:r>
              <a:rPr lang="en-US" dirty="0" smtClean="0"/>
              <a:t>Article </a:t>
            </a:r>
            <a:r>
              <a:rPr lang="en-US" dirty="0"/>
              <a:t>Link: </a:t>
            </a:r>
            <a:r>
              <a:rPr lang="en-IN" u="sng">
                <a:hlinkClick r:id="rId4"/>
              </a:rPr>
              <a:t>https://timesofindia.indiatimes.com/city/gurgaon/adya-singhs-dengue-death-case-fortis-hospital-doctor-booked/articleshow/62014634.cms</a:t>
            </a:r>
            <a:endParaRPr lang="en-US"/>
          </a:p>
          <a:p>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ym typeface="+mn-ea"/>
              </a:rPr>
              <a:t>Literature survey</a:t>
            </a:r>
            <a:endParaRPr lang="en-IN" altLang="en-US"/>
          </a:p>
        </p:txBody>
      </p:sp>
      <p:sp>
        <p:nvSpPr>
          <p:cNvPr id="3" name="Content Placeholder 2"/>
          <p:cNvSpPr>
            <a:spLocks noGrp="1"/>
          </p:cNvSpPr>
          <p:nvPr>
            <p:ph idx="1"/>
          </p:nvPr>
        </p:nvSpPr>
        <p:spPr/>
        <p:txBody>
          <a:bodyPr>
            <a:normAutofit/>
          </a:bodyPr>
          <a:lstStyle/>
          <a:p>
            <a:r>
              <a:rPr lang="en-IN" altLang="en-US" sz="2000" dirty="0"/>
              <a:t>Automated Dengue Detection</a:t>
            </a:r>
          </a:p>
          <a:p>
            <a:pPr marL="0" indent="0">
              <a:buNone/>
            </a:pPr>
            <a:r>
              <a:rPr lang="en-IN" altLang="en-US" sz="2000" dirty="0"/>
              <a:t>	</a:t>
            </a:r>
            <a:r>
              <a:rPr lang="en-IN" altLang="en-US" sz="2000" u="sng" dirty="0">
                <a:solidFill>
                  <a:schemeClr val="accent1"/>
                </a:solidFill>
                <a:effectLst>
                  <a:outerShdw blurRad="38100" dist="25400" dir="5400000" algn="ctr" rotWithShape="0">
                    <a:srgbClr val="6E747A">
                      <a:alpha val="43000"/>
                    </a:srgbClr>
                  </a:outerShdw>
                </a:effectLst>
              </a:rPr>
              <a:t>https://irjet.net/archives/V5/i6/IRJET-V5I689.pdf</a:t>
            </a:r>
          </a:p>
          <a:p>
            <a:r>
              <a:rPr lang="en-IN" altLang="en-US" sz="2000" dirty="0"/>
              <a:t>Early Detection of Dengue Using Machine Learning Algorithms</a:t>
            </a:r>
          </a:p>
          <a:p>
            <a:pPr marL="0" indent="0">
              <a:buNone/>
            </a:pPr>
            <a:r>
              <a:rPr lang="en-IN" altLang="en-US" sz="2000" dirty="0"/>
              <a:t>	</a:t>
            </a:r>
            <a:r>
              <a:rPr lang="en-IN" altLang="en-US" sz="2000" u="sng" dirty="0">
                <a:solidFill>
                  <a:schemeClr val="accent1"/>
                </a:solidFill>
                <a:effectLst>
                  <a:outerShdw blurRad="38100" dist="25400" dir="5400000" algn="ctr" rotWithShape="0">
                    <a:srgbClr val="6E747A">
                      <a:alpha val="43000"/>
                    </a:srgbClr>
                  </a:outerShdw>
                </a:effectLst>
              </a:rPr>
              <a:t>https://acadpubl.eu/jsi/2018-118-18/articles/18d/79.pdf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cap="all" dirty="0">
                <a:uFillTx/>
                <a:sym typeface="+mn-ea"/>
              </a:rPr>
              <a:t>Problem statement</a:t>
            </a:r>
          </a:p>
        </p:txBody>
      </p:sp>
      <p:sp>
        <p:nvSpPr>
          <p:cNvPr id="3" name="Content Placeholder 2"/>
          <p:cNvSpPr>
            <a:spLocks noGrp="1"/>
          </p:cNvSpPr>
          <p:nvPr>
            <p:ph idx="1"/>
          </p:nvPr>
        </p:nvSpPr>
        <p:spPr/>
        <p:txBody>
          <a:bodyPr>
            <a:normAutofit/>
          </a:bodyPr>
          <a:lstStyle/>
          <a:p>
            <a:r>
              <a:rPr lang="en-IN" altLang="en-US" sz="2000" dirty="0"/>
              <a:t>There is a existing system for dengue detection based on weather forecasting but we design a problem with the help of hospital data to predict dengue </a:t>
            </a:r>
            <a:r>
              <a:rPr lang="en-IN" altLang="en-US" sz="2000" dirty="0" smtClean="0"/>
              <a:t>disease.</a:t>
            </a:r>
            <a:endParaRPr lang="en-IN" altLang="en-US" sz="2000" dirty="0"/>
          </a:p>
          <a:p>
            <a:pPr marL="0" indent="0">
              <a:buNone/>
            </a:pPr>
            <a:endParaRPr lang="en-I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1.  To propose a automation system for dengue disease detection</a:t>
            </a:r>
          </a:p>
          <a:p>
            <a:r>
              <a:rPr lang="en-US" dirty="0"/>
              <a:t>2. To collect Real Time Data from Hospitals</a:t>
            </a:r>
          </a:p>
          <a:p>
            <a:r>
              <a:rPr lang="en-US" dirty="0"/>
              <a:t>3. To Develop a high accuracy prediction model</a:t>
            </a:r>
          </a:p>
          <a:p>
            <a:r>
              <a:rPr lang="en-US" dirty="0"/>
              <a:t>4. To Design User interface for dengue disease detection</a:t>
            </a:r>
          </a:p>
        </p:txBody>
      </p:sp>
    </p:spTree>
    <p:extLst>
      <p:ext uri="{BB962C8B-B14F-4D97-AF65-F5344CB8AC3E}">
        <p14:creationId xmlns:p14="http://schemas.microsoft.com/office/powerpoint/2010/main" val="203179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Existed Systems</a:t>
            </a:r>
            <a:endParaRPr lang="en-US" dirty="0"/>
          </a:p>
        </p:txBody>
      </p:sp>
      <p:sp>
        <p:nvSpPr>
          <p:cNvPr id="3" name="Content Placeholder 2"/>
          <p:cNvSpPr>
            <a:spLocks noGrp="1"/>
          </p:cNvSpPr>
          <p:nvPr>
            <p:ph idx="1"/>
          </p:nvPr>
        </p:nvSpPr>
        <p:spPr/>
        <p:txBody>
          <a:bodyPr/>
          <a:lstStyle/>
          <a:p>
            <a:r>
              <a:rPr lang="en-US" dirty="0"/>
              <a:t>1. Weather based forecasting</a:t>
            </a:r>
          </a:p>
          <a:p>
            <a:pPr marL="0" indent="0">
              <a:buNone/>
            </a:pPr>
            <a:r>
              <a:rPr lang="en-US" dirty="0" smtClean="0"/>
              <a:t>      Temperature</a:t>
            </a:r>
            <a:r>
              <a:rPr lang="en-US" dirty="0"/>
              <a:t>, rainfall, humidity, precipitations are the major attributes used </a:t>
            </a:r>
            <a:r>
              <a:rPr lang="en-US" dirty="0" smtClean="0"/>
              <a:t>   	in </a:t>
            </a:r>
            <a:r>
              <a:rPr lang="en-US" dirty="0"/>
              <a:t>this model to identify dengue in particular locations.</a:t>
            </a:r>
          </a:p>
          <a:p>
            <a:r>
              <a:rPr lang="en-US" dirty="0"/>
              <a:t>2. Image processing of white blood cells</a:t>
            </a:r>
          </a:p>
          <a:p>
            <a:pPr marL="0" indent="0">
              <a:buNone/>
            </a:pPr>
            <a:r>
              <a:rPr lang="en-US" dirty="0" smtClean="0"/>
              <a:t>     In </a:t>
            </a:r>
            <a:r>
              <a:rPr lang="en-US" dirty="0"/>
              <a:t>this model they consider blood cells image only the main attribute. </a:t>
            </a:r>
          </a:p>
        </p:txBody>
      </p:sp>
    </p:spTree>
    <p:extLst>
      <p:ext uri="{BB962C8B-B14F-4D97-AF65-F5344CB8AC3E}">
        <p14:creationId xmlns:p14="http://schemas.microsoft.com/office/powerpoint/2010/main" val="8148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sz="2000" dirty="0"/>
              <a:t>Machine </a:t>
            </a:r>
            <a:r>
              <a:rPr lang="en-US" sz="2000" dirty="0" smtClean="0"/>
              <a:t>Learning</a:t>
            </a:r>
            <a:r>
              <a:rPr lang="en-IN" sz="2000" dirty="0"/>
              <a:t> </a:t>
            </a:r>
            <a:r>
              <a:rPr lang="en-IN" sz="2000" dirty="0" smtClean="0"/>
              <a:t>Algorithms</a:t>
            </a:r>
          </a:p>
          <a:p>
            <a:pPr lvl="1"/>
            <a:r>
              <a:rPr lang="en-IN" dirty="0" smtClean="0"/>
              <a:t>Random Forest</a:t>
            </a:r>
          </a:p>
          <a:p>
            <a:pPr lvl="1"/>
            <a:r>
              <a:rPr lang="en-IN" dirty="0" smtClean="0"/>
              <a:t>Decision Tree</a:t>
            </a:r>
            <a:endParaRPr lang="en-US" dirty="0"/>
          </a:p>
          <a:p>
            <a:r>
              <a:rPr lang="en-IN" altLang="en-US" sz="2000" dirty="0" smtClean="0"/>
              <a:t>To Implement User interface we are using</a:t>
            </a:r>
          </a:p>
          <a:p>
            <a:pPr lvl="1"/>
            <a:r>
              <a:rPr lang="en-IN" altLang="en-US" dirty="0" smtClean="0"/>
              <a:t>Django framework</a:t>
            </a:r>
          </a:p>
          <a:p>
            <a:pPr lvl="1"/>
            <a:r>
              <a:rPr lang="en-IN" altLang="en-US" dirty="0" smtClean="0"/>
              <a:t>HTML</a:t>
            </a:r>
          </a:p>
          <a:p>
            <a:pPr lvl="1"/>
            <a:r>
              <a:rPr lang="en-IN" altLang="en-US" dirty="0" smtClean="0"/>
              <a:t>Bootstrap</a:t>
            </a:r>
          </a:p>
          <a:p>
            <a:endParaRPr lang="en-IN" altLang="en-US" sz="2000" dirty="0"/>
          </a:p>
          <a:p>
            <a:pPr marL="0" indent="0">
              <a:buNone/>
            </a:pPr>
            <a:endParaRPr lang="en-US" sz="2000" dirty="0"/>
          </a:p>
          <a:p>
            <a:pPr marL="0" indent="0">
              <a:buNone/>
            </a:pPr>
            <a:endParaRPr lang="en-US" sz="2000" dirty="0"/>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380</TotalTime>
  <Words>370</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 DENGUE DISEASE DETECTION</vt:lpstr>
      <vt:lpstr>CONTENTS</vt:lpstr>
      <vt:lpstr>INTRODUCTION</vt:lpstr>
      <vt:lpstr>NEED FOR STUDY </vt:lpstr>
      <vt:lpstr>Literature survey</vt:lpstr>
      <vt:lpstr>Problem statement</vt:lpstr>
      <vt:lpstr>OBJECTIVES</vt:lpstr>
      <vt:lpstr>Existed Systems</vt:lpstr>
      <vt:lpstr>TECHNOLOGIES USED</vt:lpstr>
      <vt:lpstr>ARCHITECTURE</vt:lpstr>
      <vt:lpstr>Implementation</vt:lpstr>
      <vt:lpstr>Dataset Description</vt:lpstr>
      <vt:lpstr>Data Cleaning</vt:lpstr>
      <vt:lpstr>Data Visualization</vt:lpstr>
      <vt:lpstr>Heat Map Generation</vt:lpstr>
      <vt:lpstr>Performing Predictions</vt:lpstr>
      <vt:lpstr>          UI Design</vt:lpstr>
      <vt:lpstr>               Results </vt:lpstr>
      <vt:lpstr>                    Results</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PATIENT TREATMENT HISTORY AND HEALTH DATA</dc:title>
  <dc:creator>Ranjitha Dubagunta</dc:creator>
  <cp:lastModifiedBy>sana babu reddy</cp:lastModifiedBy>
  <cp:revision>60</cp:revision>
  <dcterms:created xsi:type="dcterms:W3CDTF">2019-12-15T11:51:00Z</dcterms:created>
  <dcterms:modified xsi:type="dcterms:W3CDTF">2020-03-17T11:03:03Z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