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DXfZhx+khx0EXO+9ovSgaNPaj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531726-3938-47DF-85C5-D8257864D04D}">
  <a:tblStyle styleId="{C8531726-3938-47DF-85C5-D8257864D0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8ef7a6a44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38ef7a6a44f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f02e67eaf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8f02e67eaf_1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8f02e67ea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8f02e67eaf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8f02e67ea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8f02e67ea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8ef7a6a4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8ef7a6a44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8ef7a6a4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38ef7a6a44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8ef7a6a4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38ef7a6a44f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8ef7a6a44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38ef7a6a44f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0.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794381"/>
            <a:ext cx="9144000" cy="89473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2060"/>
              </a:buClr>
              <a:buSzPts val="2400"/>
              <a:buFont typeface="Times New Roman"/>
              <a:buNone/>
            </a:pPr>
            <a:r>
              <a:rPr b="1" lang="en-IN" sz="2400">
                <a:solidFill>
                  <a:srgbClr val="002060"/>
                </a:solidFill>
                <a:latin typeface="Times New Roman"/>
                <a:ea typeface="Times New Roman"/>
                <a:cs typeface="Times New Roman"/>
                <a:sym typeface="Times New Roman"/>
              </a:rPr>
              <a:t>Safe and Autonomous Docking of an AUV</a:t>
            </a:r>
            <a:endParaRPr b="1" sz="2000">
              <a:solidFill>
                <a:srgbClr val="002060"/>
              </a:solidFill>
            </a:endParaRPr>
          </a:p>
        </p:txBody>
      </p:sp>
      <p:sp>
        <p:nvSpPr>
          <p:cNvPr id="85" name="Google Shape;85;p1"/>
          <p:cNvSpPr txBox="1"/>
          <p:nvPr/>
        </p:nvSpPr>
        <p:spPr>
          <a:xfrm>
            <a:off x="1398875" y="1974671"/>
            <a:ext cx="9144000" cy="44881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1800"/>
              <a:buFont typeface="Times New Roman"/>
              <a:buNone/>
            </a:pPr>
            <a:r>
              <a:rPr lang="en-IN" sz="1800">
                <a:solidFill>
                  <a:srgbClr val="002060"/>
                </a:solidFill>
                <a:latin typeface="Times New Roman"/>
                <a:ea typeface="Times New Roman"/>
                <a:cs typeface="Times New Roman"/>
                <a:sym typeface="Times New Roman"/>
              </a:rPr>
              <a:t>Ashish Shukla, Sweta Tripathi and Sanad Shaha</a:t>
            </a:r>
            <a:endParaRPr b="0" i="0" sz="6000" u="none" cap="none" strike="noStrike">
              <a:solidFill>
                <a:srgbClr val="002060"/>
              </a:solidFill>
              <a:latin typeface="Calibri"/>
              <a:ea typeface="Calibri"/>
              <a:cs typeface="Calibri"/>
              <a:sym typeface="Calibri"/>
            </a:endParaRPr>
          </a:p>
        </p:txBody>
      </p:sp>
      <p:grpSp>
        <p:nvGrpSpPr>
          <p:cNvPr id="86" name="Google Shape;86;p1"/>
          <p:cNvGrpSpPr/>
          <p:nvPr/>
        </p:nvGrpSpPr>
        <p:grpSpPr>
          <a:xfrm>
            <a:off x="0" y="6603899"/>
            <a:ext cx="12192000" cy="254101"/>
            <a:chOff x="0" y="3145281"/>
            <a:chExt cx="5760085" cy="95250"/>
          </a:xfrm>
        </p:grpSpPr>
        <p:sp>
          <p:nvSpPr>
            <p:cNvPr id="87" name="Google Shape;87;p1"/>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b="0" i="0" lang="en-IN" sz="1400" u="none" cap="none" strike="noStrike">
                  <a:solidFill>
                    <a:schemeClr val="lt1"/>
                  </a:solidFill>
                  <a:latin typeface="Times New Roman"/>
                  <a:ea typeface="Times New Roman"/>
                  <a:cs typeface="Times New Roman"/>
                  <a:sym typeface="Times New Roman"/>
                </a:rPr>
                <a:t>   </a:t>
              </a:r>
              <a:endParaRPr b="0" i="0" sz="1400" u="none" cap="none" strike="noStrike">
                <a:solidFill>
                  <a:schemeClr val="lt1"/>
                </a:solidFill>
                <a:latin typeface="Times New Roman"/>
                <a:ea typeface="Times New Roman"/>
                <a:cs typeface="Times New Roman"/>
                <a:sym typeface="Times New Roman"/>
              </a:endParaRPr>
            </a:p>
          </p:txBody>
        </p:sp>
        <p:sp>
          <p:nvSpPr>
            <p:cNvPr id="88" name="Google Shape;88;p1"/>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89" name="Google Shape;89;p1"/>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90" name="Google Shape;90;p1"/>
          <p:cNvGrpSpPr/>
          <p:nvPr/>
        </p:nvGrpSpPr>
        <p:grpSpPr>
          <a:xfrm>
            <a:off x="0" y="0"/>
            <a:ext cx="12130744" cy="254101"/>
            <a:chOff x="0" y="3145281"/>
            <a:chExt cx="5760210" cy="95250"/>
          </a:xfrm>
        </p:grpSpPr>
        <p:sp>
          <p:nvSpPr>
            <p:cNvPr id="91" name="Google Shape;91;p1"/>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92" name="Google Shape;92;p1"/>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93" name="Google Shape;93;p1"/>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sp>
        <p:nvSpPr>
          <p:cNvPr id="94" name="Google Shape;94;p1"/>
          <p:cNvSpPr txBox="1"/>
          <p:nvPr/>
        </p:nvSpPr>
        <p:spPr>
          <a:xfrm>
            <a:off x="1599501" y="2804760"/>
            <a:ext cx="9144000" cy="44881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800"/>
              <a:buFont typeface="Calibri"/>
              <a:buNone/>
            </a:pPr>
            <a:r>
              <a:rPr b="0" lang="en-IN" sz="800" u="none">
                <a:solidFill>
                  <a:srgbClr val="002060"/>
                </a:solidFill>
                <a:latin typeface="Calibri"/>
                <a:ea typeface="Calibri"/>
                <a:cs typeface="Calibri"/>
                <a:sym typeface="Calibri"/>
              </a:rPr>
              <a:t> </a:t>
            </a:r>
            <a:endParaRPr b="0" sz="6000" u="none">
              <a:solidFill>
                <a:srgbClr val="002060"/>
              </a:solidFill>
              <a:latin typeface="Calibri"/>
              <a:ea typeface="Calibri"/>
              <a:cs typeface="Calibri"/>
              <a:sym typeface="Calibri"/>
            </a:endParaRPr>
          </a:p>
        </p:txBody>
      </p:sp>
      <p:sp>
        <p:nvSpPr>
          <p:cNvPr id="95" name="Google Shape;95;p1"/>
          <p:cNvSpPr txBox="1"/>
          <p:nvPr/>
        </p:nvSpPr>
        <p:spPr>
          <a:xfrm>
            <a:off x="3175286" y="2864541"/>
            <a:ext cx="5992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strike="noStrike">
                <a:solidFill>
                  <a:srgbClr val="002060"/>
                </a:solidFill>
                <a:latin typeface="Times New Roman"/>
                <a:ea typeface="Times New Roman"/>
                <a:cs typeface="Times New Roman"/>
                <a:sym typeface="Times New Roman"/>
              </a:rPr>
              <a:t>Indian Institute of Science Education and Research Bhopal </a:t>
            </a:r>
            <a:endParaRPr b="1" sz="1800">
              <a:solidFill>
                <a:srgbClr val="002060"/>
              </a:solidFill>
              <a:latin typeface="Calibri"/>
              <a:ea typeface="Calibri"/>
              <a:cs typeface="Calibri"/>
              <a:sym typeface="Calibri"/>
            </a:endParaRPr>
          </a:p>
        </p:txBody>
      </p:sp>
      <p:sp>
        <p:nvSpPr>
          <p:cNvPr id="96" name="Google Shape;96;p1"/>
          <p:cNvSpPr txBox="1"/>
          <p:nvPr/>
        </p:nvSpPr>
        <p:spPr>
          <a:xfrm>
            <a:off x="1395804" y="3629958"/>
            <a:ext cx="9144000" cy="448800"/>
          </a:xfrm>
          <a:prstGeom prst="rect">
            <a:avLst/>
          </a:prstGeom>
          <a:noFill/>
          <a:ln>
            <a:noFill/>
          </a:ln>
        </p:spPr>
        <p:txBody>
          <a:bodyPr anchorCtr="0" anchor="b"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002060"/>
              </a:buClr>
              <a:buSzPct val="100000"/>
              <a:buFont typeface="Times New Roman"/>
              <a:buNone/>
            </a:pPr>
            <a:r>
              <a:rPr lang="en-IN" sz="1800">
                <a:solidFill>
                  <a:srgbClr val="002060"/>
                </a:solidFill>
                <a:latin typeface="Times New Roman"/>
                <a:ea typeface="Times New Roman"/>
                <a:cs typeface="Times New Roman"/>
                <a:sym typeface="Times New Roman"/>
              </a:rPr>
              <a:t>ECS 418 - Intelligent Robotics</a:t>
            </a:r>
            <a:endParaRPr sz="1800">
              <a:solidFill>
                <a:srgbClr val="00206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2060"/>
              </a:buClr>
              <a:buSzPct val="100000"/>
              <a:buFont typeface="Times New Roman"/>
              <a:buNone/>
            </a:pPr>
            <a:r>
              <a:rPr lang="en-IN" sz="1800">
                <a:solidFill>
                  <a:srgbClr val="002060"/>
                </a:solidFill>
                <a:latin typeface="Times New Roman"/>
                <a:ea typeface="Times New Roman"/>
                <a:cs typeface="Times New Roman"/>
                <a:sym typeface="Times New Roman"/>
              </a:rPr>
              <a:t>Term Project</a:t>
            </a:r>
            <a:endParaRPr sz="1800">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g38ef7a6a44f_0_83"/>
          <p:cNvGrpSpPr/>
          <p:nvPr/>
        </p:nvGrpSpPr>
        <p:grpSpPr>
          <a:xfrm>
            <a:off x="0" y="6603814"/>
            <a:ext cx="12191796" cy="254098"/>
            <a:chOff x="0" y="3145281"/>
            <a:chExt cx="5760085" cy="95250"/>
          </a:xfrm>
        </p:grpSpPr>
        <p:sp>
          <p:nvSpPr>
            <p:cNvPr id="297" name="Google Shape;297;g38ef7a6a44f_0_83"/>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98" name="Google Shape;298;g38ef7a6a44f_0_83"/>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99" name="Google Shape;299;g38ef7a6a44f_0_83"/>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300" name="Google Shape;300;g38ef7a6a44f_0_83"/>
          <p:cNvGrpSpPr/>
          <p:nvPr/>
        </p:nvGrpSpPr>
        <p:grpSpPr>
          <a:xfrm>
            <a:off x="0" y="-85"/>
            <a:ext cx="12131002" cy="254098"/>
            <a:chOff x="0" y="3145281"/>
            <a:chExt cx="5760210" cy="95250"/>
          </a:xfrm>
        </p:grpSpPr>
        <p:sp>
          <p:nvSpPr>
            <p:cNvPr id="301" name="Google Shape;301;g38ef7a6a44f_0_83"/>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02" name="Google Shape;302;g38ef7a6a44f_0_83"/>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03" name="Google Shape;303;g38ef7a6a44f_0_83"/>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304" name="Google Shape;304;g38ef7a6a44f_0_83"/>
          <p:cNvGrpSpPr/>
          <p:nvPr/>
        </p:nvGrpSpPr>
        <p:grpSpPr>
          <a:xfrm>
            <a:off x="406616" y="-2991"/>
            <a:ext cx="11784872" cy="566675"/>
            <a:chOff x="0" y="-26776"/>
            <a:chExt cx="5759957" cy="272139"/>
          </a:xfrm>
        </p:grpSpPr>
        <p:sp>
          <p:nvSpPr>
            <p:cNvPr id="305" name="Google Shape;305;g38ef7a6a44f_0_83"/>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306" name="Google Shape;306;g38ef7a6a44f_0_83"/>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307" name="Google Shape;307;g38ef7a6a44f_0_83"/>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PRELIMINARY SIMULATION RESULTS</a:t>
            </a:r>
            <a:endParaRPr sz="2400">
              <a:solidFill>
                <a:schemeClr val="dk1"/>
              </a:solidFill>
              <a:latin typeface="Times New Roman"/>
              <a:ea typeface="Times New Roman"/>
              <a:cs typeface="Times New Roman"/>
              <a:sym typeface="Times New Roman"/>
            </a:endParaRPr>
          </a:p>
        </p:txBody>
      </p:sp>
      <p:sp>
        <p:nvSpPr>
          <p:cNvPr id="308" name="Google Shape;308;g38ef7a6a44f_0_83"/>
          <p:cNvSpPr txBox="1"/>
          <p:nvPr/>
        </p:nvSpPr>
        <p:spPr>
          <a:xfrm>
            <a:off x="406615" y="751853"/>
            <a:ext cx="10483200" cy="30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a:p>
        </p:txBody>
      </p:sp>
      <p:pic>
        <p:nvPicPr>
          <p:cNvPr id="309" name="Google Shape;309;g38ef7a6a44f_0_83" title="yaw.png"/>
          <p:cNvPicPr preferRelativeResize="0"/>
          <p:nvPr/>
        </p:nvPicPr>
        <p:blipFill>
          <a:blip r:embed="rId4">
            <a:alphaModFix/>
          </a:blip>
          <a:stretch>
            <a:fillRect/>
          </a:stretch>
        </p:blipFill>
        <p:spPr>
          <a:xfrm>
            <a:off x="592700" y="1450450"/>
            <a:ext cx="5060803" cy="4004612"/>
          </a:xfrm>
          <a:prstGeom prst="rect">
            <a:avLst/>
          </a:prstGeom>
          <a:noFill/>
          <a:ln>
            <a:noFill/>
          </a:ln>
        </p:spPr>
      </p:pic>
      <p:pic>
        <p:nvPicPr>
          <p:cNvPr id="310" name="Google Shape;310;g38ef7a6a44f_0_83" title="ptich.png"/>
          <p:cNvPicPr preferRelativeResize="0"/>
          <p:nvPr/>
        </p:nvPicPr>
        <p:blipFill>
          <a:blip r:embed="rId5">
            <a:alphaModFix/>
          </a:blip>
          <a:stretch>
            <a:fillRect/>
          </a:stretch>
        </p:blipFill>
        <p:spPr>
          <a:xfrm>
            <a:off x="6325400" y="1450450"/>
            <a:ext cx="5313198" cy="400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5"/>
          <p:cNvGrpSpPr/>
          <p:nvPr/>
        </p:nvGrpSpPr>
        <p:grpSpPr>
          <a:xfrm>
            <a:off x="0" y="6603899"/>
            <a:ext cx="12192000" cy="254101"/>
            <a:chOff x="0" y="3145281"/>
            <a:chExt cx="5760085" cy="95250"/>
          </a:xfrm>
        </p:grpSpPr>
        <p:sp>
          <p:nvSpPr>
            <p:cNvPr id="316" name="Google Shape;316;p5"/>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317" name="Google Shape;317;p5"/>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18" name="Google Shape;318;p5"/>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319" name="Google Shape;319;p5"/>
          <p:cNvGrpSpPr/>
          <p:nvPr/>
        </p:nvGrpSpPr>
        <p:grpSpPr>
          <a:xfrm>
            <a:off x="0" y="0"/>
            <a:ext cx="12130744" cy="254101"/>
            <a:chOff x="0" y="3145281"/>
            <a:chExt cx="5760210" cy="95250"/>
          </a:xfrm>
        </p:grpSpPr>
        <p:sp>
          <p:nvSpPr>
            <p:cNvPr id="320" name="Google Shape;320;p5"/>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21" name="Google Shape;321;p5"/>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22" name="Google Shape;322;p5"/>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323" name="Google Shape;323;p5"/>
          <p:cNvGrpSpPr/>
          <p:nvPr/>
        </p:nvGrpSpPr>
        <p:grpSpPr>
          <a:xfrm>
            <a:off x="344838" y="-5933"/>
            <a:ext cx="11785906" cy="566686"/>
            <a:chOff x="0" y="-26776"/>
            <a:chExt cx="5760340" cy="272139"/>
          </a:xfrm>
        </p:grpSpPr>
        <p:sp>
          <p:nvSpPr>
            <p:cNvPr id="324" name="Google Shape;324;p5"/>
            <p:cNvSpPr/>
            <p:nvPr/>
          </p:nvSpPr>
          <p:spPr>
            <a:xfrm>
              <a:off x="1777473" y="-26776"/>
              <a:ext cx="3982867" cy="122026"/>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325" name="Google Shape;325;p5"/>
            <p:cNvPicPr preferRelativeResize="0"/>
            <p:nvPr/>
          </p:nvPicPr>
          <p:blipFill rotWithShape="1">
            <a:blip r:embed="rId3">
              <a:alphaModFix/>
            </a:blip>
            <a:srcRect b="0" l="0" r="0" t="0"/>
            <a:stretch/>
          </p:blipFill>
          <p:spPr>
            <a:xfrm>
              <a:off x="0" y="69435"/>
              <a:ext cx="5759958" cy="175928"/>
            </a:xfrm>
            <a:prstGeom prst="rect">
              <a:avLst/>
            </a:prstGeom>
            <a:noFill/>
            <a:ln>
              <a:noFill/>
            </a:ln>
          </p:spPr>
        </p:pic>
      </p:grpSp>
      <p:sp>
        <p:nvSpPr>
          <p:cNvPr id="326" name="Google Shape;326;p5"/>
          <p:cNvSpPr txBox="1"/>
          <p:nvPr/>
        </p:nvSpPr>
        <p:spPr>
          <a:xfrm>
            <a:off x="592690" y="184561"/>
            <a:ext cx="6160449" cy="379133"/>
          </a:xfrm>
          <a:prstGeom prst="rect">
            <a:avLst/>
          </a:prstGeom>
          <a:noFill/>
          <a:ln>
            <a:noFill/>
          </a:ln>
        </p:spPr>
        <p:txBody>
          <a:bodyPr anchorCtr="0" anchor="t" bIns="0" lIns="0" spcFirstLastPara="1" rIns="0" wrap="square" tIns="9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FUTURE PLAN</a:t>
            </a:r>
            <a:endParaRPr/>
          </a:p>
        </p:txBody>
      </p:sp>
      <p:sp>
        <p:nvSpPr>
          <p:cNvPr id="327" name="Google Shape;327;p5"/>
          <p:cNvSpPr txBox="1"/>
          <p:nvPr/>
        </p:nvSpPr>
        <p:spPr>
          <a:xfrm>
            <a:off x="199254" y="673702"/>
            <a:ext cx="646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5"/>
          <p:cNvSpPr txBox="1"/>
          <p:nvPr/>
        </p:nvSpPr>
        <p:spPr>
          <a:xfrm>
            <a:off x="837775" y="1043000"/>
            <a:ext cx="9576000" cy="2562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We aim for finding a control barrier function based docking process for mobile docking where we implement the cardioid function CBF </a:t>
            </a:r>
            <a:r>
              <a:rPr lang="en-IN" sz="2000">
                <a:solidFill>
                  <a:schemeClr val="dk1"/>
                </a:solidFill>
                <a:latin typeface="Times New Roman"/>
                <a:ea typeface="Times New Roman"/>
                <a:cs typeface="Times New Roman"/>
                <a:sym typeface="Times New Roman"/>
              </a:rPr>
              <a:t>implementing</a:t>
            </a:r>
            <a:r>
              <a:rPr lang="en-IN" sz="2000">
                <a:solidFill>
                  <a:schemeClr val="dk1"/>
                </a:solidFill>
                <a:latin typeface="Times New Roman"/>
                <a:ea typeface="Times New Roman"/>
                <a:cs typeface="Times New Roman"/>
                <a:sym typeface="Times New Roman"/>
              </a:rPr>
              <a:t> techniques from three-dimensional mobile docking control for slider model.</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We modify the controller to account for the disturbances caused by water currents.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p11"/>
          <p:cNvGrpSpPr/>
          <p:nvPr/>
        </p:nvGrpSpPr>
        <p:grpSpPr>
          <a:xfrm>
            <a:off x="0" y="6603899"/>
            <a:ext cx="12192000" cy="254101"/>
            <a:chOff x="0" y="3145281"/>
            <a:chExt cx="5760085" cy="95250"/>
          </a:xfrm>
        </p:grpSpPr>
        <p:sp>
          <p:nvSpPr>
            <p:cNvPr id="334" name="Google Shape;334;p11"/>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335" name="Google Shape;335;p11"/>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36" name="Google Shape;336;p11"/>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337" name="Google Shape;337;p11"/>
          <p:cNvGrpSpPr/>
          <p:nvPr/>
        </p:nvGrpSpPr>
        <p:grpSpPr>
          <a:xfrm>
            <a:off x="0" y="0"/>
            <a:ext cx="12130744" cy="254101"/>
            <a:chOff x="0" y="3145281"/>
            <a:chExt cx="5760210" cy="95250"/>
          </a:xfrm>
        </p:grpSpPr>
        <p:sp>
          <p:nvSpPr>
            <p:cNvPr id="338" name="Google Shape;338;p11"/>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39" name="Google Shape;339;p11"/>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340" name="Google Shape;340;p11"/>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sp>
        <p:nvSpPr>
          <p:cNvPr id="341" name="Google Shape;341;p11"/>
          <p:cNvSpPr txBox="1"/>
          <p:nvPr/>
        </p:nvSpPr>
        <p:spPr>
          <a:xfrm>
            <a:off x="3048918" y="3003140"/>
            <a:ext cx="6097836"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dk1"/>
                </a:solidFill>
                <a:latin typeface="Times New Roman"/>
                <a:ea typeface="Times New Roman"/>
                <a:cs typeface="Times New Roman"/>
                <a:sym typeface="Times New Roman"/>
              </a:rPr>
              <a:t>Thank You</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2"/>
          <p:cNvGrpSpPr/>
          <p:nvPr/>
        </p:nvGrpSpPr>
        <p:grpSpPr>
          <a:xfrm>
            <a:off x="0" y="6603899"/>
            <a:ext cx="12192000" cy="254101"/>
            <a:chOff x="0" y="3145281"/>
            <a:chExt cx="5760085" cy="95250"/>
          </a:xfrm>
        </p:grpSpPr>
        <p:sp>
          <p:nvSpPr>
            <p:cNvPr id="102" name="Google Shape;102;p2"/>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103" name="Google Shape;103;p2"/>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04" name="Google Shape;104;p2"/>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05" name="Google Shape;105;p2"/>
          <p:cNvGrpSpPr/>
          <p:nvPr/>
        </p:nvGrpSpPr>
        <p:grpSpPr>
          <a:xfrm>
            <a:off x="0" y="0"/>
            <a:ext cx="12130744" cy="254101"/>
            <a:chOff x="0" y="3145281"/>
            <a:chExt cx="5760210" cy="95250"/>
          </a:xfrm>
        </p:grpSpPr>
        <p:sp>
          <p:nvSpPr>
            <p:cNvPr id="106" name="Google Shape;106;p2"/>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07" name="Google Shape;107;p2"/>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08" name="Google Shape;108;p2"/>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109" name="Google Shape;109;p2"/>
          <p:cNvGrpSpPr/>
          <p:nvPr/>
        </p:nvGrpSpPr>
        <p:grpSpPr>
          <a:xfrm>
            <a:off x="406616" y="-2992"/>
            <a:ext cx="11785906" cy="566686"/>
            <a:chOff x="0" y="-26776"/>
            <a:chExt cx="5760340" cy="272139"/>
          </a:xfrm>
        </p:grpSpPr>
        <p:sp>
          <p:nvSpPr>
            <p:cNvPr id="110" name="Google Shape;110;p2"/>
            <p:cNvSpPr/>
            <p:nvPr/>
          </p:nvSpPr>
          <p:spPr>
            <a:xfrm>
              <a:off x="1777473" y="-26776"/>
              <a:ext cx="3982867" cy="122026"/>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111" name="Google Shape;111;p2"/>
            <p:cNvPicPr preferRelativeResize="0"/>
            <p:nvPr/>
          </p:nvPicPr>
          <p:blipFill rotWithShape="1">
            <a:blip r:embed="rId3">
              <a:alphaModFix/>
            </a:blip>
            <a:srcRect b="0" l="0" r="0" t="0"/>
            <a:stretch/>
          </p:blipFill>
          <p:spPr>
            <a:xfrm>
              <a:off x="0" y="69435"/>
              <a:ext cx="5759958" cy="175928"/>
            </a:xfrm>
            <a:prstGeom prst="rect">
              <a:avLst/>
            </a:prstGeom>
            <a:noFill/>
            <a:ln>
              <a:noFill/>
            </a:ln>
          </p:spPr>
        </p:pic>
      </p:grpSp>
      <p:sp>
        <p:nvSpPr>
          <p:cNvPr id="112" name="Google Shape;112;p2"/>
          <p:cNvSpPr txBox="1"/>
          <p:nvPr/>
        </p:nvSpPr>
        <p:spPr>
          <a:xfrm>
            <a:off x="592690" y="184561"/>
            <a:ext cx="1632319" cy="379133"/>
          </a:xfrm>
          <a:prstGeom prst="rect">
            <a:avLst/>
          </a:prstGeom>
          <a:noFill/>
          <a:ln>
            <a:noFill/>
          </a:ln>
        </p:spPr>
        <p:txBody>
          <a:bodyPr anchorCtr="0" anchor="t" bIns="0" lIns="0" spcFirstLastPara="1" rIns="0" wrap="square" tIns="9700">
            <a:spAutoFit/>
          </a:bodyPr>
          <a:lstStyle/>
          <a:p>
            <a:pPr indent="0" lvl="0" marL="10784" marR="0" rtl="0" algn="l">
              <a:spcBef>
                <a:spcPts val="0"/>
              </a:spcBef>
              <a:spcAft>
                <a:spcPts val="0"/>
              </a:spcAft>
              <a:buNone/>
            </a:pPr>
            <a:r>
              <a:rPr lang="en-IN" sz="2400">
                <a:solidFill>
                  <a:schemeClr val="dk1"/>
                </a:solidFill>
                <a:latin typeface="Times New Roman"/>
                <a:ea typeface="Times New Roman"/>
                <a:cs typeface="Times New Roman"/>
                <a:sym typeface="Times New Roman"/>
              </a:rPr>
              <a:t>O</a:t>
            </a:r>
            <a:r>
              <a:rPr lang="en-IN" sz="2000">
                <a:solidFill>
                  <a:schemeClr val="dk1"/>
                </a:solidFill>
                <a:latin typeface="Times New Roman"/>
                <a:ea typeface="Times New Roman"/>
                <a:cs typeface="Times New Roman"/>
                <a:sym typeface="Times New Roman"/>
              </a:rPr>
              <a:t>UTLINE</a:t>
            </a:r>
            <a:endParaRPr sz="2000">
              <a:solidFill>
                <a:schemeClr val="dk1"/>
              </a:solidFill>
              <a:latin typeface="Times New Roman"/>
              <a:ea typeface="Times New Roman"/>
              <a:cs typeface="Times New Roman"/>
              <a:sym typeface="Times New Roman"/>
            </a:endParaRPr>
          </a:p>
        </p:txBody>
      </p:sp>
      <p:grpSp>
        <p:nvGrpSpPr>
          <p:cNvPr id="113" name="Google Shape;113;p2"/>
          <p:cNvGrpSpPr/>
          <p:nvPr/>
        </p:nvGrpSpPr>
        <p:grpSpPr>
          <a:xfrm>
            <a:off x="1229886" y="1233649"/>
            <a:ext cx="357926" cy="307777"/>
            <a:chOff x="592690" y="1541875"/>
            <a:chExt cx="357926" cy="307777"/>
          </a:xfrm>
        </p:grpSpPr>
        <p:pic>
          <p:nvPicPr>
            <p:cNvPr id="114" name="Google Shape;114;p2"/>
            <p:cNvPicPr preferRelativeResize="0"/>
            <p:nvPr/>
          </p:nvPicPr>
          <p:blipFill rotWithShape="1">
            <a:blip r:embed="rId4">
              <a:alphaModFix/>
            </a:blip>
            <a:srcRect b="0" l="0" r="0" t="0"/>
            <a:stretch/>
          </p:blipFill>
          <p:spPr>
            <a:xfrm>
              <a:off x="592690" y="1595551"/>
              <a:ext cx="357926" cy="254101"/>
            </a:xfrm>
            <a:prstGeom prst="rect">
              <a:avLst/>
            </a:prstGeom>
            <a:noFill/>
            <a:ln>
              <a:noFill/>
            </a:ln>
          </p:spPr>
        </p:pic>
        <p:sp>
          <p:nvSpPr>
            <p:cNvPr id="115" name="Google Shape;115;p2"/>
            <p:cNvSpPr txBox="1"/>
            <p:nvPr/>
          </p:nvSpPr>
          <p:spPr>
            <a:xfrm>
              <a:off x="631904" y="1541875"/>
              <a:ext cx="2794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Calibri"/>
                  <a:ea typeface="Calibri"/>
                  <a:cs typeface="Calibri"/>
                  <a:sym typeface="Calibri"/>
                </a:rPr>
                <a:t>1</a:t>
              </a:r>
              <a:endParaRPr/>
            </a:p>
          </p:txBody>
        </p:sp>
      </p:grpSp>
      <p:sp>
        <p:nvSpPr>
          <p:cNvPr id="116" name="Google Shape;116;p2"/>
          <p:cNvSpPr txBox="1"/>
          <p:nvPr/>
        </p:nvSpPr>
        <p:spPr>
          <a:xfrm>
            <a:off x="1724071" y="1174696"/>
            <a:ext cx="659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2F5496"/>
                </a:solidFill>
                <a:latin typeface="Times New Roman"/>
                <a:ea typeface="Times New Roman"/>
                <a:cs typeface="Times New Roman"/>
                <a:sym typeface="Times New Roman"/>
              </a:rPr>
              <a:t>M</a:t>
            </a:r>
            <a:r>
              <a:rPr lang="en-IN" sz="1800">
                <a:solidFill>
                  <a:srgbClr val="2F5496"/>
                </a:solidFill>
                <a:latin typeface="Times New Roman"/>
                <a:ea typeface="Times New Roman"/>
                <a:cs typeface="Times New Roman"/>
                <a:sym typeface="Times New Roman"/>
              </a:rPr>
              <a:t>OTIVATION</a:t>
            </a:r>
            <a:endParaRPr/>
          </a:p>
        </p:txBody>
      </p:sp>
      <p:grpSp>
        <p:nvGrpSpPr>
          <p:cNvPr id="117" name="Google Shape;117;p2"/>
          <p:cNvGrpSpPr/>
          <p:nvPr/>
        </p:nvGrpSpPr>
        <p:grpSpPr>
          <a:xfrm>
            <a:off x="1202221" y="2741032"/>
            <a:ext cx="357926" cy="307800"/>
            <a:chOff x="592690" y="1541875"/>
            <a:chExt cx="357926" cy="307800"/>
          </a:xfrm>
        </p:grpSpPr>
        <p:pic>
          <p:nvPicPr>
            <p:cNvPr id="118" name="Google Shape;118;p2"/>
            <p:cNvPicPr preferRelativeResize="0"/>
            <p:nvPr/>
          </p:nvPicPr>
          <p:blipFill rotWithShape="1">
            <a:blip r:embed="rId4">
              <a:alphaModFix/>
            </a:blip>
            <a:srcRect b="0" l="0" r="0" t="0"/>
            <a:stretch/>
          </p:blipFill>
          <p:spPr>
            <a:xfrm>
              <a:off x="592690" y="1595551"/>
              <a:ext cx="357926" cy="254101"/>
            </a:xfrm>
            <a:prstGeom prst="rect">
              <a:avLst/>
            </a:prstGeom>
            <a:noFill/>
            <a:ln>
              <a:noFill/>
            </a:ln>
          </p:spPr>
        </p:pic>
        <p:sp>
          <p:nvSpPr>
            <p:cNvPr id="119" name="Google Shape;119;p2"/>
            <p:cNvSpPr txBox="1"/>
            <p:nvPr/>
          </p:nvSpPr>
          <p:spPr>
            <a:xfrm>
              <a:off x="631904" y="1541875"/>
              <a:ext cx="27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Calibri"/>
                  <a:ea typeface="Calibri"/>
                  <a:cs typeface="Calibri"/>
                  <a:sym typeface="Calibri"/>
                </a:rPr>
                <a:t>3</a:t>
              </a:r>
              <a:endParaRPr/>
            </a:p>
          </p:txBody>
        </p:sp>
      </p:grpSp>
      <p:grpSp>
        <p:nvGrpSpPr>
          <p:cNvPr id="120" name="Google Shape;120;p2"/>
          <p:cNvGrpSpPr/>
          <p:nvPr/>
        </p:nvGrpSpPr>
        <p:grpSpPr>
          <a:xfrm>
            <a:off x="1196624" y="3459060"/>
            <a:ext cx="357926" cy="307800"/>
            <a:chOff x="592690" y="1541875"/>
            <a:chExt cx="357926" cy="307800"/>
          </a:xfrm>
        </p:grpSpPr>
        <p:pic>
          <p:nvPicPr>
            <p:cNvPr id="121" name="Google Shape;121;p2"/>
            <p:cNvPicPr preferRelativeResize="0"/>
            <p:nvPr/>
          </p:nvPicPr>
          <p:blipFill rotWithShape="1">
            <a:blip r:embed="rId4">
              <a:alphaModFix/>
            </a:blip>
            <a:srcRect b="0" l="0" r="0" t="0"/>
            <a:stretch/>
          </p:blipFill>
          <p:spPr>
            <a:xfrm>
              <a:off x="592690" y="1595551"/>
              <a:ext cx="357926" cy="254101"/>
            </a:xfrm>
            <a:prstGeom prst="rect">
              <a:avLst/>
            </a:prstGeom>
            <a:noFill/>
            <a:ln>
              <a:noFill/>
            </a:ln>
          </p:spPr>
        </p:pic>
        <p:sp>
          <p:nvSpPr>
            <p:cNvPr id="122" name="Google Shape;122;p2"/>
            <p:cNvSpPr txBox="1"/>
            <p:nvPr/>
          </p:nvSpPr>
          <p:spPr>
            <a:xfrm>
              <a:off x="631904" y="1541875"/>
              <a:ext cx="27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Calibri"/>
                  <a:ea typeface="Calibri"/>
                  <a:cs typeface="Calibri"/>
                  <a:sym typeface="Calibri"/>
                </a:rPr>
                <a:t>4</a:t>
              </a:r>
              <a:endParaRPr/>
            </a:p>
          </p:txBody>
        </p:sp>
      </p:grpSp>
      <p:grpSp>
        <p:nvGrpSpPr>
          <p:cNvPr id="123" name="Google Shape;123;p2"/>
          <p:cNvGrpSpPr/>
          <p:nvPr/>
        </p:nvGrpSpPr>
        <p:grpSpPr>
          <a:xfrm>
            <a:off x="1213413" y="1959075"/>
            <a:ext cx="357926" cy="307800"/>
            <a:chOff x="592690" y="1541875"/>
            <a:chExt cx="357926" cy="307800"/>
          </a:xfrm>
        </p:grpSpPr>
        <p:pic>
          <p:nvPicPr>
            <p:cNvPr id="124" name="Google Shape;124;p2"/>
            <p:cNvPicPr preferRelativeResize="0"/>
            <p:nvPr/>
          </p:nvPicPr>
          <p:blipFill rotWithShape="1">
            <a:blip r:embed="rId4">
              <a:alphaModFix/>
            </a:blip>
            <a:srcRect b="0" l="0" r="0" t="0"/>
            <a:stretch/>
          </p:blipFill>
          <p:spPr>
            <a:xfrm>
              <a:off x="592690" y="1595551"/>
              <a:ext cx="357926" cy="254101"/>
            </a:xfrm>
            <a:prstGeom prst="rect">
              <a:avLst/>
            </a:prstGeom>
            <a:noFill/>
            <a:ln>
              <a:noFill/>
            </a:ln>
          </p:spPr>
        </p:pic>
        <p:sp>
          <p:nvSpPr>
            <p:cNvPr id="125" name="Google Shape;125;p2"/>
            <p:cNvSpPr txBox="1"/>
            <p:nvPr/>
          </p:nvSpPr>
          <p:spPr>
            <a:xfrm>
              <a:off x="631904" y="1541875"/>
              <a:ext cx="27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lt1"/>
                  </a:solidFill>
                  <a:latin typeface="Calibri"/>
                  <a:ea typeface="Calibri"/>
                  <a:cs typeface="Calibri"/>
                  <a:sym typeface="Calibri"/>
                </a:rPr>
                <a:t>2</a:t>
              </a:r>
              <a:endParaRPr/>
            </a:p>
          </p:txBody>
        </p:sp>
      </p:grpSp>
      <p:sp>
        <p:nvSpPr>
          <p:cNvPr id="126" name="Google Shape;126;p2"/>
          <p:cNvSpPr txBox="1"/>
          <p:nvPr/>
        </p:nvSpPr>
        <p:spPr>
          <a:xfrm>
            <a:off x="1724071" y="1928409"/>
            <a:ext cx="6094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2F5496"/>
                </a:solidFill>
                <a:latin typeface="Times New Roman"/>
                <a:ea typeface="Times New Roman"/>
                <a:cs typeface="Times New Roman"/>
                <a:sym typeface="Times New Roman"/>
              </a:rPr>
              <a:t>LITERATURE REVIEW</a:t>
            </a:r>
            <a:endParaRPr/>
          </a:p>
        </p:txBody>
      </p:sp>
      <p:sp>
        <p:nvSpPr>
          <p:cNvPr id="127" name="Google Shape;127;p2"/>
          <p:cNvSpPr txBox="1"/>
          <p:nvPr/>
        </p:nvSpPr>
        <p:spPr>
          <a:xfrm>
            <a:off x="1724071" y="2681958"/>
            <a:ext cx="6094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2F5496"/>
                </a:solidFill>
                <a:latin typeface="Times New Roman"/>
                <a:ea typeface="Times New Roman"/>
                <a:cs typeface="Times New Roman"/>
                <a:sym typeface="Times New Roman"/>
              </a:rPr>
              <a:t>PRELIMINARY SIMULATIONS</a:t>
            </a:r>
            <a:endParaRPr/>
          </a:p>
        </p:txBody>
      </p:sp>
      <p:sp>
        <p:nvSpPr>
          <p:cNvPr id="128" name="Google Shape;128;p2"/>
          <p:cNvSpPr txBox="1"/>
          <p:nvPr/>
        </p:nvSpPr>
        <p:spPr>
          <a:xfrm>
            <a:off x="1684052" y="3426526"/>
            <a:ext cx="6094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2F5496"/>
                </a:solidFill>
                <a:latin typeface="Times New Roman"/>
                <a:ea typeface="Times New Roman"/>
                <a:cs typeface="Times New Roman"/>
                <a:sym typeface="Times New Roman"/>
              </a:rPr>
              <a:t>FUTURE WORK</a:t>
            </a:r>
            <a:endParaRPr/>
          </a:p>
        </p:txBody>
      </p:sp>
      <p:sp>
        <p:nvSpPr>
          <p:cNvPr id="129" name="Google Shape;129;p2"/>
          <p:cNvSpPr txBox="1"/>
          <p:nvPr/>
        </p:nvSpPr>
        <p:spPr>
          <a:xfrm>
            <a:off x="1684052" y="4180239"/>
            <a:ext cx="609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g38f02e67eaf_1_100"/>
          <p:cNvGrpSpPr/>
          <p:nvPr/>
        </p:nvGrpSpPr>
        <p:grpSpPr>
          <a:xfrm>
            <a:off x="0" y="6603814"/>
            <a:ext cx="12191796" cy="254098"/>
            <a:chOff x="0" y="3145281"/>
            <a:chExt cx="5760085" cy="95250"/>
          </a:xfrm>
        </p:grpSpPr>
        <p:sp>
          <p:nvSpPr>
            <p:cNvPr id="135" name="Google Shape;135;g38f02e67eaf_1_100"/>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136" name="Google Shape;136;g38f02e67eaf_1_100"/>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37" name="Google Shape;137;g38f02e67eaf_1_100"/>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38" name="Google Shape;138;g38f02e67eaf_1_100"/>
          <p:cNvGrpSpPr/>
          <p:nvPr/>
        </p:nvGrpSpPr>
        <p:grpSpPr>
          <a:xfrm>
            <a:off x="0" y="-85"/>
            <a:ext cx="12131002" cy="254098"/>
            <a:chOff x="0" y="3145281"/>
            <a:chExt cx="5760210" cy="95250"/>
          </a:xfrm>
        </p:grpSpPr>
        <p:sp>
          <p:nvSpPr>
            <p:cNvPr id="139" name="Google Shape;139;g38f02e67eaf_1_100"/>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40" name="Google Shape;140;g38f02e67eaf_1_100"/>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41" name="Google Shape;141;g38f02e67eaf_1_100"/>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142" name="Google Shape;142;g38f02e67eaf_1_100"/>
          <p:cNvGrpSpPr/>
          <p:nvPr/>
        </p:nvGrpSpPr>
        <p:grpSpPr>
          <a:xfrm>
            <a:off x="406616" y="-2991"/>
            <a:ext cx="11784872" cy="566675"/>
            <a:chOff x="0" y="-26776"/>
            <a:chExt cx="5759957" cy="272139"/>
          </a:xfrm>
        </p:grpSpPr>
        <p:sp>
          <p:nvSpPr>
            <p:cNvPr id="143" name="Google Shape;143;g38f02e67eaf_1_100"/>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144" name="Google Shape;144;g38f02e67eaf_1_100"/>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145" name="Google Shape;145;g38f02e67eaf_1_100"/>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MOTIVATION</a:t>
            </a:r>
            <a:endParaRPr sz="2400">
              <a:solidFill>
                <a:schemeClr val="dk1"/>
              </a:solidFill>
              <a:latin typeface="Times New Roman"/>
              <a:ea typeface="Times New Roman"/>
              <a:cs typeface="Times New Roman"/>
              <a:sym typeface="Times New Roman"/>
            </a:endParaRPr>
          </a:p>
        </p:txBody>
      </p:sp>
      <p:sp>
        <p:nvSpPr>
          <p:cNvPr id="146" name="Google Shape;146;g38f02e67eaf_1_100"/>
          <p:cNvSpPr txBox="1"/>
          <p:nvPr/>
        </p:nvSpPr>
        <p:spPr>
          <a:xfrm>
            <a:off x="466875" y="894150"/>
            <a:ext cx="11352600" cy="2103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IN" sz="2000">
                <a:solidFill>
                  <a:schemeClr val="dk1"/>
                </a:solidFill>
                <a:latin typeface="Times New Roman"/>
                <a:ea typeface="Times New Roman"/>
                <a:cs typeface="Times New Roman"/>
                <a:sym typeface="Times New Roman"/>
              </a:rPr>
              <a:t>Autonomous docking is a fundamental operation in on-orbit servicing, refueling, debris capture, and modular satellite assembly.</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IN" sz="2000">
                <a:solidFill>
                  <a:schemeClr val="dk1"/>
                </a:solidFill>
                <a:latin typeface="Times New Roman"/>
                <a:ea typeface="Times New Roman"/>
                <a:cs typeface="Times New Roman"/>
                <a:sym typeface="Times New Roman"/>
              </a:rPr>
              <a:t>These maneuvers must be performed:</a:t>
            </a:r>
            <a:endParaRPr sz="2000">
              <a:solidFill>
                <a:schemeClr val="dk1"/>
              </a:solidFill>
              <a:latin typeface="Times New Roman"/>
              <a:ea typeface="Times New Roman"/>
              <a:cs typeface="Times New Roman"/>
              <a:sym typeface="Times New Roman"/>
            </a:endParaRPr>
          </a:p>
          <a:p>
            <a:pPr indent="-355600" lvl="0" marL="457200" rtl="0" algn="l">
              <a:lnSpc>
                <a:spcPct val="90000"/>
              </a:lnSpc>
              <a:spcBef>
                <a:spcPts val="1000"/>
              </a:spcBef>
              <a:spcAft>
                <a:spcPts val="0"/>
              </a:spcAft>
              <a:buClr>
                <a:schemeClr val="dk1"/>
              </a:buClr>
              <a:buSzPts val="2000"/>
              <a:buChar char="●"/>
            </a:pPr>
            <a:r>
              <a:rPr b="1" lang="en-IN" sz="2000">
                <a:solidFill>
                  <a:schemeClr val="dk1"/>
                </a:solidFill>
                <a:latin typeface="Times New Roman"/>
                <a:ea typeface="Times New Roman"/>
                <a:cs typeface="Times New Roman"/>
                <a:sym typeface="Times New Roman"/>
              </a:rPr>
              <a:t>Safely</a:t>
            </a:r>
            <a:r>
              <a:rPr lang="en-IN" sz="2000">
                <a:solidFill>
                  <a:schemeClr val="dk1"/>
                </a:solidFill>
                <a:latin typeface="Times New Roman"/>
                <a:ea typeface="Times New Roman"/>
                <a:cs typeface="Times New Roman"/>
                <a:sym typeface="Times New Roman"/>
              </a:rPr>
              <a:t> — avoiding collisions or misaligned contact,</a:t>
            </a:r>
            <a:endParaRPr sz="2000">
              <a:solidFill>
                <a:schemeClr val="dk1"/>
              </a:solidFill>
              <a:latin typeface="Times New Roman"/>
              <a:ea typeface="Times New Roman"/>
              <a:cs typeface="Times New Roman"/>
              <a:sym typeface="Times New Roman"/>
            </a:endParaRPr>
          </a:p>
          <a:p>
            <a:pPr indent="-355600" lvl="0" marL="457200" rtl="0" algn="l">
              <a:lnSpc>
                <a:spcPct val="90000"/>
              </a:lnSpc>
              <a:spcBef>
                <a:spcPts val="0"/>
              </a:spcBef>
              <a:spcAft>
                <a:spcPts val="0"/>
              </a:spcAft>
              <a:buClr>
                <a:schemeClr val="dk1"/>
              </a:buClr>
              <a:buSzPts val="2000"/>
              <a:buChar char="●"/>
            </a:pPr>
            <a:r>
              <a:rPr b="1" lang="en-IN" sz="2000">
                <a:solidFill>
                  <a:schemeClr val="dk1"/>
                </a:solidFill>
                <a:latin typeface="Times New Roman"/>
                <a:ea typeface="Times New Roman"/>
                <a:cs typeface="Times New Roman"/>
                <a:sym typeface="Times New Roman"/>
              </a:rPr>
              <a:t>Precisely</a:t>
            </a:r>
            <a:r>
              <a:rPr lang="en-IN" sz="2000">
                <a:solidFill>
                  <a:schemeClr val="dk1"/>
                </a:solidFill>
                <a:latin typeface="Times New Roman"/>
                <a:ea typeface="Times New Roman"/>
                <a:cs typeface="Times New Roman"/>
                <a:sym typeface="Times New Roman"/>
              </a:rPr>
              <a:t> — aligning orientation and position,</a:t>
            </a:r>
            <a:endParaRPr sz="2000">
              <a:solidFill>
                <a:schemeClr val="dk1"/>
              </a:solidFill>
              <a:latin typeface="Times New Roman"/>
              <a:ea typeface="Times New Roman"/>
              <a:cs typeface="Times New Roman"/>
              <a:sym typeface="Times New Roman"/>
            </a:endParaRPr>
          </a:p>
          <a:p>
            <a:pPr indent="-355600" lvl="0" marL="457200" rtl="0" algn="l">
              <a:lnSpc>
                <a:spcPct val="90000"/>
              </a:lnSpc>
              <a:spcBef>
                <a:spcPts val="0"/>
              </a:spcBef>
              <a:spcAft>
                <a:spcPts val="0"/>
              </a:spcAft>
              <a:buClr>
                <a:schemeClr val="dk1"/>
              </a:buClr>
              <a:buSzPts val="2000"/>
              <a:buChar char="●"/>
            </a:pPr>
            <a:r>
              <a:rPr b="1" lang="en-IN" sz="2000">
                <a:solidFill>
                  <a:schemeClr val="dk1"/>
                </a:solidFill>
                <a:latin typeface="Times New Roman"/>
                <a:ea typeface="Times New Roman"/>
                <a:cs typeface="Times New Roman"/>
                <a:sym typeface="Times New Roman"/>
              </a:rPr>
              <a:t>Robustly</a:t>
            </a:r>
            <a:r>
              <a:rPr lang="en-IN" sz="2000">
                <a:solidFill>
                  <a:schemeClr val="dk1"/>
                </a:solidFill>
                <a:latin typeface="Times New Roman"/>
                <a:ea typeface="Times New Roman"/>
                <a:cs typeface="Times New Roman"/>
                <a:sym typeface="Times New Roman"/>
              </a:rPr>
              <a:t> — despite sensor noise, actuator limits, and environmental disturbances.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g38f02e67eaf_4_0"/>
          <p:cNvGrpSpPr/>
          <p:nvPr/>
        </p:nvGrpSpPr>
        <p:grpSpPr>
          <a:xfrm>
            <a:off x="0" y="6603814"/>
            <a:ext cx="12192372" cy="254098"/>
            <a:chOff x="0" y="3145281"/>
            <a:chExt cx="5760085" cy="95250"/>
          </a:xfrm>
        </p:grpSpPr>
        <p:sp>
          <p:nvSpPr>
            <p:cNvPr id="152" name="Google Shape;152;g38f02e67eaf_4_0"/>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500">
                  <a:solidFill>
                    <a:schemeClr val="lt1"/>
                  </a:solidFill>
                  <a:latin typeface="Times New Roman"/>
                  <a:ea typeface="Times New Roman"/>
                  <a:cs typeface="Times New Roman"/>
                  <a:sym typeface="Times New Roman"/>
                </a:rPr>
                <a:t>ECS 418 Intelligent Robotics   </a:t>
              </a:r>
              <a:endParaRPr sz="1500">
                <a:solidFill>
                  <a:schemeClr val="lt1"/>
                </a:solidFill>
                <a:latin typeface="Times New Roman"/>
                <a:ea typeface="Times New Roman"/>
                <a:cs typeface="Times New Roman"/>
                <a:sym typeface="Times New Roman"/>
              </a:endParaRPr>
            </a:p>
          </p:txBody>
        </p:sp>
        <p:sp>
          <p:nvSpPr>
            <p:cNvPr id="153" name="Google Shape;153;g38f02e67eaf_4_0"/>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4" name="Google Shape;154;g38f02e67eaf_4_0"/>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5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55" name="Google Shape;155;g38f02e67eaf_4_0"/>
          <p:cNvGrpSpPr/>
          <p:nvPr/>
        </p:nvGrpSpPr>
        <p:grpSpPr>
          <a:xfrm>
            <a:off x="0" y="-85"/>
            <a:ext cx="12131002" cy="254098"/>
            <a:chOff x="0" y="3145281"/>
            <a:chExt cx="5760210" cy="95250"/>
          </a:xfrm>
        </p:grpSpPr>
        <p:sp>
          <p:nvSpPr>
            <p:cNvPr id="156" name="Google Shape;156;g38f02e67eaf_4_0"/>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7" name="Google Shape;157;g38f02e67eaf_4_0"/>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8" name="Google Shape;158;g38f02e67eaf_4_0"/>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grpSp>
      <p:grpSp>
        <p:nvGrpSpPr>
          <p:cNvPr id="159" name="Google Shape;159;g38f02e67eaf_4_0"/>
          <p:cNvGrpSpPr/>
          <p:nvPr/>
        </p:nvGrpSpPr>
        <p:grpSpPr>
          <a:xfrm>
            <a:off x="406616" y="-2991"/>
            <a:ext cx="11784872" cy="566675"/>
            <a:chOff x="0" y="-26776"/>
            <a:chExt cx="5759957" cy="272139"/>
          </a:xfrm>
        </p:grpSpPr>
        <p:sp>
          <p:nvSpPr>
            <p:cNvPr id="160" name="Google Shape;160;g38f02e67eaf_4_0"/>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161" name="Google Shape;161;g38f02e67eaf_4_0"/>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162" name="Google Shape;162;g38f02e67eaf_4_0"/>
          <p:cNvSpPr txBox="1"/>
          <p:nvPr/>
        </p:nvSpPr>
        <p:spPr>
          <a:xfrm>
            <a:off x="592711" y="184550"/>
            <a:ext cx="4197300" cy="379200"/>
          </a:xfrm>
          <a:prstGeom prst="rect">
            <a:avLst/>
          </a:prstGeom>
          <a:noFill/>
          <a:ln>
            <a:noFill/>
          </a:ln>
        </p:spPr>
        <p:txBody>
          <a:bodyPr anchorCtr="0" anchor="t" bIns="0" lIns="0" spcFirstLastPara="1" rIns="0" wrap="square" tIns="9700">
            <a:spAutoFit/>
          </a:bodyPr>
          <a:lstStyle/>
          <a:p>
            <a:pPr indent="0" lvl="0" marL="12700" marR="0" rtl="0" algn="l">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000">
              <a:solidFill>
                <a:schemeClr val="dk1"/>
              </a:solidFill>
              <a:latin typeface="Times New Roman"/>
              <a:ea typeface="Times New Roman"/>
              <a:cs typeface="Times New Roman"/>
              <a:sym typeface="Times New Roman"/>
            </a:endParaRPr>
          </a:p>
        </p:txBody>
      </p:sp>
      <p:sp>
        <p:nvSpPr>
          <p:cNvPr id="163" name="Google Shape;163;g38f02e67eaf_4_0"/>
          <p:cNvSpPr txBox="1"/>
          <p:nvPr/>
        </p:nvSpPr>
        <p:spPr>
          <a:xfrm>
            <a:off x="406615" y="751853"/>
            <a:ext cx="10483200" cy="40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Control Barrier Functions</a:t>
            </a:r>
            <a:endParaRPr sz="1500">
              <a:latin typeface="Times New Roman"/>
              <a:ea typeface="Times New Roman"/>
              <a:cs typeface="Times New Roman"/>
              <a:sym typeface="Times New Roman"/>
            </a:endParaRPr>
          </a:p>
        </p:txBody>
      </p:sp>
      <p:cxnSp>
        <p:nvCxnSpPr>
          <p:cNvPr id="164" name="Google Shape;164;g38f02e67eaf_4_0"/>
          <p:cNvCxnSpPr/>
          <p:nvPr/>
        </p:nvCxnSpPr>
        <p:spPr>
          <a:xfrm>
            <a:off x="462318" y="5780385"/>
            <a:ext cx="5238000" cy="0"/>
          </a:xfrm>
          <a:prstGeom prst="straightConnector1">
            <a:avLst/>
          </a:prstGeom>
          <a:noFill/>
          <a:ln cap="flat" cmpd="sng" w="12700">
            <a:solidFill>
              <a:srgbClr val="2F5496"/>
            </a:solidFill>
            <a:prstDash val="solid"/>
            <a:miter lim="800000"/>
            <a:headEnd len="sm" w="sm" type="none"/>
            <a:tailEnd len="sm" w="sm" type="none"/>
          </a:ln>
        </p:spPr>
      </p:cxnSp>
      <p:sp>
        <p:nvSpPr>
          <p:cNvPr id="165" name="Google Shape;165;g38f02e67eaf_4_0"/>
          <p:cNvSpPr txBox="1"/>
          <p:nvPr/>
        </p:nvSpPr>
        <p:spPr>
          <a:xfrm>
            <a:off x="170251" y="1292820"/>
            <a:ext cx="8166900" cy="415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900">
                <a:latin typeface="Times New Roman"/>
                <a:ea typeface="Times New Roman"/>
                <a:cs typeface="Times New Roman"/>
                <a:sym typeface="Times New Roman"/>
              </a:rPr>
              <a:t>       </a:t>
            </a:r>
            <a:r>
              <a:rPr lang="en-IN" sz="2100">
                <a:latin typeface="Times New Roman"/>
                <a:ea typeface="Times New Roman"/>
                <a:cs typeface="Times New Roman"/>
                <a:sym typeface="Times New Roman"/>
              </a:rPr>
              <a:t>Here we assume the system to be of affine non-linear control model:</a:t>
            </a:r>
            <a:endParaRPr sz="2100">
              <a:latin typeface="Times New Roman"/>
              <a:ea typeface="Times New Roman"/>
              <a:cs typeface="Times New Roman"/>
              <a:sym typeface="Times New Roman"/>
            </a:endParaRPr>
          </a:p>
        </p:txBody>
      </p:sp>
      <p:sp>
        <p:nvSpPr>
          <p:cNvPr id="166" name="Google Shape;166;g38f02e67eaf_4_0"/>
          <p:cNvSpPr txBox="1"/>
          <p:nvPr/>
        </p:nvSpPr>
        <p:spPr>
          <a:xfrm>
            <a:off x="406601" y="5906881"/>
            <a:ext cx="117297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00">
                <a:solidFill>
                  <a:srgbClr val="222222"/>
                </a:solidFill>
                <a:highlight>
                  <a:srgbClr val="FFFFFF"/>
                </a:highlight>
                <a:latin typeface="Times New Roman"/>
                <a:ea typeface="Times New Roman"/>
                <a:cs typeface="Times New Roman"/>
                <a:sym typeface="Times New Roman"/>
              </a:rPr>
              <a:t>Ames, A. D., Coogan, S., Egerstedt, M., Notomista, G., Sreenath, K., &amp; Tabuada, P. (2019, June). Control barrier functions: Theory and applications. In </a:t>
            </a:r>
            <a:r>
              <a:rPr i="1" lang="en-IN" sz="1300">
                <a:solidFill>
                  <a:srgbClr val="222222"/>
                </a:solidFill>
                <a:highlight>
                  <a:srgbClr val="FFFFFF"/>
                </a:highlight>
                <a:latin typeface="Times New Roman"/>
                <a:ea typeface="Times New Roman"/>
                <a:cs typeface="Times New Roman"/>
                <a:sym typeface="Times New Roman"/>
              </a:rPr>
              <a:t>2019 18th European control conference (ECC)</a:t>
            </a:r>
            <a:r>
              <a:rPr lang="en-IN" sz="1300">
                <a:solidFill>
                  <a:srgbClr val="222222"/>
                </a:solidFill>
                <a:highlight>
                  <a:srgbClr val="FFFFFF"/>
                </a:highlight>
                <a:latin typeface="Times New Roman"/>
                <a:ea typeface="Times New Roman"/>
                <a:cs typeface="Times New Roman"/>
                <a:sym typeface="Times New Roman"/>
              </a:rPr>
              <a:t> (pp. 3420-3431). Ieee.</a:t>
            </a:r>
            <a:endParaRPr baseline="30000" sz="2000">
              <a:latin typeface="Times New Roman"/>
              <a:ea typeface="Times New Roman"/>
              <a:cs typeface="Times New Roman"/>
              <a:sym typeface="Times New Roman"/>
            </a:endParaRPr>
          </a:p>
        </p:txBody>
      </p:sp>
      <p:sp>
        <p:nvSpPr>
          <p:cNvPr id="167" name="Google Shape;167;g38f02e67eaf_4_0"/>
          <p:cNvSpPr txBox="1"/>
          <p:nvPr/>
        </p:nvSpPr>
        <p:spPr>
          <a:xfrm>
            <a:off x="2930792" y="2442692"/>
            <a:ext cx="561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68" name="Google Shape;168;g38f02e67eaf_4_0"/>
          <p:cNvSpPr txBox="1"/>
          <p:nvPr/>
        </p:nvSpPr>
        <p:spPr>
          <a:xfrm>
            <a:off x="592694" y="3062633"/>
            <a:ext cx="98841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chemeClr val="dk1"/>
                </a:solidFill>
                <a:latin typeface="Times New Roman"/>
                <a:ea typeface="Times New Roman"/>
                <a:cs typeface="Times New Roman"/>
                <a:sym typeface="Times New Roman"/>
              </a:rPr>
              <a:t>Given              , defined by a continuously differentiable function h for x, h is called a CBF if there exists an extended class K function      such that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900">
                <a:solidFill>
                  <a:schemeClr val="dk1"/>
                </a:solidFill>
                <a:latin typeface="Times New Roman"/>
                <a:ea typeface="Times New Roman"/>
                <a:cs typeface="Times New Roman"/>
                <a:sym typeface="Times New Roman"/>
              </a:rPr>
              <a:t>This condition implies that there exists a u that keeps the system within the safe set C (forward invariant).</a:t>
            </a:r>
            <a:endParaRPr sz="1900">
              <a:solidFill>
                <a:schemeClr val="dk1"/>
              </a:solidFill>
              <a:latin typeface="Times New Roman"/>
              <a:ea typeface="Times New Roman"/>
              <a:cs typeface="Times New Roman"/>
              <a:sym typeface="Times New Roman"/>
            </a:endParaRPr>
          </a:p>
        </p:txBody>
      </p:sp>
      <p:pic>
        <p:nvPicPr>
          <p:cNvPr id="169" name="Google Shape;169;g38f02e67eaf_4_0" title="{&quot;red&quot;:89,&quot;green&quot;:89,&quot;blue&quot;:89,&quot;origURL&quot;:&quot;https://www.codecogs.com/eqnedit.php?latex=%5Cdot%7Bx%7D%3Df(x)%2Bug(x)#0&quot;,&quot;size&quot;:18,&quot;width&quot;:178.55905511811022,&quot;height&quot;:28.275590551181104}"/>
          <p:cNvPicPr preferRelativeResize="0"/>
          <p:nvPr/>
        </p:nvPicPr>
        <p:blipFill>
          <a:blip r:embed="rId4">
            <a:alphaModFix/>
          </a:blip>
          <a:stretch>
            <a:fillRect/>
          </a:stretch>
        </p:blipFill>
        <p:spPr>
          <a:xfrm>
            <a:off x="8282267" y="1351200"/>
            <a:ext cx="2194559" cy="303956"/>
          </a:xfrm>
          <a:prstGeom prst="rect">
            <a:avLst/>
          </a:prstGeom>
          <a:noFill/>
          <a:ln>
            <a:noFill/>
          </a:ln>
        </p:spPr>
      </p:pic>
      <p:sp>
        <p:nvSpPr>
          <p:cNvPr id="170" name="Google Shape;170;g38f02e67eaf_4_0"/>
          <p:cNvSpPr txBox="1"/>
          <p:nvPr/>
        </p:nvSpPr>
        <p:spPr>
          <a:xfrm>
            <a:off x="541633" y="1871133"/>
            <a:ext cx="8814000" cy="1034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IN" sz="2000">
                <a:solidFill>
                  <a:schemeClr val="dk2"/>
                </a:solidFill>
                <a:latin typeface="Times New Roman"/>
                <a:ea typeface="Times New Roman"/>
                <a:cs typeface="Times New Roman"/>
                <a:sym typeface="Times New Roman"/>
              </a:rPr>
              <a:t>Given a continuously differentiable function h, we define the safe set as</a:t>
            </a:r>
            <a:endParaRPr sz="2000">
              <a:solidFill>
                <a:schemeClr val="dk2"/>
              </a:solidFill>
              <a:latin typeface="Times New Roman"/>
              <a:ea typeface="Times New Roman"/>
              <a:cs typeface="Times New Roman"/>
              <a:sym typeface="Times New Roman"/>
            </a:endParaRPr>
          </a:p>
        </p:txBody>
      </p:sp>
      <p:pic>
        <p:nvPicPr>
          <p:cNvPr id="171" name="Google Shape;171;g38f02e67eaf_4_0" title="{&quot;red&quot;:89,&quot;green&quot;:89,&quot;blue&quot;:89,&quot;origURL&quot;:&quot;https://www.codecogs.com/eqnedit.php?latex=%5Cmathcal%7BC%7D%3D%5C%7Bx%20%5Cin%20%5Cmathcal%7BD%7D%20%7C%20h(x)%20%5Cgeq%200%20%5C%7D%20#0&quot;,&quot;size&quot;:18,&quot;width&quot;:263.45669291338584,&quot;height&quot;:33.47244094488189}"/>
          <p:cNvPicPr preferRelativeResize="0"/>
          <p:nvPr/>
        </p:nvPicPr>
        <p:blipFill>
          <a:blip r:embed="rId5">
            <a:alphaModFix/>
          </a:blip>
          <a:stretch>
            <a:fillRect/>
          </a:stretch>
        </p:blipFill>
        <p:spPr>
          <a:xfrm>
            <a:off x="3964300" y="2442699"/>
            <a:ext cx="3544189" cy="379200"/>
          </a:xfrm>
          <a:prstGeom prst="rect">
            <a:avLst/>
          </a:prstGeom>
          <a:noFill/>
          <a:ln>
            <a:noFill/>
          </a:ln>
        </p:spPr>
      </p:pic>
      <p:pic>
        <p:nvPicPr>
          <p:cNvPr id="172" name="Google Shape;172;g38f02e67eaf_4_0" title="{&quot;red&quot;:89,&quot;green&quot;:89,&quot;blue&quot;:89,&quot;origURL&quot;:&quot;https://www.codecogs.com/eqnedit.php?latex=%5Cmathcal%7BC%7D%20%5Csubset%20%5Cmathbb%7BR%7D%5En%20#0&quot;,&quot;size&quot;:18,&quot;width&quot;:94.22834645669292,&quot;height&quot;:50.59842519685039}"/>
          <p:cNvPicPr preferRelativeResize="0"/>
          <p:nvPr/>
        </p:nvPicPr>
        <p:blipFill>
          <a:blip r:embed="rId6">
            <a:alphaModFix/>
          </a:blip>
          <a:stretch>
            <a:fillRect/>
          </a:stretch>
        </p:blipFill>
        <p:spPr>
          <a:xfrm>
            <a:off x="1270367" y="3219767"/>
            <a:ext cx="694667" cy="169833"/>
          </a:xfrm>
          <a:prstGeom prst="rect">
            <a:avLst/>
          </a:prstGeom>
          <a:noFill/>
          <a:ln>
            <a:noFill/>
          </a:ln>
        </p:spPr>
      </p:pic>
      <p:pic>
        <p:nvPicPr>
          <p:cNvPr id="173" name="Google Shape;173;g38f02e67eaf_4_0" title="{&quot;red&quot;:89,&quot;green&quot;:89,&quot;blue&quot;:89,&quot;origURL&quot;:&quot;https://www.codecogs.com/eqnedit.php?latex=%5Calpha#0&quot;,&quot;size&quot;:18,&quot;width&quot;:91.88976377952756,&quot;height&quot;:30.826771653543307}"/>
          <p:cNvPicPr preferRelativeResize="0"/>
          <p:nvPr/>
        </p:nvPicPr>
        <p:blipFill>
          <a:blip r:embed="rId7">
            <a:alphaModFix/>
          </a:blip>
          <a:stretch>
            <a:fillRect/>
          </a:stretch>
        </p:blipFill>
        <p:spPr>
          <a:xfrm>
            <a:off x="4086933" y="3510099"/>
            <a:ext cx="182703" cy="147500"/>
          </a:xfrm>
          <a:prstGeom prst="rect">
            <a:avLst/>
          </a:prstGeom>
          <a:noFill/>
          <a:ln>
            <a:noFill/>
          </a:ln>
        </p:spPr>
      </p:pic>
      <p:pic>
        <p:nvPicPr>
          <p:cNvPr id="174" name="Google Shape;174;g38f02e67eaf_4_0" title="{&quot;red&quot;:89,&quot;green&quot;:89,&quot;blue&quot;:89,&quot;origURL&quot;:&quot;https://www.codecogs.com/eqnedit.php?latex=%20sup%5C%7B%5Cdot%7Bh%7D(x)%2Bk%5Calpha(h(x))%20%5C%7D%20%5Cgeq%200%20#0&quot;,&quot;size&quot;:18,&quot;width&quot;:179.71653543307087,&quot;height&quot;:44.78740157480315}"/>
          <p:cNvPicPr preferRelativeResize="0"/>
          <p:nvPr/>
        </p:nvPicPr>
        <p:blipFill>
          <a:blip r:embed="rId8">
            <a:alphaModFix/>
          </a:blip>
          <a:stretch>
            <a:fillRect/>
          </a:stretch>
        </p:blipFill>
        <p:spPr>
          <a:xfrm>
            <a:off x="3154883" y="3969183"/>
            <a:ext cx="3587496" cy="37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g38f02e67eaf_1_2"/>
          <p:cNvGrpSpPr/>
          <p:nvPr/>
        </p:nvGrpSpPr>
        <p:grpSpPr>
          <a:xfrm>
            <a:off x="0" y="6603814"/>
            <a:ext cx="12191796" cy="254098"/>
            <a:chOff x="0" y="3145281"/>
            <a:chExt cx="5760085" cy="95250"/>
          </a:xfrm>
        </p:grpSpPr>
        <p:sp>
          <p:nvSpPr>
            <p:cNvPr id="180" name="Google Shape;180;g38f02e67eaf_1_2"/>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181" name="Google Shape;181;g38f02e67eaf_1_2"/>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82" name="Google Shape;182;g38f02e67eaf_1_2"/>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83" name="Google Shape;183;g38f02e67eaf_1_2"/>
          <p:cNvGrpSpPr/>
          <p:nvPr/>
        </p:nvGrpSpPr>
        <p:grpSpPr>
          <a:xfrm>
            <a:off x="0" y="-85"/>
            <a:ext cx="12131002" cy="254098"/>
            <a:chOff x="0" y="3145281"/>
            <a:chExt cx="5760210" cy="95250"/>
          </a:xfrm>
        </p:grpSpPr>
        <p:sp>
          <p:nvSpPr>
            <p:cNvPr id="184" name="Google Shape;184;g38f02e67eaf_1_2"/>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85" name="Google Shape;185;g38f02e67eaf_1_2"/>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186" name="Google Shape;186;g38f02e67eaf_1_2"/>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187" name="Google Shape;187;g38f02e67eaf_1_2"/>
          <p:cNvGrpSpPr/>
          <p:nvPr/>
        </p:nvGrpSpPr>
        <p:grpSpPr>
          <a:xfrm>
            <a:off x="406616" y="-2991"/>
            <a:ext cx="11784872" cy="566675"/>
            <a:chOff x="0" y="-26776"/>
            <a:chExt cx="5759957" cy="272139"/>
          </a:xfrm>
        </p:grpSpPr>
        <p:sp>
          <p:nvSpPr>
            <p:cNvPr id="188" name="Google Shape;188;g38f02e67eaf_1_2"/>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189" name="Google Shape;189;g38f02e67eaf_1_2"/>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190" name="Google Shape;190;g38f02e67eaf_1_2"/>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191" name="Google Shape;191;g38f02e67eaf_1_2"/>
          <p:cNvCxnSpPr/>
          <p:nvPr/>
        </p:nvCxnSpPr>
        <p:spPr>
          <a:xfrm>
            <a:off x="290209" y="5800784"/>
            <a:ext cx="5166600" cy="0"/>
          </a:xfrm>
          <a:prstGeom prst="straightConnector1">
            <a:avLst/>
          </a:prstGeom>
          <a:noFill/>
          <a:ln cap="flat" cmpd="sng" w="12700">
            <a:solidFill>
              <a:schemeClr val="dk1"/>
            </a:solidFill>
            <a:prstDash val="solid"/>
            <a:miter lim="800000"/>
            <a:headEnd len="sm" w="sm" type="none"/>
            <a:tailEnd len="sm" w="sm" type="none"/>
          </a:ln>
        </p:spPr>
      </p:cxnSp>
      <p:sp>
        <p:nvSpPr>
          <p:cNvPr id="192" name="Google Shape;192;g38f02e67eaf_1_2"/>
          <p:cNvSpPr txBox="1"/>
          <p:nvPr/>
        </p:nvSpPr>
        <p:spPr>
          <a:xfrm>
            <a:off x="406625" y="1130525"/>
            <a:ext cx="896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00">
                <a:solidFill>
                  <a:schemeClr val="dk1"/>
                </a:solidFill>
                <a:latin typeface="Times New Roman"/>
                <a:ea typeface="Times New Roman"/>
                <a:cs typeface="Times New Roman"/>
                <a:sym typeface="Times New Roman"/>
              </a:rPr>
              <a:t>Equations governing the motion of the slider platform are:</a:t>
            </a:r>
            <a:endParaRPr sz="2100">
              <a:solidFill>
                <a:schemeClr val="dk1"/>
              </a:solidFill>
              <a:latin typeface="Times New Roman"/>
              <a:ea typeface="Times New Roman"/>
              <a:cs typeface="Times New Roman"/>
              <a:sym typeface="Times New Roman"/>
            </a:endParaRPr>
          </a:p>
        </p:txBody>
      </p:sp>
      <p:sp>
        <p:nvSpPr>
          <p:cNvPr id="193" name="Google Shape;193;g38f02e67eaf_1_2"/>
          <p:cNvSpPr txBox="1"/>
          <p:nvPr/>
        </p:nvSpPr>
        <p:spPr>
          <a:xfrm>
            <a:off x="406625" y="622450"/>
            <a:ext cx="75711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latin typeface="Times New Roman"/>
                <a:ea typeface="Times New Roman"/>
                <a:cs typeface="Times New Roman"/>
                <a:sym typeface="Times New Roman"/>
              </a:rPr>
              <a:t>Safe Autonomous Docking of a floating platform</a:t>
            </a:r>
            <a:endParaRPr b="1" sz="2800">
              <a:solidFill>
                <a:schemeClr val="dk1"/>
              </a:solidFill>
              <a:latin typeface="Times New Roman"/>
              <a:ea typeface="Times New Roman"/>
              <a:cs typeface="Times New Roman"/>
              <a:sym typeface="Times New Roman"/>
            </a:endParaRPr>
          </a:p>
        </p:txBody>
      </p:sp>
      <p:pic>
        <p:nvPicPr>
          <p:cNvPr id="194" name="Google Shape;194;g38f02e67eaf_1_2" title="Screenshot 2025-10-06 223714.png"/>
          <p:cNvPicPr preferRelativeResize="0"/>
          <p:nvPr/>
        </p:nvPicPr>
        <p:blipFill>
          <a:blip r:embed="rId4">
            <a:alphaModFix/>
          </a:blip>
          <a:stretch>
            <a:fillRect/>
          </a:stretch>
        </p:blipFill>
        <p:spPr>
          <a:xfrm>
            <a:off x="708700" y="1808125"/>
            <a:ext cx="2739292" cy="1929775"/>
          </a:xfrm>
          <a:prstGeom prst="rect">
            <a:avLst/>
          </a:prstGeom>
          <a:noFill/>
          <a:ln>
            <a:noFill/>
          </a:ln>
        </p:spPr>
      </p:pic>
      <p:sp>
        <p:nvSpPr>
          <p:cNvPr id="195" name="Google Shape;195;g38f02e67eaf_1_2"/>
          <p:cNvSpPr txBox="1"/>
          <p:nvPr/>
        </p:nvSpPr>
        <p:spPr>
          <a:xfrm>
            <a:off x="4033050" y="1638500"/>
            <a:ext cx="7440000" cy="19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dk1"/>
                </a:solidFill>
                <a:latin typeface="Times New Roman"/>
                <a:ea typeface="Times New Roman"/>
                <a:cs typeface="Times New Roman"/>
                <a:sym typeface="Times New Roman"/>
              </a:rPr>
              <a:t>where, r</a:t>
            </a:r>
            <a:r>
              <a:rPr lang="en-IN" sz="7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,r</a:t>
            </a:r>
            <a:r>
              <a:rPr lang="en-IN" sz="600">
                <a:solidFill>
                  <a:schemeClr val="dk1"/>
                </a:solidFill>
                <a:latin typeface="Times New Roman"/>
                <a:ea typeface="Times New Roman"/>
                <a:cs typeface="Times New Roman"/>
                <a:sym typeface="Times New Roman"/>
              </a:rPr>
              <a:t>y</a:t>
            </a:r>
            <a:r>
              <a:rPr lang="en-IN" sz="1700">
                <a:solidFill>
                  <a:schemeClr val="dk1"/>
                </a:solidFill>
                <a:latin typeface="Times New Roman"/>
                <a:ea typeface="Times New Roman"/>
                <a:cs typeface="Times New Roman"/>
                <a:sym typeface="Times New Roman"/>
              </a:rPr>
              <a:t> ∈ R describe the position of the Slider with respect to the inertial frame I. The angle θ ∈ S  represents the orientation of the Slider with respect to the inertial frame. The linear velocities v</a:t>
            </a:r>
            <a:r>
              <a:rPr lang="en-IN" sz="10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,v</a:t>
            </a:r>
            <a:r>
              <a:rPr lang="en-IN" sz="1000">
                <a:solidFill>
                  <a:schemeClr val="dk1"/>
                </a:solidFill>
                <a:latin typeface="Times New Roman"/>
                <a:ea typeface="Times New Roman"/>
                <a:cs typeface="Times New Roman"/>
                <a:sym typeface="Times New Roman"/>
              </a:rPr>
              <a:t>y</a:t>
            </a:r>
            <a:r>
              <a:rPr lang="en-IN" sz="600">
                <a:solidFill>
                  <a:schemeClr val="dk1"/>
                </a:solidFill>
                <a:latin typeface="Times New Roman"/>
                <a:ea typeface="Times New Roman"/>
                <a:cs typeface="Times New Roman"/>
                <a:sym typeface="Times New Roman"/>
              </a:rPr>
              <a:t> </a:t>
            </a:r>
            <a:r>
              <a:rPr lang="en-IN" sz="1700">
                <a:solidFill>
                  <a:schemeClr val="dk1"/>
                </a:solidFill>
                <a:latin typeface="Times New Roman"/>
                <a:ea typeface="Times New Roman"/>
                <a:cs typeface="Times New Roman"/>
                <a:sym typeface="Times New Roman"/>
              </a:rPr>
              <a:t>∈ R, directed along x</a:t>
            </a:r>
            <a:r>
              <a:rPr lang="en-IN" sz="7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,y</a:t>
            </a:r>
            <a:r>
              <a:rPr lang="en-IN" sz="6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and the rotational velocity w</a:t>
            </a:r>
            <a:r>
              <a:rPr lang="en-IN" sz="600">
                <a:solidFill>
                  <a:schemeClr val="dk1"/>
                </a:solidFill>
                <a:latin typeface="Times New Roman"/>
                <a:ea typeface="Times New Roman"/>
                <a:cs typeface="Times New Roman"/>
                <a:sym typeface="Times New Roman"/>
              </a:rPr>
              <a:t>z</a:t>
            </a:r>
            <a:r>
              <a:rPr lang="en-IN" sz="1700">
                <a:solidFill>
                  <a:schemeClr val="dk1"/>
                </a:solidFill>
                <a:latin typeface="Times New Roman"/>
                <a:ea typeface="Times New Roman"/>
                <a:cs typeface="Times New Roman"/>
                <a:sym typeface="Times New Roman"/>
              </a:rPr>
              <a:t> directed along z</a:t>
            </a:r>
            <a:r>
              <a:rPr lang="en-IN" sz="7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in the body-frame B. The mass of the platform is denoted by m and the forces along x</a:t>
            </a:r>
            <a:r>
              <a:rPr lang="en-IN" sz="10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and y</a:t>
            </a:r>
            <a:r>
              <a:rPr lang="en-IN" sz="10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axes of the body frame are denoted by f</a:t>
            </a:r>
            <a:r>
              <a:rPr lang="en-IN" sz="10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 and f</a:t>
            </a:r>
            <a:r>
              <a:rPr lang="en-IN" sz="1000">
                <a:solidFill>
                  <a:schemeClr val="dk1"/>
                </a:solidFill>
                <a:latin typeface="Times New Roman"/>
                <a:ea typeface="Times New Roman"/>
                <a:cs typeface="Times New Roman"/>
                <a:sym typeface="Times New Roman"/>
              </a:rPr>
              <a:t>y</a:t>
            </a:r>
            <a:r>
              <a:rPr lang="en-IN" sz="1700">
                <a:solidFill>
                  <a:schemeClr val="dk1"/>
                </a:solidFill>
                <a:latin typeface="Times New Roman"/>
                <a:ea typeface="Times New Roman"/>
                <a:cs typeface="Times New Roman"/>
                <a:sym typeface="Times New Roman"/>
              </a:rPr>
              <a:t> respectively. The Coriolis effects influencing the motion of the Slider feature in the dynamics through the terms w</a:t>
            </a:r>
            <a:r>
              <a:rPr lang="en-IN" sz="1000">
                <a:solidFill>
                  <a:schemeClr val="dk1"/>
                </a:solidFill>
                <a:latin typeface="Times New Roman"/>
                <a:ea typeface="Times New Roman"/>
                <a:cs typeface="Times New Roman"/>
                <a:sym typeface="Times New Roman"/>
              </a:rPr>
              <a:t>z</a:t>
            </a:r>
            <a:r>
              <a:rPr lang="en-IN" sz="1700">
                <a:solidFill>
                  <a:schemeClr val="dk1"/>
                </a:solidFill>
                <a:latin typeface="Times New Roman"/>
                <a:ea typeface="Times New Roman"/>
                <a:cs typeface="Times New Roman"/>
                <a:sym typeface="Times New Roman"/>
              </a:rPr>
              <a:t>v</a:t>
            </a:r>
            <a:r>
              <a:rPr lang="en-IN" sz="1000">
                <a:solidFill>
                  <a:schemeClr val="dk1"/>
                </a:solidFill>
                <a:latin typeface="Times New Roman"/>
                <a:ea typeface="Times New Roman"/>
                <a:cs typeface="Times New Roman"/>
                <a:sym typeface="Times New Roman"/>
              </a:rPr>
              <a:t>y</a:t>
            </a:r>
            <a:r>
              <a:rPr lang="en-IN" sz="1700">
                <a:solidFill>
                  <a:schemeClr val="dk1"/>
                </a:solidFill>
                <a:latin typeface="Times New Roman"/>
                <a:ea typeface="Times New Roman"/>
                <a:cs typeface="Times New Roman"/>
                <a:sym typeface="Times New Roman"/>
              </a:rPr>
              <a:t> and −</a:t>
            </a:r>
            <a:r>
              <a:rPr lang="en-IN" sz="1700">
                <a:solidFill>
                  <a:schemeClr val="dk1"/>
                </a:solidFill>
                <a:latin typeface="Times New Roman"/>
                <a:ea typeface="Times New Roman"/>
                <a:cs typeface="Times New Roman"/>
                <a:sym typeface="Times New Roman"/>
              </a:rPr>
              <a:t>w</a:t>
            </a:r>
            <a:r>
              <a:rPr lang="en-IN" sz="1000">
                <a:solidFill>
                  <a:schemeClr val="dk1"/>
                </a:solidFill>
                <a:latin typeface="Times New Roman"/>
                <a:ea typeface="Times New Roman"/>
                <a:cs typeface="Times New Roman"/>
                <a:sym typeface="Times New Roman"/>
              </a:rPr>
              <a:t>z</a:t>
            </a:r>
            <a:r>
              <a:rPr lang="en-IN" sz="1700">
                <a:solidFill>
                  <a:schemeClr val="dk1"/>
                </a:solidFill>
                <a:latin typeface="Times New Roman"/>
                <a:ea typeface="Times New Roman"/>
                <a:cs typeface="Times New Roman"/>
                <a:sym typeface="Times New Roman"/>
              </a:rPr>
              <a:t>v</a:t>
            </a:r>
            <a:r>
              <a:rPr lang="en-IN" sz="10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p:txBody>
      </p:sp>
      <p:sp>
        <p:nvSpPr>
          <p:cNvPr id="196" name="Google Shape;196;g38f02e67eaf_1_2"/>
          <p:cNvSpPr txBox="1"/>
          <p:nvPr/>
        </p:nvSpPr>
        <p:spPr>
          <a:xfrm>
            <a:off x="406625" y="4082538"/>
            <a:ext cx="939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dk1"/>
                </a:solidFill>
                <a:latin typeface="Times New Roman"/>
                <a:ea typeface="Times New Roman"/>
                <a:cs typeface="Times New Roman"/>
                <a:sym typeface="Times New Roman"/>
              </a:rPr>
              <a:t>Proposed docking maneuver comprises of 3 key features: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Tracking the docking port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Safe Approach to the docking port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Visual lock on the docking port</a:t>
            </a:r>
            <a:endParaRPr sz="1600">
              <a:solidFill>
                <a:schemeClr val="dk1"/>
              </a:solidFill>
              <a:latin typeface="Times New Roman"/>
              <a:ea typeface="Times New Roman"/>
              <a:cs typeface="Times New Roman"/>
              <a:sym typeface="Times New Roman"/>
            </a:endParaRPr>
          </a:p>
        </p:txBody>
      </p:sp>
      <p:pic>
        <p:nvPicPr>
          <p:cNvPr id="197" name="Google Shape;197;g38f02e67eaf_1_2" title="Screenshot 2025-10-06 225724.png"/>
          <p:cNvPicPr preferRelativeResize="0"/>
          <p:nvPr/>
        </p:nvPicPr>
        <p:blipFill>
          <a:blip r:embed="rId5">
            <a:alphaModFix/>
          </a:blip>
          <a:stretch>
            <a:fillRect/>
          </a:stretch>
        </p:blipFill>
        <p:spPr>
          <a:xfrm>
            <a:off x="8601027" y="3670050"/>
            <a:ext cx="2598449" cy="1994700"/>
          </a:xfrm>
          <a:prstGeom prst="rect">
            <a:avLst/>
          </a:prstGeom>
          <a:noFill/>
          <a:ln>
            <a:noFill/>
          </a:ln>
        </p:spPr>
      </p:pic>
      <p:sp>
        <p:nvSpPr>
          <p:cNvPr id="198" name="Google Shape;198;g38f02e67eaf_1_2"/>
          <p:cNvSpPr txBox="1"/>
          <p:nvPr/>
        </p:nvSpPr>
        <p:spPr>
          <a:xfrm>
            <a:off x="290200" y="5906875"/>
            <a:ext cx="11296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A. Saradagi, A. Banerjee, S. Satpute, and G. Nikolakopoulos, “Safe autonomous docking maneuvers for a floating platform based on input sharing control barrier functions,” in 2022 IEEE 61st Conference on Decision and Control (CDC), 2022, pp. 3746–3753. Doi: 10.1109/CDC51059.2022.9993109.</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pic>
        <p:nvPicPr>
          <p:cNvPr id="199" name="Google Shape;199;g38f02e67eaf_1_2" title="Screenshot 2025-10-07 080827.png"/>
          <p:cNvPicPr preferRelativeResize="0"/>
          <p:nvPr/>
        </p:nvPicPr>
        <p:blipFill>
          <a:blip r:embed="rId6">
            <a:alphaModFix/>
          </a:blip>
          <a:stretch>
            <a:fillRect/>
          </a:stretch>
        </p:blipFill>
        <p:spPr>
          <a:xfrm>
            <a:off x="5179025" y="3736675"/>
            <a:ext cx="3330275" cy="186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g38ef7a6a44f_0_2"/>
          <p:cNvGrpSpPr/>
          <p:nvPr/>
        </p:nvGrpSpPr>
        <p:grpSpPr>
          <a:xfrm>
            <a:off x="0" y="6603814"/>
            <a:ext cx="12191796" cy="254098"/>
            <a:chOff x="0" y="3145281"/>
            <a:chExt cx="5760085" cy="95250"/>
          </a:xfrm>
        </p:grpSpPr>
        <p:sp>
          <p:nvSpPr>
            <p:cNvPr id="205" name="Google Shape;205;g38ef7a6a44f_0_2"/>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06" name="Google Shape;206;g38ef7a6a44f_0_2"/>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07" name="Google Shape;207;g38ef7a6a44f_0_2"/>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08" name="Google Shape;208;g38ef7a6a44f_0_2"/>
          <p:cNvGrpSpPr/>
          <p:nvPr/>
        </p:nvGrpSpPr>
        <p:grpSpPr>
          <a:xfrm>
            <a:off x="0" y="-85"/>
            <a:ext cx="12131002" cy="254098"/>
            <a:chOff x="0" y="3145281"/>
            <a:chExt cx="5760210" cy="95250"/>
          </a:xfrm>
        </p:grpSpPr>
        <p:sp>
          <p:nvSpPr>
            <p:cNvPr id="209" name="Google Shape;209;g38ef7a6a44f_0_2"/>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10" name="Google Shape;210;g38ef7a6a44f_0_2"/>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11" name="Google Shape;211;g38ef7a6a44f_0_2"/>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212" name="Google Shape;212;g38ef7a6a44f_0_2"/>
          <p:cNvGrpSpPr/>
          <p:nvPr/>
        </p:nvGrpSpPr>
        <p:grpSpPr>
          <a:xfrm>
            <a:off x="406616" y="-2991"/>
            <a:ext cx="11784872" cy="566675"/>
            <a:chOff x="0" y="-26776"/>
            <a:chExt cx="5759957" cy="272139"/>
          </a:xfrm>
        </p:grpSpPr>
        <p:sp>
          <p:nvSpPr>
            <p:cNvPr id="213" name="Google Shape;213;g38ef7a6a44f_0_2"/>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214" name="Google Shape;214;g38ef7a6a44f_0_2"/>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215" name="Google Shape;215;g38ef7a6a44f_0_2"/>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216" name="Google Shape;216;g38ef7a6a44f_0_2"/>
          <p:cNvCxnSpPr/>
          <p:nvPr/>
        </p:nvCxnSpPr>
        <p:spPr>
          <a:xfrm>
            <a:off x="290209" y="5524391"/>
            <a:ext cx="5166600" cy="0"/>
          </a:xfrm>
          <a:prstGeom prst="straightConnector1">
            <a:avLst/>
          </a:prstGeom>
          <a:noFill/>
          <a:ln cap="flat" cmpd="sng" w="12700">
            <a:solidFill>
              <a:schemeClr val="dk1"/>
            </a:solidFill>
            <a:prstDash val="solid"/>
            <a:miter lim="800000"/>
            <a:headEnd len="sm" w="sm" type="none"/>
            <a:tailEnd len="sm" w="sm" type="none"/>
          </a:ln>
        </p:spPr>
      </p:cxnSp>
      <p:sp>
        <p:nvSpPr>
          <p:cNvPr id="217" name="Google Shape;217;g38ef7a6a44f_0_2"/>
          <p:cNvSpPr txBox="1"/>
          <p:nvPr/>
        </p:nvSpPr>
        <p:spPr>
          <a:xfrm>
            <a:off x="524850" y="701750"/>
            <a:ext cx="10366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900">
                <a:solidFill>
                  <a:schemeClr val="dk1"/>
                </a:solidFill>
                <a:latin typeface="Times New Roman"/>
                <a:ea typeface="Times New Roman"/>
                <a:cs typeface="Times New Roman"/>
                <a:sym typeface="Times New Roman"/>
              </a:rPr>
              <a:t>CONTROL BARRIER FUNCTIONS FOR SAFETY AND VISUAL LOCKING:</a:t>
            </a:r>
            <a:endParaRPr b="1" sz="1900">
              <a:solidFill>
                <a:schemeClr val="dk1"/>
              </a:solidFill>
              <a:latin typeface="Times New Roman"/>
              <a:ea typeface="Times New Roman"/>
              <a:cs typeface="Times New Roman"/>
              <a:sym typeface="Times New Roman"/>
            </a:endParaRPr>
          </a:p>
        </p:txBody>
      </p:sp>
      <p:pic>
        <p:nvPicPr>
          <p:cNvPr id="218" name="Google Shape;218;g38ef7a6a44f_0_2" title="Screenshot 2025-10-06 230240.png"/>
          <p:cNvPicPr preferRelativeResize="0"/>
          <p:nvPr/>
        </p:nvPicPr>
        <p:blipFill>
          <a:blip r:embed="rId4">
            <a:alphaModFix/>
          </a:blip>
          <a:stretch>
            <a:fillRect/>
          </a:stretch>
        </p:blipFill>
        <p:spPr>
          <a:xfrm>
            <a:off x="3535975" y="1626481"/>
            <a:ext cx="2600325" cy="981075"/>
          </a:xfrm>
          <a:prstGeom prst="rect">
            <a:avLst/>
          </a:prstGeom>
          <a:noFill/>
          <a:ln>
            <a:noFill/>
          </a:ln>
        </p:spPr>
      </p:pic>
      <p:pic>
        <p:nvPicPr>
          <p:cNvPr id="219" name="Google Shape;219;g38ef7a6a44f_0_2" title="Screenshot 2025-10-06 230302.png"/>
          <p:cNvPicPr preferRelativeResize="0"/>
          <p:nvPr/>
        </p:nvPicPr>
        <p:blipFill>
          <a:blip r:embed="rId5">
            <a:alphaModFix/>
          </a:blip>
          <a:stretch>
            <a:fillRect/>
          </a:stretch>
        </p:blipFill>
        <p:spPr>
          <a:xfrm>
            <a:off x="2941536" y="1180063"/>
            <a:ext cx="3276600" cy="352425"/>
          </a:xfrm>
          <a:prstGeom prst="rect">
            <a:avLst/>
          </a:prstGeom>
          <a:noFill/>
          <a:ln>
            <a:noFill/>
          </a:ln>
        </p:spPr>
      </p:pic>
      <p:sp>
        <p:nvSpPr>
          <p:cNvPr id="220" name="Google Shape;220;g38ef7a6a44f_0_2"/>
          <p:cNvSpPr txBox="1"/>
          <p:nvPr/>
        </p:nvSpPr>
        <p:spPr>
          <a:xfrm>
            <a:off x="524850" y="1140688"/>
            <a:ext cx="788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dk1"/>
                </a:solidFill>
                <a:latin typeface="Times New Roman"/>
                <a:ea typeface="Times New Roman"/>
                <a:cs typeface="Times New Roman"/>
                <a:sym typeface="Times New Roman"/>
              </a:rPr>
              <a:t>Barrier function for safety,</a:t>
            </a:r>
            <a:endParaRPr sz="1600">
              <a:solidFill>
                <a:schemeClr val="dk1"/>
              </a:solidFill>
              <a:latin typeface="Times New Roman"/>
              <a:ea typeface="Times New Roman"/>
              <a:cs typeface="Times New Roman"/>
              <a:sym typeface="Times New Roman"/>
            </a:endParaRPr>
          </a:p>
        </p:txBody>
      </p:sp>
      <p:sp>
        <p:nvSpPr>
          <p:cNvPr id="221" name="Google Shape;221;g38ef7a6a44f_0_2"/>
          <p:cNvSpPr txBox="1"/>
          <p:nvPr/>
        </p:nvSpPr>
        <p:spPr>
          <a:xfrm>
            <a:off x="494763" y="1626475"/>
            <a:ext cx="369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dk1"/>
                </a:solidFill>
                <a:latin typeface="Times New Roman"/>
                <a:ea typeface="Times New Roman"/>
                <a:cs typeface="Times New Roman"/>
                <a:sym typeface="Times New Roman"/>
              </a:rPr>
              <a:t> Barrier functions for visual locking,</a:t>
            </a:r>
            <a:endParaRPr sz="1600">
              <a:solidFill>
                <a:schemeClr val="dk1"/>
              </a:solidFill>
              <a:latin typeface="Times New Roman"/>
              <a:ea typeface="Times New Roman"/>
              <a:cs typeface="Times New Roman"/>
              <a:sym typeface="Times New Roman"/>
            </a:endParaRPr>
          </a:p>
        </p:txBody>
      </p:sp>
      <p:pic>
        <p:nvPicPr>
          <p:cNvPr id="222" name="Google Shape;222;g38ef7a6a44f_0_2" title="Screenshot 2025-10-06 231451.png"/>
          <p:cNvPicPr preferRelativeResize="0"/>
          <p:nvPr/>
        </p:nvPicPr>
        <p:blipFill>
          <a:blip r:embed="rId6">
            <a:alphaModFix/>
          </a:blip>
          <a:stretch>
            <a:fillRect/>
          </a:stretch>
        </p:blipFill>
        <p:spPr>
          <a:xfrm>
            <a:off x="7293625" y="1180075"/>
            <a:ext cx="3276600" cy="2658000"/>
          </a:xfrm>
          <a:prstGeom prst="rect">
            <a:avLst/>
          </a:prstGeom>
          <a:noFill/>
          <a:ln>
            <a:noFill/>
          </a:ln>
        </p:spPr>
      </p:pic>
      <p:sp>
        <p:nvSpPr>
          <p:cNvPr id="223" name="Google Shape;223;g38ef7a6a44f_0_2"/>
          <p:cNvSpPr txBox="1"/>
          <p:nvPr/>
        </p:nvSpPr>
        <p:spPr>
          <a:xfrm>
            <a:off x="524850" y="4004968"/>
            <a:ext cx="10875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solidFill>
                  <a:schemeClr val="dk1"/>
                </a:solidFill>
                <a:latin typeface="Times New Roman"/>
                <a:ea typeface="Times New Roman"/>
                <a:cs typeface="Times New Roman"/>
                <a:sym typeface="Times New Roman"/>
              </a:rPr>
              <a:t>These  are the control strategy for safe and autonomous steering of a floating platform, the Slider, to a docking port on a stationary docking station. Control barrier functions (CBFs) were designed to enforce safe distance from the docking station and a correct direction of approach (Cardioid CBF) and a visual lock on the docking port throughout the docking maneuver. Also we have seen  that the barrier functions exhibited the control sharing property in establishing positive invariance of the set defining safety and visual locking. </a:t>
            </a:r>
            <a:endParaRPr sz="1600">
              <a:solidFill>
                <a:schemeClr val="dk1"/>
              </a:solidFill>
              <a:latin typeface="Times New Roman"/>
              <a:ea typeface="Times New Roman"/>
              <a:cs typeface="Times New Roman"/>
              <a:sym typeface="Times New Roman"/>
            </a:endParaRPr>
          </a:p>
        </p:txBody>
      </p:sp>
      <p:sp>
        <p:nvSpPr>
          <p:cNvPr id="224" name="Google Shape;224;g38ef7a6a44f_0_2"/>
          <p:cNvSpPr txBox="1"/>
          <p:nvPr/>
        </p:nvSpPr>
        <p:spPr>
          <a:xfrm>
            <a:off x="535650" y="5587875"/>
            <a:ext cx="1112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A. Saradagi, A. Banerjee, S. Satpute, and G. Nikolakopoulos, “Safe autonomous docking maneuvers for a floating platform based on input sharing control barrier functions,” in 2022 IEEE 61st Conference on Decision and Control (CDC), 2022, pp. 3746–3753. Doi: 10.1109/CDC51059.2022.9993109.</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g38ef7a6a44f_0_34"/>
          <p:cNvGrpSpPr/>
          <p:nvPr/>
        </p:nvGrpSpPr>
        <p:grpSpPr>
          <a:xfrm>
            <a:off x="0" y="6603814"/>
            <a:ext cx="12191796" cy="254098"/>
            <a:chOff x="0" y="3145281"/>
            <a:chExt cx="5760085" cy="95250"/>
          </a:xfrm>
        </p:grpSpPr>
        <p:sp>
          <p:nvSpPr>
            <p:cNvPr id="230" name="Google Shape;230;g38ef7a6a44f_0_34"/>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31" name="Google Shape;231;g38ef7a6a44f_0_34"/>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32" name="Google Shape;232;g38ef7a6a44f_0_34"/>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33" name="Google Shape;233;g38ef7a6a44f_0_34"/>
          <p:cNvGrpSpPr/>
          <p:nvPr/>
        </p:nvGrpSpPr>
        <p:grpSpPr>
          <a:xfrm>
            <a:off x="0" y="-85"/>
            <a:ext cx="12131002" cy="254098"/>
            <a:chOff x="0" y="3145281"/>
            <a:chExt cx="5760210" cy="95250"/>
          </a:xfrm>
        </p:grpSpPr>
        <p:sp>
          <p:nvSpPr>
            <p:cNvPr id="234" name="Google Shape;234;g38ef7a6a44f_0_34"/>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35" name="Google Shape;235;g38ef7a6a44f_0_34"/>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36" name="Google Shape;236;g38ef7a6a44f_0_34"/>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237" name="Google Shape;237;g38ef7a6a44f_0_34"/>
          <p:cNvGrpSpPr/>
          <p:nvPr/>
        </p:nvGrpSpPr>
        <p:grpSpPr>
          <a:xfrm>
            <a:off x="406616" y="-2991"/>
            <a:ext cx="11784872" cy="566675"/>
            <a:chOff x="0" y="-26776"/>
            <a:chExt cx="5759957" cy="272139"/>
          </a:xfrm>
        </p:grpSpPr>
        <p:sp>
          <p:nvSpPr>
            <p:cNvPr id="238" name="Google Shape;238;g38ef7a6a44f_0_34"/>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239" name="Google Shape;239;g38ef7a6a44f_0_34"/>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240" name="Google Shape;240;g38ef7a6a44f_0_34"/>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241" name="Google Shape;241;g38ef7a6a44f_0_34"/>
          <p:cNvCxnSpPr/>
          <p:nvPr/>
        </p:nvCxnSpPr>
        <p:spPr>
          <a:xfrm>
            <a:off x="290209" y="5904431"/>
            <a:ext cx="5166600" cy="0"/>
          </a:xfrm>
          <a:prstGeom prst="straightConnector1">
            <a:avLst/>
          </a:prstGeom>
          <a:noFill/>
          <a:ln cap="flat" cmpd="sng" w="12700">
            <a:solidFill>
              <a:schemeClr val="dk1"/>
            </a:solidFill>
            <a:prstDash val="solid"/>
            <a:miter lim="800000"/>
            <a:headEnd len="sm" w="sm" type="none"/>
            <a:tailEnd len="sm" w="sm" type="none"/>
          </a:ln>
        </p:spPr>
      </p:cxnSp>
      <p:grpSp>
        <p:nvGrpSpPr>
          <p:cNvPr id="242" name="Google Shape;242;g38ef7a6a44f_0_34"/>
          <p:cNvGrpSpPr/>
          <p:nvPr/>
        </p:nvGrpSpPr>
        <p:grpSpPr>
          <a:xfrm>
            <a:off x="579373" y="1391009"/>
            <a:ext cx="5732700" cy="4431260"/>
            <a:chOff x="406627" y="1511931"/>
            <a:chExt cx="5732700" cy="4431260"/>
          </a:xfrm>
        </p:grpSpPr>
        <p:sp>
          <p:nvSpPr>
            <p:cNvPr id="243" name="Google Shape;243;g38ef7a6a44f_0_34"/>
            <p:cNvSpPr txBox="1"/>
            <p:nvPr/>
          </p:nvSpPr>
          <p:spPr>
            <a:xfrm>
              <a:off x="406627" y="1511931"/>
              <a:ext cx="5732700" cy="40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AUV model-</a:t>
              </a:r>
              <a:endParaRPr/>
            </a:p>
          </p:txBody>
        </p:sp>
        <p:pic>
          <p:nvPicPr>
            <p:cNvPr id="244" name="Google Shape;244;g38ef7a6a44f_0_34"/>
            <p:cNvPicPr preferRelativeResize="0"/>
            <p:nvPr/>
          </p:nvPicPr>
          <p:blipFill>
            <a:blip r:embed="rId4">
              <a:alphaModFix/>
            </a:blip>
            <a:stretch>
              <a:fillRect/>
            </a:stretch>
          </p:blipFill>
          <p:spPr>
            <a:xfrm>
              <a:off x="419948" y="2040905"/>
              <a:ext cx="3889449" cy="2387600"/>
            </a:xfrm>
            <a:prstGeom prst="rect">
              <a:avLst/>
            </a:prstGeom>
            <a:noFill/>
            <a:ln>
              <a:noFill/>
            </a:ln>
          </p:spPr>
        </p:pic>
        <p:sp>
          <p:nvSpPr>
            <p:cNvPr id="245" name="Google Shape;245;g38ef7a6a44f_0_34"/>
            <p:cNvSpPr txBox="1"/>
            <p:nvPr/>
          </p:nvSpPr>
          <p:spPr>
            <a:xfrm>
              <a:off x="416881" y="4465691"/>
              <a:ext cx="4490700" cy="1477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Where u,v,w are surge, sway and heave velocities in body frame, ѱ, θ is the yaw and pitch, q and r being pitch and yaw angular rate, and x,y,z are the inertial coordinates in </a:t>
              </a:r>
              <a:r>
                <a:rPr lang="en-IN" sz="1800">
                  <a:solidFill>
                    <a:schemeClr val="dk1"/>
                  </a:solidFill>
                  <a:latin typeface="Times New Roman"/>
                  <a:ea typeface="Times New Roman"/>
                  <a:cs typeface="Times New Roman"/>
                  <a:sym typeface="Times New Roman"/>
                </a:rPr>
                <a:t>inertial</a:t>
              </a:r>
              <a:r>
                <a:rPr lang="en-IN" sz="1800">
                  <a:solidFill>
                    <a:schemeClr val="dk1"/>
                  </a:solidFill>
                  <a:latin typeface="Times New Roman"/>
                  <a:ea typeface="Times New Roman"/>
                  <a:cs typeface="Times New Roman"/>
                  <a:sym typeface="Times New Roman"/>
                </a:rPr>
                <a:t> frame.</a:t>
              </a:r>
              <a:endParaRPr sz="1800">
                <a:solidFill>
                  <a:schemeClr val="dk1"/>
                </a:solidFill>
                <a:latin typeface="Times New Roman"/>
                <a:ea typeface="Times New Roman"/>
                <a:cs typeface="Times New Roman"/>
                <a:sym typeface="Times New Roman"/>
              </a:endParaRPr>
            </a:p>
          </p:txBody>
        </p:sp>
      </p:grpSp>
      <p:grpSp>
        <p:nvGrpSpPr>
          <p:cNvPr id="246" name="Google Shape;246;g38ef7a6a44f_0_34"/>
          <p:cNvGrpSpPr/>
          <p:nvPr/>
        </p:nvGrpSpPr>
        <p:grpSpPr>
          <a:xfrm>
            <a:off x="6311456" y="1439761"/>
            <a:ext cx="5732700" cy="2428231"/>
            <a:chOff x="6311456" y="1508860"/>
            <a:chExt cx="5732700" cy="2428231"/>
          </a:xfrm>
        </p:grpSpPr>
        <p:sp>
          <p:nvSpPr>
            <p:cNvPr id="247" name="Google Shape;247;g38ef7a6a44f_0_34"/>
            <p:cNvSpPr txBox="1"/>
            <p:nvPr/>
          </p:nvSpPr>
          <p:spPr>
            <a:xfrm>
              <a:off x="6311456" y="1508860"/>
              <a:ext cx="5732700" cy="40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Proposed Method-</a:t>
              </a:r>
              <a:endParaRPr/>
            </a:p>
          </p:txBody>
        </p:sp>
        <p:sp>
          <p:nvSpPr>
            <p:cNvPr id="248" name="Google Shape;248;g38ef7a6a44f_0_34"/>
            <p:cNvSpPr txBox="1"/>
            <p:nvPr/>
          </p:nvSpPr>
          <p:spPr>
            <a:xfrm>
              <a:off x="6325396" y="2182391"/>
              <a:ext cx="4490700" cy="1754700"/>
            </a:xfrm>
            <a:prstGeom prst="rect">
              <a:avLst/>
            </a:prstGeom>
            <a:noFill/>
            <a:ln>
              <a:noFill/>
            </a:ln>
          </p:spPr>
          <p:txBody>
            <a:bodyPr anchorCtr="0" anchor="t" bIns="45700" lIns="91425" spcFirstLastPara="1" rIns="91425" wrap="square" tIns="45700">
              <a:spAutoFit/>
            </a:bodyPr>
            <a:lstStyle/>
            <a:p>
              <a:pPr indent="-342900" lvl="0" marL="457200" marR="0" rtl="0" algn="just">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An observer based sliding mode controller.</a:t>
              </a:r>
              <a:endParaRPr sz="1800">
                <a:solidFill>
                  <a:schemeClr val="dk1"/>
                </a:solidFill>
                <a:latin typeface="Times New Roman"/>
                <a:ea typeface="Times New Roman"/>
                <a:cs typeface="Times New Roman"/>
                <a:sym typeface="Times New Roman"/>
              </a:endParaRPr>
            </a:p>
            <a:p>
              <a:pPr indent="-342900" lvl="0" marL="457200" marR="0" rtl="0" algn="just">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 </a:t>
              </a:r>
              <a:r>
                <a:rPr lang="en-IN" sz="1800">
                  <a:solidFill>
                    <a:schemeClr val="dk1"/>
                  </a:solidFill>
                  <a:latin typeface="Times New Roman"/>
                  <a:ea typeface="Times New Roman"/>
                  <a:cs typeface="Times New Roman"/>
                  <a:sym typeface="Times New Roman"/>
                </a:rPr>
                <a:t>reduced-order linear extended state observer (RLESO) </a:t>
              </a:r>
              <a:r>
                <a:rPr lang="en-IN" sz="1800">
                  <a:solidFill>
                    <a:schemeClr val="dk1"/>
                  </a:solidFill>
                  <a:latin typeface="Times New Roman"/>
                  <a:ea typeface="Times New Roman"/>
                  <a:cs typeface="Times New Roman"/>
                  <a:sym typeface="Times New Roman"/>
                </a:rPr>
                <a:t>is employed to estimate disturbances caused by water currents.</a:t>
              </a:r>
              <a:endParaRPr sz="1800">
                <a:solidFill>
                  <a:schemeClr val="dk1"/>
                </a:solidFill>
                <a:latin typeface="Times New Roman"/>
                <a:ea typeface="Times New Roman"/>
                <a:cs typeface="Times New Roman"/>
                <a:sym typeface="Times New Roman"/>
              </a:endParaRPr>
            </a:p>
          </p:txBody>
        </p:sp>
      </p:grpSp>
      <p:sp>
        <p:nvSpPr>
          <p:cNvPr id="249" name="Google Shape;249;g38ef7a6a44f_0_34"/>
          <p:cNvSpPr txBox="1"/>
          <p:nvPr/>
        </p:nvSpPr>
        <p:spPr>
          <a:xfrm>
            <a:off x="290200" y="5905650"/>
            <a:ext cx="9950100" cy="64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IN" sz="1500">
                <a:solidFill>
                  <a:schemeClr val="dk1"/>
                </a:solidFill>
                <a:latin typeface="Times New Roman"/>
                <a:ea typeface="Times New Roman"/>
                <a:cs typeface="Times New Roman"/>
                <a:sym typeface="Times New Roman"/>
              </a:rPr>
              <a:t>Xie, Tianqi, et al. "Three-dimensional mobile docking control method of an underactuated autonomous underwater vehicle." Ocean Engineering 265 (2022): 112634.</a:t>
            </a:r>
            <a:endParaRPr sz="2300">
              <a:solidFill>
                <a:schemeClr val="dk1"/>
              </a:solidFill>
              <a:latin typeface="Calibri"/>
              <a:ea typeface="Calibri"/>
              <a:cs typeface="Calibri"/>
              <a:sym typeface="Calibri"/>
            </a:endParaRPr>
          </a:p>
        </p:txBody>
      </p:sp>
      <p:sp>
        <p:nvSpPr>
          <p:cNvPr id="250" name="Google Shape;250;g38ef7a6a44f_0_34"/>
          <p:cNvSpPr txBox="1"/>
          <p:nvPr/>
        </p:nvSpPr>
        <p:spPr>
          <a:xfrm>
            <a:off x="369007" y="748779"/>
            <a:ext cx="5732700" cy="446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300">
                <a:solidFill>
                  <a:schemeClr val="dk1"/>
                </a:solidFill>
                <a:latin typeface="Times New Roman"/>
                <a:ea typeface="Times New Roman"/>
                <a:cs typeface="Times New Roman"/>
                <a:sym typeface="Times New Roman"/>
              </a:rPr>
              <a:t>Mobile Docking</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g38ef7a6a44f_0_50"/>
          <p:cNvGrpSpPr/>
          <p:nvPr/>
        </p:nvGrpSpPr>
        <p:grpSpPr>
          <a:xfrm>
            <a:off x="0" y="6603814"/>
            <a:ext cx="12191796" cy="254098"/>
            <a:chOff x="0" y="3145281"/>
            <a:chExt cx="5760085" cy="95250"/>
          </a:xfrm>
        </p:grpSpPr>
        <p:sp>
          <p:nvSpPr>
            <p:cNvPr id="256" name="Google Shape;256;g38ef7a6a44f_0_50"/>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57" name="Google Shape;257;g38ef7a6a44f_0_50"/>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58" name="Google Shape;258;g38ef7a6a44f_0_50"/>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59" name="Google Shape;259;g38ef7a6a44f_0_50"/>
          <p:cNvGrpSpPr/>
          <p:nvPr/>
        </p:nvGrpSpPr>
        <p:grpSpPr>
          <a:xfrm>
            <a:off x="0" y="-85"/>
            <a:ext cx="12131002" cy="254098"/>
            <a:chOff x="0" y="3145281"/>
            <a:chExt cx="5760210" cy="95250"/>
          </a:xfrm>
        </p:grpSpPr>
        <p:sp>
          <p:nvSpPr>
            <p:cNvPr id="260" name="Google Shape;260;g38ef7a6a44f_0_50"/>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61" name="Google Shape;261;g38ef7a6a44f_0_50"/>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62" name="Google Shape;262;g38ef7a6a44f_0_50"/>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263" name="Google Shape;263;g38ef7a6a44f_0_50"/>
          <p:cNvGrpSpPr/>
          <p:nvPr/>
        </p:nvGrpSpPr>
        <p:grpSpPr>
          <a:xfrm>
            <a:off x="406616" y="-2991"/>
            <a:ext cx="11784872" cy="566675"/>
            <a:chOff x="0" y="-26776"/>
            <a:chExt cx="5759957" cy="272139"/>
          </a:xfrm>
        </p:grpSpPr>
        <p:sp>
          <p:nvSpPr>
            <p:cNvPr id="264" name="Google Shape;264;g38ef7a6a44f_0_50"/>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265" name="Google Shape;265;g38ef7a6a44f_0_50"/>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266" name="Google Shape;266;g38ef7a6a44f_0_50"/>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267" name="Google Shape;267;g38ef7a6a44f_0_50"/>
          <p:cNvCxnSpPr/>
          <p:nvPr/>
        </p:nvCxnSpPr>
        <p:spPr>
          <a:xfrm>
            <a:off x="290209" y="5524391"/>
            <a:ext cx="5166600" cy="0"/>
          </a:xfrm>
          <a:prstGeom prst="straightConnector1">
            <a:avLst/>
          </a:prstGeom>
          <a:noFill/>
          <a:ln cap="flat" cmpd="sng" w="12700">
            <a:solidFill>
              <a:schemeClr val="dk1"/>
            </a:solidFill>
            <a:prstDash val="solid"/>
            <a:miter lim="800000"/>
            <a:headEnd len="sm" w="sm" type="none"/>
            <a:tailEnd len="sm" w="sm" type="none"/>
          </a:ln>
        </p:spPr>
      </p:cxnSp>
      <p:sp>
        <p:nvSpPr>
          <p:cNvPr id="268" name="Google Shape;268;g38ef7a6a44f_0_50"/>
          <p:cNvSpPr txBox="1"/>
          <p:nvPr/>
        </p:nvSpPr>
        <p:spPr>
          <a:xfrm>
            <a:off x="342030" y="662418"/>
            <a:ext cx="5732700" cy="40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RLESO vs ESO</a:t>
            </a:r>
            <a:endParaRPr/>
          </a:p>
        </p:txBody>
      </p:sp>
      <p:graphicFrame>
        <p:nvGraphicFramePr>
          <p:cNvPr id="269" name="Google Shape;269;g38ef7a6a44f_0_50"/>
          <p:cNvGraphicFramePr/>
          <p:nvPr/>
        </p:nvGraphicFramePr>
        <p:xfrm>
          <a:off x="644524" y="1266862"/>
          <a:ext cx="3000000" cy="3000000"/>
        </p:xfrm>
        <a:graphic>
          <a:graphicData uri="http://schemas.openxmlformats.org/drawingml/2006/table">
            <a:tbl>
              <a:tblPr>
                <a:noFill/>
                <a:tableStyleId>{C8531726-3938-47DF-85C5-D8257864D04D}</a:tableStyleId>
              </a:tblPr>
              <a:tblGrid>
                <a:gridCol w="2162200"/>
                <a:gridCol w="3958750"/>
                <a:gridCol w="4615150"/>
              </a:tblGrid>
              <a:tr h="370775">
                <a:tc>
                  <a:txBody>
                    <a:bodyPr/>
                    <a:lstStyle/>
                    <a:p>
                      <a:pPr indent="0" lvl="0" marL="0" rtl="0" algn="l">
                        <a:spcBef>
                          <a:spcPts val="0"/>
                        </a:spcBef>
                        <a:spcAft>
                          <a:spcPts val="0"/>
                        </a:spcAft>
                        <a:buNone/>
                      </a:pPr>
                      <a:r>
                        <a:rPr b="1" lang="en-IN" sz="1800">
                          <a:latin typeface="Times New Roman"/>
                          <a:ea typeface="Times New Roman"/>
                          <a:cs typeface="Times New Roman"/>
                          <a:sym typeface="Times New Roman"/>
                        </a:rPr>
                        <a:t>FEATURE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ESO</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RLESO</a:t>
                      </a:r>
                      <a:endParaRPr b="1"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Estimated states</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All ( </a:t>
                      </a:r>
                      <a:r>
                        <a:rPr lang="en-IN" sz="1800">
                          <a:latin typeface="Times New Roman"/>
                          <a:ea typeface="Times New Roman"/>
                          <a:cs typeface="Times New Roman"/>
                          <a:sym typeface="Times New Roman"/>
                        </a:rPr>
                        <a:t>measured</a:t>
                      </a:r>
                      <a:r>
                        <a:rPr lang="en-IN" sz="1800">
                          <a:latin typeface="Times New Roman"/>
                          <a:ea typeface="Times New Roman"/>
                          <a:cs typeface="Times New Roman"/>
                          <a:sym typeface="Times New Roman"/>
                        </a:rPr>
                        <a:t> unmeasured)</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Only unmeasured + disturbances</a:t>
                      </a:r>
                      <a:endParaRPr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Convergence speed</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Slower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IN" sz="1800">
                          <a:latin typeface="Times New Roman"/>
                          <a:ea typeface="Times New Roman"/>
                          <a:cs typeface="Times New Roman"/>
                          <a:sym typeface="Times New Roman"/>
                        </a:rPr>
                        <a:t>Faster</a:t>
                      </a:r>
                      <a:endParaRPr sz="1800">
                        <a:latin typeface="Times New Roman"/>
                        <a:ea typeface="Times New Roman"/>
                        <a:cs typeface="Times New Roman"/>
                        <a:sym typeface="Times New Roman"/>
                      </a:endParaRPr>
                    </a:p>
                  </a:txBody>
                  <a:tcPr marT="91425" marB="91425" marR="91425" marL="91425"/>
                </a:tc>
              </a:tr>
            </a:tbl>
          </a:graphicData>
        </a:graphic>
      </p:graphicFrame>
      <p:sp>
        <p:nvSpPr>
          <p:cNvPr id="270" name="Google Shape;270;g38ef7a6a44f_0_50"/>
          <p:cNvSpPr txBox="1"/>
          <p:nvPr/>
        </p:nvSpPr>
        <p:spPr>
          <a:xfrm>
            <a:off x="290200" y="5623650"/>
            <a:ext cx="9950100" cy="64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IN" sz="1500">
                <a:solidFill>
                  <a:schemeClr val="dk1"/>
                </a:solidFill>
                <a:latin typeface="Times New Roman"/>
                <a:ea typeface="Times New Roman"/>
                <a:cs typeface="Times New Roman"/>
                <a:sym typeface="Times New Roman"/>
              </a:rPr>
              <a:t>Fu, Caifen, and Wen Tan. "Analysis and tuning of reduced-order active disturbance rejection control." Journal of the Franklin Institute 358.1 (2021): 339-362</a:t>
            </a:r>
            <a:endParaRPr sz="2300">
              <a:solidFill>
                <a:schemeClr val="dk1"/>
              </a:solidFill>
              <a:latin typeface="Calibri"/>
              <a:ea typeface="Calibri"/>
              <a:cs typeface="Calibri"/>
              <a:sym typeface="Calibri"/>
            </a:endParaRPr>
          </a:p>
        </p:txBody>
      </p:sp>
      <p:sp>
        <p:nvSpPr>
          <p:cNvPr id="271" name="Google Shape;271;g38ef7a6a44f_0_50"/>
          <p:cNvSpPr txBox="1"/>
          <p:nvPr/>
        </p:nvSpPr>
        <p:spPr>
          <a:xfrm>
            <a:off x="290209" y="2939507"/>
            <a:ext cx="5732700" cy="40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Control Strategy:</a:t>
            </a:r>
            <a:endParaRPr sz="2000">
              <a:solidFill>
                <a:schemeClr val="dk1"/>
              </a:solidFill>
              <a:latin typeface="Times New Roman"/>
              <a:ea typeface="Times New Roman"/>
              <a:cs typeface="Times New Roman"/>
              <a:sym typeface="Times New Roman"/>
            </a:endParaRPr>
          </a:p>
        </p:txBody>
      </p:sp>
      <p:sp>
        <p:nvSpPr>
          <p:cNvPr id="272" name="Google Shape;272;g38ef7a6a44f_0_50"/>
          <p:cNvSpPr txBox="1"/>
          <p:nvPr/>
        </p:nvSpPr>
        <p:spPr>
          <a:xfrm>
            <a:off x="335864" y="3523861"/>
            <a:ext cx="11044800" cy="1477500"/>
          </a:xfrm>
          <a:prstGeom prst="rect">
            <a:avLst/>
          </a:prstGeom>
          <a:noFill/>
          <a:ln>
            <a:noFill/>
          </a:ln>
        </p:spPr>
        <p:txBody>
          <a:bodyPr anchorCtr="0" anchor="t" bIns="45700" lIns="91425" spcFirstLastPara="1" rIns="91425" wrap="square" tIns="45700">
            <a:spAutoFit/>
          </a:bodyPr>
          <a:lstStyle/>
          <a:p>
            <a:pPr indent="-342900" lvl="0" marL="457200" marR="0" rtl="0" algn="just">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Approach Phase- </a:t>
            </a:r>
            <a:endParaRPr sz="1800">
              <a:solidFill>
                <a:schemeClr val="dk1"/>
              </a:solidFill>
              <a:latin typeface="Times New Roman"/>
              <a:ea typeface="Times New Roman"/>
              <a:cs typeface="Times New Roman"/>
              <a:sym typeface="Times New Roman"/>
            </a:endParaRPr>
          </a:p>
          <a:p>
            <a:pPr indent="0" lvl="0" marL="91440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AUV moves towards a certain point when the docking station is in motion and AUV is far from the station. </a:t>
            </a:r>
            <a:endParaRPr sz="1800">
              <a:solidFill>
                <a:schemeClr val="dk1"/>
              </a:solidFill>
              <a:latin typeface="Times New Roman"/>
              <a:ea typeface="Times New Roman"/>
              <a:cs typeface="Times New Roman"/>
              <a:sym typeface="Times New Roman"/>
            </a:endParaRPr>
          </a:p>
          <a:p>
            <a:pPr indent="-342900" lvl="0" marL="457200" marR="0" rtl="0" algn="just">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Tracking Phase- </a:t>
            </a:r>
            <a:endParaRPr sz="1800">
              <a:solidFill>
                <a:schemeClr val="dk1"/>
              </a:solidFill>
              <a:latin typeface="Times New Roman"/>
              <a:ea typeface="Times New Roman"/>
              <a:cs typeface="Times New Roman"/>
              <a:sym typeface="Times New Roman"/>
            </a:endParaRPr>
          </a:p>
          <a:p>
            <a:pPr indent="0" lvl="0" marL="91440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AUV estimates the position of the docking station and tracks the desired trajectory when it is close to the docking station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g38ef7a6a44f_0_66"/>
          <p:cNvGrpSpPr/>
          <p:nvPr/>
        </p:nvGrpSpPr>
        <p:grpSpPr>
          <a:xfrm>
            <a:off x="0" y="6603814"/>
            <a:ext cx="12191796" cy="254098"/>
            <a:chOff x="0" y="3145281"/>
            <a:chExt cx="5760085" cy="95250"/>
          </a:xfrm>
        </p:grpSpPr>
        <p:sp>
          <p:nvSpPr>
            <p:cNvPr id="278" name="Google Shape;278;g38ef7a6a44f_0_66"/>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79" name="Google Shape;279;g38ef7a6a44f_0_66"/>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80" name="Google Shape;280;g38ef7a6a44f_0_66"/>
            <p:cNvSpPr/>
            <p:nvPr/>
          </p:nvSpPr>
          <p:spPr>
            <a:xfrm>
              <a:off x="3839846"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81" name="Google Shape;281;g38ef7a6a44f_0_66"/>
          <p:cNvGrpSpPr/>
          <p:nvPr/>
        </p:nvGrpSpPr>
        <p:grpSpPr>
          <a:xfrm>
            <a:off x="0" y="-85"/>
            <a:ext cx="12131002" cy="254098"/>
            <a:chOff x="0" y="3145281"/>
            <a:chExt cx="5760210" cy="95250"/>
          </a:xfrm>
        </p:grpSpPr>
        <p:sp>
          <p:nvSpPr>
            <p:cNvPr id="282" name="Google Shape;282;g38ef7a6a44f_0_66"/>
            <p:cNvSpPr/>
            <p:nvPr/>
          </p:nvSpPr>
          <p:spPr>
            <a:xfrm>
              <a:off x="0"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83" name="Google Shape;283;g38ef7a6a44f_0_66"/>
            <p:cNvSpPr/>
            <p:nvPr/>
          </p:nvSpPr>
          <p:spPr>
            <a:xfrm>
              <a:off x="1919985"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8484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sp>
          <p:nvSpPr>
            <p:cNvPr id="284" name="Google Shape;284;g38ef7a6a44f_0_66"/>
            <p:cNvSpPr/>
            <p:nvPr/>
          </p:nvSpPr>
          <p:spPr>
            <a:xfrm>
              <a:off x="3839971" y="3145281"/>
              <a:ext cx="1920239" cy="95250"/>
            </a:xfrm>
            <a:custGeom>
              <a:rect b="b" l="l" r="r" t="t"/>
              <a:pathLst>
                <a:path extrusionOk="0" h="95250" w="1920239">
                  <a:moveTo>
                    <a:pt x="1919986" y="0"/>
                  </a:moveTo>
                  <a:lnTo>
                    <a:pt x="0" y="0"/>
                  </a:lnTo>
                  <a:lnTo>
                    <a:pt x="0" y="94742"/>
                  </a:lnTo>
                  <a:lnTo>
                    <a:pt x="1919986" y="94742"/>
                  </a:lnTo>
                  <a:lnTo>
                    <a:pt x="1919986"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grpSp>
      <p:grpSp>
        <p:nvGrpSpPr>
          <p:cNvPr id="285" name="Google Shape;285;g38ef7a6a44f_0_66"/>
          <p:cNvGrpSpPr/>
          <p:nvPr/>
        </p:nvGrpSpPr>
        <p:grpSpPr>
          <a:xfrm>
            <a:off x="406616" y="-2991"/>
            <a:ext cx="11784872" cy="566675"/>
            <a:chOff x="0" y="-26776"/>
            <a:chExt cx="5759957" cy="272139"/>
          </a:xfrm>
        </p:grpSpPr>
        <p:sp>
          <p:nvSpPr>
            <p:cNvPr id="286" name="Google Shape;286;g38ef7a6a44f_0_66"/>
            <p:cNvSpPr/>
            <p:nvPr/>
          </p:nvSpPr>
          <p:spPr>
            <a:xfrm>
              <a:off x="1777473" y="-26776"/>
              <a:ext cx="3982098" cy="121920"/>
            </a:xfrm>
            <a:custGeom>
              <a:rect b="b" l="l" r="r" t="t"/>
              <a:pathLst>
                <a:path extrusionOk="0" h="95250" w="2880360">
                  <a:moveTo>
                    <a:pt x="2879979" y="0"/>
                  </a:moveTo>
                  <a:lnTo>
                    <a:pt x="0" y="0"/>
                  </a:lnTo>
                  <a:lnTo>
                    <a:pt x="0" y="94741"/>
                  </a:lnTo>
                  <a:lnTo>
                    <a:pt x="2879979" y="94741"/>
                  </a:lnTo>
                  <a:lnTo>
                    <a:pt x="2879979" y="0"/>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93">
                <a:solidFill>
                  <a:schemeClr val="dk1"/>
                </a:solidFill>
                <a:latin typeface="Calibri"/>
                <a:ea typeface="Calibri"/>
                <a:cs typeface="Calibri"/>
                <a:sym typeface="Calibri"/>
              </a:endParaRPr>
            </a:p>
          </p:txBody>
        </p:sp>
        <p:pic>
          <p:nvPicPr>
            <p:cNvPr id="287" name="Google Shape;287;g38ef7a6a44f_0_66"/>
            <p:cNvPicPr preferRelativeResize="0"/>
            <p:nvPr/>
          </p:nvPicPr>
          <p:blipFill rotWithShape="1">
            <a:blip r:embed="rId3">
              <a:alphaModFix/>
            </a:blip>
            <a:srcRect b="0" l="0" r="0" t="0"/>
            <a:stretch/>
          </p:blipFill>
          <p:spPr>
            <a:xfrm>
              <a:off x="0" y="69435"/>
              <a:ext cx="5759957" cy="175928"/>
            </a:xfrm>
            <a:prstGeom prst="rect">
              <a:avLst/>
            </a:prstGeom>
            <a:noFill/>
            <a:ln>
              <a:noFill/>
            </a:ln>
          </p:spPr>
        </p:pic>
      </p:grpSp>
      <p:sp>
        <p:nvSpPr>
          <p:cNvPr id="288" name="Google Shape;288;g38ef7a6a44f_0_66"/>
          <p:cNvSpPr txBox="1"/>
          <p:nvPr/>
        </p:nvSpPr>
        <p:spPr>
          <a:xfrm>
            <a:off x="592690" y="184561"/>
            <a:ext cx="5732700" cy="379200"/>
          </a:xfrm>
          <a:prstGeom prst="rect">
            <a:avLst/>
          </a:prstGeom>
          <a:noFill/>
          <a:ln>
            <a:noFill/>
          </a:ln>
        </p:spPr>
        <p:txBody>
          <a:bodyPr anchorCtr="0" anchor="t" bIns="0" lIns="0" spcFirstLastPara="1" rIns="0" wrap="square" tIns="9700">
            <a:spAutoFit/>
          </a:bodyPr>
          <a:lstStyle/>
          <a:p>
            <a:pPr indent="0" lvl="0" marL="10783" marR="0" rtl="0" algn="l">
              <a:spcBef>
                <a:spcPts val="0"/>
              </a:spcBef>
              <a:spcAft>
                <a:spcPts val="0"/>
              </a:spcAft>
              <a:buNone/>
            </a:pPr>
            <a:r>
              <a:rPr lang="en-IN" sz="2400">
                <a:solidFill>
                  <a:schemeClr val="dk1"/>
                </a:solidFill>
                <a:latin typeface="Times New Roman"/>
                <a:ea typeface="Times New Roman"/>
                <a:cs typeface="Times New Roman"/>
                <a:sym typeface="Times New Roman"/>
              </a:rPr>
              <a:t>PRELIMINARY SIMULATIONS</a:t>
            </a:r>
            <a:endParaRPr sz="2400">
              <a:solidFill>
                <a:schemeClr val="dk1"/>
              </a:solidFill>
              <a:latin typeface="Times New Roman"/>
              <a:ea typeface="Times New Roman"/>
              <a:cs typeface="Times New Roman"/>
              <a:sym typeface="Times New Roman"/>
            </a:endParaRPr>
          </a:p>
        </p:txBody>
      </p:sp>
      <p:sp>
        <p:nvSpPr>
          <p:cNvPr id="289" name="Google Shape;289;g38ef7a6a44f_0_66"/>
          <p:cNvSpPr txBox="1"/>
          <p:nvPr/>
        </p:nvSpPr>
        <p:spPr>
          <a:xfrm>
            <a:off x="406626" y="751850"/>
            <a:ext cx="11448300" cy="40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These following simulations are made using a proportional </a:t>
            </a:r>
            <a:r>
              <a:rPr lang="en-IN" sz="2000">
                <a:solidFill>
                  <a:schemeClr val="dk1"/>
                </a:solidFill>
                <a:latin typeface="Times New Roman"/>
                <a:ea typeface="Times New Roman"/>
                <a:cs typeface="Times New Roman"/>
                <a:sym typeface="Times New Roman"/>
              </a:rPr>
              <a:t>controller for the Docker being stationary. </a:t>
            </a:r>
            <a:endParaRPr/>
          </a:p>
        </p:txBody>
      </p:sp>
      <p:pic>
        <p:nvPicPr>
          <p:cNvPr id="290" name="Google Shape;290;g38ef7a6a44f_0_66" title="3D view.png"/>
          <p:cNvPicPr preferRelativeResize="0"/>
          <p:nvPr/>
        </p:nvPicPr>
        <p:blipFill>
          <a:blip r:embed="rId4">
            <a:alphaModFix/>
          </a:blip>
          <a:stretch>
            <a:fillRect/>
          </a:stretch>
        </p:blipFill>
        <p:spPr>
          <a:xfrm>
            <a:off x="264476" y="1803425"/>
            <a:ext cx="5432950" cy="3716576"/>
          </a:xfrm>
          <a:prstGeom prst="rect">
            <a:avLst/>
          </a:prstGeom>
          <a:noFill/>
          <a:ln>
            <a:noFill/>
          </a:ln>
        </p:spPr>
      </p:pic>
      <p:pic>
        <p:nvPicPr>
          <p:cNvPr id="291" name="Google Shape;291;g38ef7a6a44f_0_66" title="dist vs time.png"/>
          <p:cNvPicPr preferRelativeResize="0"/>
          <p:nvPr/>
        </p:nvPicPr>
        <p:blipFill>
          <a:blip r:embed="rId5">
            <a:alphaModFix/>
          </a:blip>
          <a:stretch>
            <a:fillRect/>
          </a:stretch>
        </p:blipFill>
        <p:spPr>
          <a:xfrm>
            <a:off x="6423100" y="1957674"/>
            <a:ext cx="5084052" cy="346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2024-10-24T09:53:17Z</dcterms:created>
  <dc:creator>Nidhi Mehra</dc:creator>
</cp:coreProperties>
</file>