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8" roundtripDataSignature="AMtx7mjDXfZhx+khx0EXO+9ovSgaNPajQ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531726-3938-47DF-85C5-D8257864D04D}">
  <a:tblStyle styleId="{C8531726-3938-47DF-85C5-D8257864D04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0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38ef7a6a44f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g38ef7a6a44f_0_8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1" name="Google Shape;331;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8f02e67eaf_1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g38f02e67eaf_1_10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8f02e67eaf_4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g38f02e67eaf_4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8f02e67eaf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g38f02e67eaf_1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38ef7a6a44f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g38ef7a6a44f_0_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8ef7a6a44f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g38ef7a6a44f_0_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8ef7a6a44f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g38ef7a6a44f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38ef7a6a44f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5" name="Google Shape;275;g38ef7a6a44f_0_6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1"/>
          <p:cNvSpPr>
            <a:spLocks noGrp="1"/>
          </p:cNvSpPr>
          <p:nvPr>
            <p:ph type="pic" idx="2"/>
          </p:nvPr>
        </p:nvSpPr>
        <p:spPr>
          <a:xfrm>
            <a:off x="5183188" y="987425"/>
            <a:ext cx="6172200" cy="4873625"/>
          </a:xfrm>
          <a:prstGeom prst="rect">
            <a:avLst/>
          </a:prstGeom>
          <a:noFill/>
          <a:ln>
            <a:noFill/>
          </a:ln>
        </p:spPr>
      </p:sp>
      <p:sp>
        <p:nvSpPr>
          <p:cNvPr id="64" name="Google Shape;64;p2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794381"/>
            <a:ext cx="9144000" cy="894732"/>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002060"/>
              </a:buClr>
              <a:buSzPts val="2400"/>
              <a:buFont typeface="Times New Roman"/>
              <a:buNone/>
            </a:pPr>
            <a:r>
              <a:rPr lang="en-IN" sz="2400" b="1">
                <a:solidFill>
                  <a:srgbClr val="002060"/>
                </a:solidFill>
                <a:latin typeface="Times New Roman"/>
                <a:ea typeface="Times New Roman"/>
                <a:cs typeface="Times New Roman"/>
                <a:sym typeface="Times New Roman"/>
              </a:rPr>
              <a:t>Safe and Autonomous Docking of an AUV</a:t>
            </a:r>
            <a:endParaRPr sz="2000" b="1">
              <a:solidFill>
                <a:srgbClr val="002060"/>
              </a:solidFill>
            </a:endParaRPr>
          </a:p>
        </p:txBody>
      </p:sp>
      <p:sp>
        <p:nvSpPr>
          <p:cNvPr id="85" name="Google Shape;85;p1"/>
          <p:cNvSpPr txBox="1"/>
          <p:nvPr/>
        </p:nvSpPr>
        <p:spPr>
          <a:xfrm>
            <a:off x="1398875" y="1974671"/>
            <a:ext cx="9144000" cy="448811"/>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002060"/>
              </a:buClr>
              <a:buSzPts val="1800"/>
              <a:buFont typeface="Times New Roman"/>
              <a:buNone/>
            </a:pPr>
            <a:r>
              <a:rPr lang="en-IN" sz="1800">
                <a:solidFill>
                  <a:srgbClr val="002060"/>
                </a:solidFill>
                <a:latin typeface="Times New Roman"/>
                <a:ea typeface="Times New Roman"/>
                <a:cs typeface="Times New Roman"/>
                <a:sym typeface="Times New Roman"/>
              </a:rPr>
              <a:t>Ashish Shukla, Sweta Tripathi and Sanad Shaha</a:t>
            </a:r>
            <a:endParaRPr sz="6000" b="0" i="0" u="none" strike="noStrike" cap="none">
              <a:solidFill>
                <a:srgbClr val="002060"/>
              </a:solidFill>
              <a:latin typeface="Calibri"/>
              <a:ea typeface="Calibri"/>
              <a:cs typeface="Calibri"/>
              <a:sym typeface="Calibri"/>
            </a:endParaRPr>
          </a:p>
        </p:txBody>
      </p:sp>
      <p:grpSp>
        <p:nvGrpSpPr>
          <p:cNvPr id="86" name="Google Shape;86;p1"/>
          <p:cNvGrpSpPr/>
          <p:nvPr/>
        </p:nvGrpSpPr>
        <p:grpSpPr>
          <a:xfrm>
            <a:off x="0" y="6603899"/>
            <a:ext cx="12192000" cy="254101"/>
            <a:chOff x="0" y="3145281"/>
            <a:chExt cx="5760085" cy="95250"/>
          </a:xfrm>
        </p:grpSpPr>
        <p:sp>
          <p:nvSpPr>
            <p:cNvPr id="87" name="Google Shape;87;p1"/>
            <p:cNvSpPr/>
            <p:nvPr/>
          </p:nvSpPr>
          <p:spPr>
            <a:xfrm>
              <a:off x="0"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4747BA"/>
            </a:solidFill>
            <a:ln>
              <a:noFill/>
            </a:ln>
          </p:spPr>
          <p:txBody>
            <a:bodyPr spcFirstLastPara="1" wrap="square" lIns="0" tIns="0" rIns="0" bIns="0" anchor="t" anchorCtr="0">
              <a:noAutofit/>
            </a:bodyPr>
            <a:lstStyle/>
            <a:p>
              <a:pPr marL="0" marR="0" lvl="0" indent="0" algn="ctr" rtl="0">
                <a:spcBef>
                  <a:spcPts val="0"/>
                </a:spcBef>
                <a:spcAft>
                  <a:spcPts val="0"/>
                </a:spcAft>
                <a:buNone/>
              </a:pPr>
              <a:r>
                <a:rPr lang="en-IN">
                  <a:solidFill>
                    <a:schemeClr val="lt1"/>
                  </a:solidFill>
                  <a:latin typeface="Times New Roman"/>
                  <a:ea typeface="Times New Roman"/>
                  <a:cs typeface="Times New Roman"/>
                  <a:sym typeface="Times New Roman"/>
                </a:rPr>
                <a:t>ECS 418 Intelligent Robotics</a:t>
              </a:r>
              <a:r>
                <a:rPr lang="en-IN" sz="1400" b="0" i="0" u="none" strike="noStrike" cap="none">
                  <a:solidFill>
                    <a:schemeClr val="lt1"/>
                  </a:solidFill>
                  <a:latin typeface="Times New Roman"/>
                  <a:ea typeface="Times New Roman"/>
                  <a:cs typeface="Times New Roman"/>
                  <a:sym typeface="Times New Roman"/>
                </a:rPr>
                <a:t>   </a:t>
              </a:r>
              <a:endParaRPr sz="1400" b="0" i="0" u="none" strike="noStrike" cap="none">
                <a:solidFill>
                  <a:schemeClr val="lt1"/>
                </a:solidFill>
                <a:latin typeface="Times New Roman"/>
                <a:ea typeface="Times New Roman"/>
                <a:cs typeface="Times New Roman"/>
                <a:sym typeface="Times New Roman"/>
              </a:endParaRPr>
            </a:p>
          </p:txBody>
        </p:sp>
        <p:sp>
          <p:nvSpPr>
            <p:cNvPr id="88" name="Google Shape;88;p1"/>
            <p:cNvSpPr/>
            <p:nvPr/>
          </p:nvSpPr>
          <p:spPr>
            <a:xfrm>
              <a:off x="1919985"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8484D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sp>
          <p:nvSpPr>
            <p:cNvPr id="89" name="Google Shape;89;p1"/>
            <p:cNvSpPr/>
            <p:nvPr/>
          </p:nvSpPr>
          <p:spPr>
            <a:xfrm>
              <a:off x="3839846"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ADADE0"/>
            </a:solidFill>
            <a:ln>
              <a:noFill/>
            </a:ln>
          </p:spPr>
          <p:txBody>
            <a:bodyPr spcFirstLastPara="1" wrap="square" lIns="0" tIns="0" rIns="0" bIns="0" anchor="t" anchorCtr="0">
              <a:noAutofit/>
            </a:bodyPr>
            <a:lstStyle/>
            <a:p>
              <a:pPr marL="0" marR="0" lvl="0" indent="0" algn="ctr" rtl="0">
                <a:spcBef>
                  <a:spcPts val="0"/>
                </a:spcBef>
                <a:spcAft>
                  <a:spcPts val="0"/>
                </a:spcAft>
                <a:buNone/>
              </a:pPr>
              <a:r>
                <a:rPr lang="en-IN" sz="1400">
                  <a:solidFill>
                    <a:schemeClr val="lt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grpSp>
      <p:grpSp>
        <p:nvGrpSpPr>
          <p:cNvPr id="90" name="Google Shape;90;p1"/>
          <p:cNvGrpSpPr/>
          <p:nvPr/>
        </p:nvGrpSpPr>
        <p:grpSpPr>
          <a:xfrm>
            <a:off x="0" y="0"/>
            <a:ext cx="12130744" cy="254101"/>
            <a:chOff x="0" y="3145281"/>
            <a:chExt cx="5760210" cy="95250"/>
          </a:xfrm>
        </p:grpSpPr>
        <p:sp>
          <p:nvSpPr>
            <p:cNvPr id="91" name="Google Shape;91;p1"/>
            <p:cNvSpPr/>
            <p:nvPr/>
          </p:nvSpPr>
          <p:spPr>
            <a:xfrm>
              <a:off x="0"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4747B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sp>
          <p:nvSpPr>
            <p:cNvPr id="92" name="Google Shape;92;p1"/>
            <p:cNvSpPr/>
            <p:nvPr/>
          </p:nvSpPr>
          <p:spPr>
            <a:xfrm>
              <a:off x="1919985"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8484D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sp>
          <p:nvSpPr>
            <p:cNvPr id="93" name="Google Shape;93;p1"/>
            <p:cNvSpPr/>
            <p:nvPr/>
          </p:nvSpPr>
          <p:spPr>
            <a:xfrm>
              <a:off x="3839971"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ADADE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grpSp>
      <p:sp>
        <p:nvSpPr>
          <p:cNvPr id="94" name="Google Shape;94;p1"/>
          <p:cNvSpPr txBox="1"/>
          <p:nvPr/>
        </p:nvSpPr>
        <p:spPr>
          <a:xfrm>
            <a:off x="1599501" y="2804760"/>
            <a:ext cx="9144000" cy="448811"/>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rgbClr val="002060"/>
              </a:buClr>
              <a:buSzPts val="800"/>
              <a:buFont typeface="Calibri"/>
              <a:buNone/>
            </a:pPr>
            <a:r>
              <a:rPr lang="en-IN" sz="800" b="0" u="none">
                <a:solidFill>
                  <a:srgbClr val="002060"/>
                </a:solidFill>
                <a:latin typeface="Calibri"/>
                <a:ea typeface="Calibri"/>
                <a:cs typeface="Calibri"/>
                <a:sym typeface="Calibri"/>
              </a:rPr>
              <a:t> </a:t>
            </a:r>
            <a:endParaRPr sz="6000" b="0" u="none">
              <a:solidFill>
                <a:srgbClr val="002060"/>
              </a:solidFill>
              <a:latin typeface="Calibri"/>
              <a:ea typeface="Calibri"/>
              <a:cs typeface="Calibri"/>
              <a:sym typeface="Calibri"/>
            </a:endParaRPr>
          </a:p>
        </p:txBody>
      </p:sp>
      <p:sp>
        <p:nvSpPr>
          <p:cNvPr id="95" name="Google Shape;95;p1"/>
          <p:cNvSpPr txBox="1"/>
          <p:nvPr/>
        </p:nvSpPr>
        <p:spPr>
          <a:xfrm>
            <a:off x="3175286" y="2864541"/>
            <a:ext cx="599242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i="0" u="none" strike="noStrike">
                <a:solidFill>
                  <a:srgbClr val="002060"/>
                </a:solidFill>
                <a:latin typeface="Times New Roman"/>
                <a:ea typeface="Times New Roman"/>
                <a:cs typeface="Times New Roman"/>
                <a:sym typeface="Times New Roman"/>
              </a:rPr>
              <a:t>Indian Institute of Science Education and Research Bhopal </a:t>
            </a:r>
            <a:endParaRPr sz="1800" b="1">
              <a:solidFill>
                <a:srgbClr val="002060"/>
              </a:solidFill>
              <a:latin typeface="Calibri"/>
              <a:ea typeface="Calibri"/>
              <a:cs typeface="Calibri"/>
              <a:sym typeface="Calibri"/>
            </a:endParaRPr>
          </a:p>
        </p:txBody>
      </p:sp>
      <p:sp>
        <p:nvSpPr>
          <p:cNvPr id="96" name="Google Shape;96;p1"/>
          <p:cNvSpPr txBox="1"/>
          <p:nvPr/>
        </p:nvSpPr>
        <p:spPr>
          <a:xfrm>
            <a:off x="1395804" y="3629958"/>
            <a:ext cx="9144000" cy="448800"/>
          </a:xfrm>
          <a:prstGeom prst="rect">
            <a:avLst/>
          </a:prstGeom>
          <a:noFill/>
          <a:ln>
            <a:noFill/>
          </a:ln>
        </p:spPr>
        <p:txBody>
          <a:bodyPr spcFirstLastPara="1" wrap="square" lIns="91425" tIns="45700" rIns="91425" bIns="45700" anchor="b" anchorCtr="0">
            <a:normAutofit fontScale="92500" lnSpcReduction="20000"/>
          </a:bodyPr>
          <a:lstStyle/>
          <a:p>
            <a:pPr marL="0" marR="0" lvl="0" indent="0" algn="ctr" rtl="0">
              <a:lnSpc>
                <a:spcPct val="90000"/>
              </a:lnSpc>
              <a:spcBef>
                <a:spcPts val="0"/>
              </a:spcBef>
              <a:spcAft>
                <a:spcPts val="0"/>
              </a:spcAft>
              <a:buClr>
                <a:srgbClr val="002060"/>
              </a:buClr>
              <a:buSzPct val="100000"/>
              <a:buFont typeface="Times New Roman"/>
              <a:buNone/>
            </a:pPr>
            <a:r>
              <a:rPr lang="en-IN" sz="1800">
                <a:solidFill>
                  <a:srgbClr val="002060"/>
                </a:solidFill>
                <a:latin typeface="Times New Roman"/>
                <a:ea typeface="Times New Roman"/>
                <a:cs typeface="Times New Roman"/>
                <a:sym typeface="Times New Roman"/>
              </a:rPr>
              <a:t>ECS 418 - Intelligent Robotics</a:t>
            </a:r>
            <a:endParaRPr sz="1800">
              <a:solidFill>
                <a:srgbClr val="002060"/>
              </a:solidFill>
              <a:latin typeface="Times New Roman"/>
              <a:ea typeface="Times New Roman"/>
              <a:cs typeface="Times New Roman"/>
              <a:sym typeface="Times New Roman"/>
            </a:endParaRPr>
          </a:p>
          <a:p>
            <a:pPr marL="0" marR="0" lvl="0" indent="0" algn="ctr" rtl="0">
              <a:lnSpc>
                <a:spcPct val="90000"/>
              </a:lnSpc>
              <a:spcBef>
                <a:spcPts val="0"/>
              </a:spcBef>
              <a:spcAft>
                <a:spcPts val="0"/>
              </a:spcAft>
              <a:buClr>
                <a:srgbClr val="002060"/>
              </a:buClr>
              <a:buSzPct val="100000"/>
              <a:buFont typeface="Times New Roman"/>
              <a:buNone/>
            </a:pPr>
            <a:r>
              <a:rPr lang="en-IN" sz="1800">
                <a:solidFill>
                  <a:srgbClr val="002060"/>
                </a:solidFill>
                <a:latin typeface="Times New Roman"/>
                <a:ea typeface="Times New Roman"/>
                <a:cs typeface="Times New Roman"/>
                <a:sym typeface="Times New Roman"/>
              </a:rPr>
              <a:t>Term Project</a:t>
            </a:r>
            <a:endParaRPr sz="1800">
              <a:solidFill>
                <a:srgbClr val="00206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grpSp>
        <p:nvGrpSpPr>
          <p:cNvPr id="296" name="Google Shape;296;g38ef7a6a44f_0_83"/>
          <p:cNvGrpSpPr/>
          <p:nvPr/>
        </p:nvGrpSpPr>
        <p:grpSpPr>
          <a:xfrm>
            <a:off x="0" y="6603814"/>
            <a:ext cx="12191796" cy="254098"/>
            <a:chOff x="0" y="3145281"/>
            <a:chExt cx="5760085" cy="95250"/>
          </a:xfrm>
        </p:grpSpPr>
        <p:sp>
          <p:nvSpPr>
            <p:cNvPr id="297" name="Google Shape;297;g38ef7a6a44f_0_83"/>
            <p:cNvSpPr/>
            <p:nvPr/>
          </p:nvSpPr>
          <p:spPr>
            <a:xfrm>
              <a:off x="0"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4747BA"/>
            </a:solidFill>
            <a:ln>
              <a:noFill/>
            </a:ln>
          </p:spPr>
          <p:txBody>
            <a:bodyPr spcFirstLastPara="1" wrap="square" lIns="0" tIns="0" rIns="0" bIns="0" anchor="t" anchorCtr="0">
              <a:noAutofit/>
            </a:bodyPr>
            <a:lstStyle/>
            <a:p>
              <a:pPr marL="0" marR="0" lvl="0" indent="0" algn="ctr" rtl="0">
                <a:spcBef>
                  <a:spcPts val="0"/>
                </a:spcBef>
                <a:spcAft>
                  <a:spcPts val="0"/>
                </a:spcAft>
                <a:buNone/>
              </a:pPr>
              <a:r>
                <a:rPr lang="en-IN">
                  <a:solidFill>
                    <a:schemeClr val="lt1"/>
                  </a:solidFill>
                  <a:latin typeface="Times New Roman"/>
                  <a:ea typeface="Times New Roman"/>
                  <a:cs typeface="Times New Roman"/>
                  <a:sym typeface="Times New Roman"/>
                </a:rPr>
                <a:t>ECS 418 Intelligent Robotics</a:t>
              </a:r>
              <a:r>
                <a:rPr lang="en-IN" sz="1400">
                  <a:solidFill>
                    <a:schemeClr val="lt1"/>
                  </a:solidFill>
                  <a:latin typeface="Times New Roman"/>
                  <a:ea typeface="Times New Roman"/>
                  <a:cs typeface="Times New Roman"/>
                  <a:sym typeface="Times New Roman"/>
                </a:rPr>
                <a:t>   </a:t>
              </a:r>
              <a:endParaRPr sz="1400">
                <a:solidFill>
                  <a:schemeClr val="lt1"/>
                </a:solidFill>
                <a:latin typeface="Times New Roman"/>
                <a:ea typeface="Times New Roman"/>
                <a:cs typeface="Times New Roman"/>
                <a:sym typeface="Times New Roman"/>
              </a:endParaRPr>
            </a:p>
          </p:txBody>
        </p:sp>
        <p:sp>
          <p:nvSpPr>
            <p:cNvPr id="298" name="Google Shape;298;g38ef7a6a44f_0_83"/>
            <p:cNvSpPr/>
            <p:nvPr/>
          </p:nvSpPr>
          <p:spPr>
            <a:xfrm>
              <a:off x="1919985"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8484D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sp>
          <p:nvSpPr>
            <p:cNvPr id="299" name="Google Shape;299;g38ef7a6a44f_0_83"/>
            <p:cNvSpPr/>
            <p:nvPr/>
          </p:nvSpPr>
          <p:spPr>
            <a:xfrm>
              <a:off x="3839846"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ADADE0"/>
            </a:solidFill>
            <a:ln>
              <a:noFill/>
            </a:ln>
          </p:spPr>
          <p:txBody>
            <a:bodyPr spcFirstLastPara="1" wrap="square" lIns="0" tIns="0" rIns="0" bIns="0" anchor="t" anchorCtr="0">
              <a:noAutofit/>
            </a:bodyPr>
            <a:lstStyle/>
            <a:p>
              <a:pPr marL="0" marR="0" lvl="0" indent="0" algn="ctr" rtl="0">
                <a:spcBef>
                  <a:spcPts val="0"/>
                </a:spcBef>
                <a:spcAft>
                  <a:spcPts val="0"/>
                </a:spcAft>
                <a:buNone/>
              </a:pPr>
              <a:r>
                <a:rPr lang="en-IN" sz="1400">
                  <a:solidFill>
                    <a:schemeClr val="lt1"/>
                  </a:solidFill>
                  <a:latin typeface="Times New Roman"/>
                  <a:ea typeface="Times New Roman"/>
                  <a:cs typeface="Times New Roman"/>
                  <a:sym typeface="Times New Roman"/>
                </a:rPr>
                <a:t>                       </a:t>
              </a:r>
              <a:r>
                <a:rPr lang="en-I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grpSp>
      <p:grpSp>
        <p:nvGrpSpPr>
          <p:cNvPr id="300" name="Google Shape;300;g38ef7a6a44f_0_83"/>
          <p:cNvGrpSpPr/>
          <p:nvPr/>
        </p:nvGrpSpPr>
        <p:grpSpPr>
          <a:xfrm>
            <a:off x="0" y="-85"/>
            <a:ext cx="12131002" cy="254098"/>
            <a:chOff x="0" y="3145281"/>
            <a:chExt cx="5760210" cy="95250"/>
          </a:xfrm>
        </p:grpSpPr>
        <p:sp>
          <p:nvSpPr>
            <p:cNvPr id="301" name="Google Shape;301;g38ef7a6a44f_0_83"/>
            <p:cNvSpPr/>
            <p:nvPr/>
          </p:nvSpPr>
          <p:spPr>
            <a:xfrm>
              <a:off x="0"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4747B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sp>
          <p:nvSpPr>
            <p:cNvPr id="302" name="Google Shape;302;g38ef7a6a44f_0_83"/>
            <p:cNvSpPr/>
            <p:nvPr/>
          </p:nvSpPr>
          <p:spPr>
            <a:xfrm>
              <a:off x="1919985"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8484D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sp>
          <p:nvSpPr>
            <p:cNvPr id="303" name="Google Shape;303;g38ef7a6a44f_0_83"/>
            <p:cNvSpPr/>
            <p:nvPr/>
          </p:nvSpPr>
          <p:spPr>
            <a:xfrm>
              <a:off x="3839971"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ADADE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grpSp>
      <p:grpSp>
        <p:nvGrpSpPr>
          <p:cNvPr id="304" name="Google Shape;304;g38ef7a6a44f_0_83"/>
          <p:cNvGrpSpPr/>
          <p:nvPr/>
        </p:nvGrpSpPr>
        <p:grpSpPr>
          <a:xfrm>
            <a:off x="406616" y="-2991"/>
            <a:ext cx="11784872" cy="566675"/>
            <a:chOff x="0" y="-26776"/>
            <a:chExt cx="5759957" cy="272139"/>
          </a:xfrm>
        </p:grpSpPr>
        <p:sp>
          <p:nvSpPr>
            <p:cNvPr id="305" name="Google Shape;305;g38ef7a6a44f_0_83"/>
            <p:cNvSpPr/>
            <p:nvPr/>
          </p:nvSpPr>
          <p:spPr>
            <a:xfrm>
              <a:off x="1777473" y="-26776"/>
              <a:ext cx="3982098" cy="121920"/>
            </a:xfrm>
            <a:custGeom>
              <a:avLst/>
              <a:gdLst/>
              <a:ahLst/>
              <a:cxnLst/>
              <a:rect l="l" t="t" r="r" b="b"/>
              <a:pathLst>
                <a:path w="2880360" h="95250" extrusionOk="0">
                  <a:moveTo>
                    <a:pt x="2879979" y="0"/>
                  </a:moveTo>
                  <a:lnTo>
                    <a:pt x="0" y="0"/>
                  </a:lnTo>
                  <a:lnTo>
                    <a:pt x="0" y="94741"/>
                  </a:lnTo>
                  <a:lnTo>
                    <a:pt x="2879979" y="94741"/>
                  </a:lnTo>
                  <a:lnTo>
                    <a:pt x="2879979" y="0"/>
                  </a:lnTo>
                  <a:close/>
                </a:path>
              </a:pathLst>
            </a:custGeom>
            <a:solidFill>
              <a:srgbClr val="ADADE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pic>
          <p:nvPicPr>
            <p:cNvPr id="306" name="Google Shape;306;g38ef7a6a44f_0_83"/>
            <p:cNvPicPr preferRelativeResize="0"/>
            <p:nvPr/>
          </p:nvPicPr>
          <p:blipFill rotWithShape="1">
            <a:blip r:embed="rId3">
              <a:alphaModFix/>
            </a:blip>
            <a:srcRect/>
            <a:stretch/>
          </p:blipFill>
          <p:spPr>
            <a:xfrm>
              <a:off x="0" y="69435"/>
              <a:ext cx="5759957" cy="175928"/>
            </a:xfrm>
            <a:prstGeom prst="rect">
              <a:avLst/>
            </a:prstGeom>
            <a:noFill/>
            <a:ln>
              <a:noFill/>
            </a:ln>
          </p:spPr>
        </p:pic>
      </p:grpSp>
      <p:sp>
        <p:nvSpPr>
          <p:cNvPr id="307" name="Google Shape;307;g38ef7a6a44f_0_83"/>
          <p:cNvSpPr txBox="1"/>
          <p:nvPr/>
        </p:nvSpPr>
        <p:spPr>
          <a:xfrm>
            <a:off x="592690" y="184561"/>
            <a:ext cx="5732700" cy="379200"/>
          </a:xfrm>
          <a:prstGeom prst="rect">
            <a:avLst/>
          </a:prstGeom>
          <a:noFill/>
          <a:ln>
            <a:noFill/>
          </a:ln>
        </p:spPr>
        <p:txBody>
          <a:bodyPr spcFirstLastPara="1" wrap="square" lIns="0" tIns="9700" rIns="0" bIns="0" anchor="t" anchorCtr="0">
            <a:spAutoFit/>
          </a:bodyPr>
          <a:lstStyle/>
          <a:p>
            <a:pPr marL="10783"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PRELIMINARY SIMULATION RESULTS</a:t>
            </a:r>
            <a:endParaRPr sz="2400">
              <a:solidFill>
                <a:schemeClr val="dk1"/>
              </a:solidFill>
              <a:latin typeface="Times New Roman"/>
              <a:ea typeface="Times New Roman"/>
              <a:cs typeface="Times New Roman"/>
              <a:sym typeface="Times New Roman"/>
            </a:endParaRPr>
          </a:p>
        </p:txBody>
      </p:sp>
      <p:sp>
        <p:nvSpPr>
          <p:cNvPr id="308" name="Google Shape;308;g38ef7a6a44f_0_83"/>
          <p:cNvSpPr txBox="1"/>
          <p:nvPr/>
        </p:nvSpPr>
        <p:spPr>
          <a:xfrm>
            <a:off x="406615" y="751853"/>
            <a:ext cx="10483200" cy="3078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endParaRPr/>
          </a:p>
        </p:txBody>
      </p:sp>
      <p:pic>
        <p:nvPicPr>
          <p:cNvPr id="309" name="Google Shape;309;g38ef7a6a44f_0_83" title="yaw.png"/>
          <p:cNvPicPr preferRelativeResize="0"/>
          <p:nvPr/>
        </p:nvPicPr>
        <p:blipFill>
          <a:blip r:embed="rId4">
            <a:alphaModFix/>
          </a:blip>
          <a:stretch>
            <a:fillRect/>
          </a:stretch>
        </p:blipFill>
        <p:spPr>
          <a:xfrm>
            <a:off x="592700" y="1450450"/>
            <a:ext cx="5060803" cy="4004612"/>
          </a:xfrm>
          <a:prstGeom prst="rect">
            <a:avLst/>
          </a:prstGeom>
          <a:noFill/>
          <a:ln>
            <a:noFill/>
          </a:ln>
        </p:spPr>
      </p:pic>
      <p:pic>
        <p:nvPicPr>
          <p:cNvPr id="310" name="Google Shape;310;g38ef7a6a44f_0_83" title="ptich.png"/>
          <p:cNvPicPr preferRelativeResize="0"/>
          <p:nvPr/>
        </p:nvPicPr>
        <p:blipFill>
          <a:blip r:embed="rId5">
            <a:alphaModFix/>
          </a:blip>
          <a:stretch>
            <a:fillRect/>
          </a:stretch>
        </p:blipFill>
        <p:spPr>
          <a:xfrm>
            <a:off x="6325400" y="1450450"/>
            <a:ext cx="5313198" cy="40046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grpSp>
        <p:nvGrpSpPr>
          <p:cNvPr id="315" name="Google Shape;315;p5"/>
          <p:cNvGrpSpPr/>
          <p:nvPr/>
        </p:nvGrpSpPr>
        <p:grpSpPr>
          <a:xfrm>
            <a:off x="0" y="6603899"/>
            <a:ext cx="12192000" cy="254101"/>
            <a:chOff x="0" y="3145281"/>
            <a:chExt cx="5760085" cy="95250"/>
          </a:xfrm>
        </p:grpSpPr>
        <p:sp>
          <p:nvSpPr>
            <p:cNvPr id="316" name="Google Shape;316;p5"/>
            <p:cNvSpPr/>
            <p:nvPr/>
          </p:nvSpPr>
          <p:spPr>
            <a:xfrm>
              <a:off x="0"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4747BA"/>
            </a:solidFill>
            <a:ln>
              <a:noFill/>
            </a:ln>
          </p:spPr>
          <p:txBody>
            <a:bodyPr spcFirstLastPara="1" wrap="square" lIns="0" tIns="0" rIns="0" bIns="0" anchor="t" anchorCtr="0">
              <a:noAutofit/>
            </a:bodyPr>
            <a:lstStyle/>
            <a:p>
              <a:pPr marL="0" marR="0" lvl="0" indent="0" algn="ctr" rtl="0">
                <a:spcBef>
                  <a:spcPts val="0"/>
                </a:spcBef>
                <a:spcAft>
                  <a:spcPts val="0"/>
                </a:spcAft>
                <a:buNone/>
              </a:pPr>
              <a:r>
                <a:rPr lang="en-IN">
                  <a:solidFill>
                    <a:schemeClr val="lt1"/>
                  </a:solidFill>
                  <a:latin typeface="Times New Roman"/>
                  <a:ea typeface="Times New Roman"/>
                  <a:cs typeface="Times New Roman"/>
                  <a:sym typeface="Times New Roman"/>
                </a:rPr>
                <a:t>ECS 418 Intelligent Robotics</a:t>
              </a:r>
              <a:r>
                <a:rPr lang="en-IN" sz="1400">
                  <a:solidFill>
                    <a:schemeClr val="lt1"/>
                  </a:solidFill>
                  <a:latin typeface="Times New Roman"/>
                  <a:ea typeface="Times New Roman"/>
                  <a:cs typeface="Times New Roman"/>
                  <a:sym typeface="Times New Roman"/>
                </a:rPr>
                <a:t>   </a:t>
              </a:r>
              <a:endParaRPr sz="1400">
                <a:solidFill>
                  <a:schemeClr val="lt1"/>
                </a:solidFill>
                <a:latin typeface="Times New Roman"/>
                <a:ea typeface="Times New Roman"/>
                <a:cs typeface="Times New Roman"/>
                <a:sym typeface="Times New Roman"/>
              </a:endParaRPr>
            </a:p>
          </p:txBody>
        </p:sp>
        <p:sp>
          <p:nvSpPr>
            <p:cNvPr id="317" name="Google Shape;317;p5"/>
            <p:cNvSpPr/>
            <p:nvPr/>
          </p:nvSpPr>
          <p:spPr>
            <a:xfrm>
              <a:off x="1919985"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8484D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sp>
          <p:nvSpPr>
            <p:cNvPr id="318" name="Google Shape;318;p5"/>
            <p:cNvSpPr/>
            <p:nvPr/>
          </p:nvSpPr>
          <p:spPr>
            <a:xfrm>
              <a:off x="3839846"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ADADE0"/>
            </a:solidFill>
            <a:ln>
              <a:noFill/>
            </a:ln>
          </p:spPr>
          <p:txBody>
            <a:bodyPr spcFirstLastPara="1" wrap="square" lIns="0" tIns="0" rIns="0" bIns="0" anchor="t" anchorCtr="0">
              <a:noAutofit/>
            </a:bodyPr>
            <a:lstStyle/>
            <a:p>
              <a:pPr marL="0" marR="0" lvl="0" indent="0" algn="ctr" rtl="0">
                <a:spcBef>
                  <a:spcPts val="0"/>
                </a:spcBef>
                <a:spcAft>
                  <a:spcPts val="0"/>
                </a:spcAft>
                <a:buNone/>
              </a:pPr>
              <a:r>
                <a:rPr lang="en-IN" sz="1400">
                  <a:solidFill>
                    <a:schemeClr val="lt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grpSp>
      <p:grpSp>
        <p:nvGrpSpPr>
          <p:cNvPr id="319" name="Google Shape;319;p5"/>
          <p:cNvGrpSpPr/>
          <p:nvPr/>
        </p:nvGrpSpPr>
        <p:grpSpPr>
          <a:xfrm>
            <a:off x="0" y="0"/>
            <a:ext cx="12130744" cy="254101"/>
            <a:chOff x="0" y="3145281"/>
            <a:chExt cx="5760210" cy="95250"/>
          </a:xfrm>
        </p:grpSpPr>
        <p:sp>
          <p:nvSpPr>
            <p:cNvPr id="320" name="Google Shape;320;p5"/>
            <p:cNvSpPr/>
            <p:nvPr/>
          </p:nvSpPr>
          <p:spPr>
            <a:xfrm>
              <a:off x="0"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4747B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sp>
          <p:nvSpPr>
            <p:cNvPr id="321" name="Google Shape;321;p5"/>
            <p:cNvSpPr/>
            <p:nvPr/>
          </p:nvSpPr>
          <p:spPr>
            <a:xfrm>
              <a:off x="1919985"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8484D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sp>
          <p:nvSpPr>
            <p:cNvPr id="322" name="Google Shape;322;p5"/>
            <p:cNvSpPr/>
            <p:nvPr/>
          </p:nvSpPr>
          <p:spPr>
            <a:xfrm>
              <a:off x="3839971"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ADADE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grpSp>
      <p:grpSp>
        <p:nvGrpSpPr>
          <p:cNvPr id="323" name="Google Shape;323;p5"/>
          <p:cNvGrpSpPr/>
          <p:nvPr/>
        </p:nvGrpSpPr>
        <p:grpSpPr>
          <a:xfrm>
            <a:off x="344838" y="-5933"/>
            <a:ext cx="11785906" cy="566686"/>
            <a:chOff x="0" y="-26776"/>
            <a:chExt cx="5760340" cy="272139"/>
          </a:xfrm>
        </p:grpSpPr>
        <p:sp>
          <p:nvSpPr>
            <p:cNvPr id="324" name="Google Shape;324;p5"/>
            <p:cNvSpPr/>
            <p:nvPr/>
          </p:nvSpPr>
          <p:spPr>
            <a:xfrm>
              <a:off x="1777473" y="-26776"/>
              <a:ext cx="3982867" cy="122026"/>
            </a:xfrm>
            <a:custGeom>
              <a:avLst/>
              <a:gdLst/>
              <a:ahLst/>
              <a:cxnLst/>
              <a:rect l="l" t="t" r="r" b="b"/>
              <a:pathLst>
                <a:path w="2880360" h="95250" extrusionOk="0">
                  <a:moveTo>
                    <a:pt x="2879979" y="0"/>
                  </a:moveTo>
                  <a:lnTo>
                    <a:pt x="0" y="0"/>
                  </a:lnTo>
                  <a:lnTo>
                    <a:pt x="0" y="94741"/>
                  </a:lnTo>
                  <a:lnTo>
                    <a:pt x="2879979" y="94741"/>
                  </a:lnTo>
                  <a:lnTo>
                    <a:pt x="2879979" y="0"/>
                  </a:lnTo>
                  <a:close/>
                </a:path>
              </a:pathLst>
            </a:custGeom>
            <a:solidFill>
              <a:srgbClr val="ADADE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pic>
          <p:nvPicPr>
            <p:cNvPr id="325" name="Google Shape;325;p5"/>
            <p:cNvPicPr preferRelativeResize="0"/>
            <p:nvPr/>
          </p:nvPicPr>
          <p:blipFill rotWithShape="1">
            <a:blip r:embed="rId3">
              <a:alphaModFix/>
            </a:blip>
            <a:srcRect/>
            <a:stretch/>
          </p:blipFill>
          <p:spPr>
            <a:xfrm>
              <a:off x="0" y="69435"/>
              <a:ext cx="5759958" cy="175928"/>
            </a:xfrm>
            <a:prstGeom prst="rect">
              <a:avLst/>
            </a:prstGeom>
            <a:noFill/>
            <a:ln>
              <a:noFill/>
            </a:ln>
          </p:spPr>
        </p:pic>
      </p:grpSp>
      <p:sp>
        <p:nvSpPr>
          <p:cNvPr id="326" name="Google Shape;326;p5"/>
          <p:cNvSpPr txBox="1"/>
          <p:nvPr/>
        </p:nvSpPr>
        <p:spPr>
          <a:xfrm>
            <a:off x="592690" y="184561"/>
            <a:ext cx="6160449" cy="379133"/>
          </a:xfrm>
          <a:prstGeom prst="rect">
            <a:avLst/>
          </a:prstGeom>
          <a:noFill/>
          <a:ln>
            <a:noFill/>
          </a:ln>
        </p:spPr>
        <p:txBody>
          <a:bodyPr spcFirstLastPara="1" wrap="square" lIns="0" tIns="9700" rIns="0" bIns="0" anchor="t" anchorCtr="0">
            <a:spAutoFit/>
          </a:bodyPr>
          <a:lstStyle/>
          <a:p>
            <a:pPr marL="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FUTURE PLAN</a:t>
            </a:r>
            <a:endParaRPr/>
          </a:p>
        </p:txBody>
      </p:sp>
      <p:sp>
        <p:nvSpPr>
          <p:cNvPr id="327" name="Google Shape;327;p5"/>
          <p:cNvSpPr txBox="1"/>
          <p:nvPr/>
        </p:nvSpPr>
        <p:spPr>
          <a:xfrm>
            <a:off x="199254" y="673702"/>
            <a:ext cx="6462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8" name="Google Shape;328;p5"/>
          <p:cNvSpPr txBox="1"/>
          <p:nvPr/>
        </p:nvSpPr>
        <p:spPr>
          <a:xfrm>
            <a:off x="837775" y="1043000"/>
            <a:ext cx="9576000" cy="2562000"/>
          </a:xfrm>
          <a:prstGeom prst="rect">
            <a:avLst/>
          </a:prstGeom>
          <a:noFill/>
          <a:ln>
            <a:noFill/>
          </a:ln>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Font typeface="Times New Roman"/>
              <a:buChar char="●"/>
            </a:pPr>
            <a:r>
              <a:rPr lang="en-IN" sz="2000" dirty="0">
                <a:solidFill>
                  <a:schemeClr val="dk1"/>
                </a:solidFill>
                <a:latin typeface="Times New Roman"/>
                <a:ea typeface="Times New Roman"/>
                <a:cs typeface="Times New Roman"/>
                <a:sym typeface="Times New Roman"/>
              </a:rPr>
              <a:t>We aim for finding a control barrier function based docking process for stationary docking where we implement the cardioid function CBF implementing techniques from three-dimensional docking control.</a:t>
            </a:r>
            <a:endParaRPr sz="20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2000" dirty="0">
              <a:solidFill>
                <a:schemeClr val="dk1"/>
              </a:solidFill>
              <a:latin typeface="Times New Roman"/>
              <a:ea typeface="Times New Roman"/>
              <a:cs typeface="Times New Roman"/>
              <a:sym typeface="Times New Roman"/>
            </a:endParaRPr>
          </a:p>
          <a:p>
            <a:pPr marL="457200" lvl="0" indent="-355600" algn="l" rtl="0">
              <a:spcBef>
                <a:spcPts val="0"/>
              </a:spcBef>
              <a:spcAft>
                <a:spcPts val="0"/>
              </a:spcAft>
              <a:buClr>
                <a:schemeClr val="dk1"/>
              </a:buClr>
              <a:buSzPts val="2000"/>
              <a:buFont typeface="Times New Roman"/>
              <a:buChar char="●"/>
            </a:pPr>
            <a:r>
              <a:rPr lang="en-IN" sz="2000" dirty="0">
                <a:solidFill>
                  <a:schemeClr val="dk1"/>
                </a:solidFill>
                <a:latin typeface="Times New Roman"/>
                <a:ea typeface="Times New Roman"/>
                <a:cs typeface="Times New Roman"/>
                <a:sym typeface="Times New Roman"/>
              </a:rPr>
              <a:t>We modify the controller to account for the disturbances. </a:t>
            </a:r>
            <a:endParaRPr sz="2000" dirty="0">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grpSp>
        <p:nvGrpSpPr>
          <p:cNvPr id="333" name="Google Shape;333;p11"/>
          <p:cNvGrpSpPr/>
          <p:nvPr/>
        </p:nvGrpSpPr>
        <p:grpSpPr>
          <a:xfrm>
            <a:off x="0" y="6603899"/>
            <a:ext cx="12192000" cy="254101"/>
            <a:chOff x="0" y="3145281"/>
            <a:chExt cx="5760085" cy="95250"/>
          </a:xfrm>
        </p:grpSpPr>
        <p:sp>
          <p:nvSpPr>
            <p:cNvPr id="334" name="Google Shape;334;p11"/>
            <p:cNvSpPr/>
            <p:nvPr/>
          </p:nvSpPr>
          <p:spPr>
            <a:xfrm>
              <a:off x="0"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4747BA"/>
            </a:solidFill>
            <a:ln>
              <a:noFill/>
            </a:ln>
          </p:spPr>
          <p:txBody>
            <a:bodyPr spcFirstLastPara="1" wrap="square" lIns="0" tIns="0" rIns="0" bIns="0" anchor="t" anchorCtr="0">
              <a:noAutofit/>
            </a:bodyPr>
            <a:lstStyle/>
            <a:p>
              <a:pPr marL="0" marR="0" lvl="0" indent="0" algn="ctr" rtl="0">
                <a:spcBef>
                  <a:spcPts val="0"/>
                </a:spcBef>
                <a:spcAft>
                  <a:spcPts val="0"/>
                </a:spcAft>
                <a:buNone/>
              </a:pPr>
              <a:r>
                <a:rPr lang="en-IN">
                  <a:solidFill>
                    <a:schemeClr val="lt1"/>
                  </a:solidFill>
                  <a:latin typeface="Times New Roman"/>
                  <a:ea typeface="Times New Roman"/>
                  <a:cs typeface="Times New Roman"/>
                  <a:sym typeface="Times New Roman"/>
                </a:rPr>
                <a:t>ECS 418 Intelligent Robotics</a:t>
              </a:r>
              <a:r>
                <a:rPr lang="en-IN" sz="1400">
                  <a:solidFill>
                    <a:schemeClr val="lt1"/>
                  </a:solidFill>
                  <a:latin typeface="Times New Roman"/>
                  <a:ea typeface="Times New Roman"/>
                  <a:cs typeface="Times New Roman"/>
                  <a:sym typeface="Times New Roman"/>
                </a:rPr>
                <a:t>   </a:t>
              </a:r>
              <a:endParaRPr sz="1400">
                <a:solidFill>
                  <a:schemeClr val="lt1"/>
                </a:solidFill>
                <a:latin typeface="Times New Roman"/>
                <a:ea typeface="Times New Roman"/>
                <a:cs typeface="Times New Roman"/>
                <a:sym typeface="Times New Roman"/>
              </a:endParaRPr>
            </a:p>
          </p:txBody>
        </p:sp>
        <p:sp>
          <p:nvSpPr>
            <p:cNvPr id="335" name="Google Shape;335;p11"/>
            <p:cNvSpPr/>
            <p:nvPr/>
          </p:nvSpPr>
          <p:spPr>
            <a:xfrm>
              <a:off x="1919985"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8484D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sp>
          <p:nvSpPr>
            <p:cNvPr id="336" name="Google Shape;336;p11"/>
            <p:cNvSpPr/>
            <p:nvPr/>
          </p:nvSpPr>
          <p:spPr>
            <a:xfrm>
              <a:off x="3839846"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ADADE0"/>
            </a:solidFill>
            <a:ln>
              <a:noFill/>
            </a:ln>
          </p:spPr>
          <p:txBody>
            <a:bodyPr spcFirstLastPara="1" wrap="square" lIns="0" tIns="0" rIns="0" bIns="0" anchor="t" anchorCtr="0">
              <a:noAutofit/>
            </a:bodyPr>
            <a:lstStyle/>
            <a:p>
              <a:pPr marL="0" marR="0" lvl="0" indent="0" algn="ctr" rtl="0">
                <a:spcBef>
                  <a:spcPts val="0"/>
                </a:spcBef>
                <a:spcAft>
                  <a:spcPts val="0"/>
                </a:spcAft>
                <a:buNone/>
              </a:pPr>
              <a:r>
                <a:rPr lang="en-IN" sz="1400">
                  <a:solidFill>
                    <a:schemeClr val="lt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grpSp>
      <p:grpSp>
        <p:nvGrpSpPr>
          <p:cNvPr id="337" name="Google Shape;337;p11"/>
          <p:cNvGrpSpPr/>
          <p:nvPr/>
        </p:nvGrpSpPr>
        <p:grpSpPr>
          <a:xfrm>
            <a:off x="0" y="0"/>
            <a:ext cx="12130744" cy="254101"/>
            <a:chOff x="0" y="3145281"/>
            <a:chExt cx="5760210" cy="95250"/>
          </a:xfrm>
        </p:grpSpPr>
        <p:sp>
          <p:nvSpPr>
            <p:cNvPr id="338" name="Google Shape;338;p11"/>
            <p:cNvSpPr/>
            <p:nvPr/>
          </p:nvSpPr>
          <p:spPr>
            <a:xfrm>
              <a:off x="0"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4747B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sp>
          <p:nvSpPr>
            <p:cNvPr id="339" name="Google Shape;339;p11"/>
            <p:cNvSpPr/>
            <p:nvPr/>
          </p:nvSpPr>
          <p:spPr>
            <a:xfrm>
              <a:off x="1919985"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8484D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sp>
          <p:nvSpPr>
            <p:cNvPr id="340" name="Google Shape;340;p11"/>
            <p:cNvSpPr/>
            <p:nvPr/>
          </p:nvSpPr>
          <p:spPr>
            <a:xfrm>
              <a:off x="3839971"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ADADE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grpSp>
      <p:sp>
        <p:nvSpPr>
          <p:cNvPr id="341" name="Google Shape;341;p11"/>
          <p:cNvSpPr txBox="1"/>
          <p:nvPr/>
        </p:nvSpPr>
        <p:spPr>
          <a:xfrm>
            <a:off x="3048918" y="3003140"/>
            <a:ext cx="6097836" cy="7386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400" b="1">
                <a:solidFill>
                  <a:schemeClr val="dk1"/>
                </a:solidFill>
                <a:latin typeface="Times New Roman"/>
                <a:ea typeface="Times New Roman"/>
                <a:cs typeface="Times New Roman"/>
                <a:sym typeface="Times New Roman"/>
              </a:rPr>
              <a:t>Thank You</a:t>
            </a:r>
            <a:endParaRPr/>
          </a:p>
          <a:p>
            <a:pPr marL="0" marR="0" lvl="0" indent="0" algn="ctr" rtl="0">
              <a:spcBef>
                <a:spcPts val="0"/>
              </a:spcBef>
              <a:spcAft>
                <a:spcPts val="0"/>
              </a:spcAft>
              <a:buNone/>
            </a:pPr>
            <a:endParaRPr sz="1800" b="1">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grpSp>
        <p:nvGrpSpPr>
          <p:cNvPr id="101" name="Google Shape;101;p2"/>
          <p:cNvGrpSpPr/>
          <p:nvPr/>
        </p:nvGrpSpPr>
        <p:grpSpPr>
          <a:xfrm>
            <a:off x="0" y="6603899"/>
            <a:ext cx="12192000" cy="254101"/>
            <a:chOff x="0" y="3145281"/>
            <a:chExt cx="5760085" cy="95250"/>
          </a:xfrm>
        </p:grpSpPr>
        <p:sp>
          <p:nvSpPr>
            <p:cNvPr id="102" name="Google Shape;102;p2"/>
            <p:cNvSpPr/>
            <p:nvPr/>
          </p:nvSpPr>
          <p:spPr>
            <a:xfrm>
              <a:off x="0"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4747BA"/>
            </a:solidFill>
            <a:ln>
              <a:noFill/>
            </a:ln>
          </p:spPr>
          <p:txBody>
            <a:bodyPr spcFirstLastPara="1" wrap="square" lIns="0" tIns="0" rIns="0" bIns="0" anchor="t" anchorCtr="0">
              <a:noAutofit/>
            </a:bodyPr>
            <a:lstStyle/>
            <a:p>
              <a:pPr marL="0" marR="0" lvl="0" indent="0" algn="ctr" rtl="0">
                <a:spcBef>
                  <a:spcPts val="0"/>
                </a:spcBef>
                <a:spcAft>
                  <a:spcPts val="0"/>
                </a:spcAft>
                <a:buNone/>
              </a:pPr>
              <a:r>
                <a:rPr lang="en-IN">
                  <a:solidFill>
                    <a:schemeClr val="lt1"/>
                  </a:solidFill>
                  <a:latin typeface="Times New Roman"/>
                  <a:ea typeface="Times New Roman"/>
                  <a:cs typeface="Times New Roman"/>
                  <a:sym typeface="Times New Roman"/>
                </a:rPr>
                <a:t>ECS 418 Intelligent Robotics</a:t>
              </a:r>
              <a:r>
                <a:rPr lang="en-IN" sz="1400">
                  <a:solidFill>
                    <a:schemeClr val="lt1"/>
                  </a:solidFill>
                  <a:latin typeface="Times New Roman"/>
                  <a:ea typeface="Times New Roman"/>
                  <a:cs typeface="Times New Roman"/>
                  <a:sym typeface="Times New Roman"/>
                </a:rPr>
                <a:t>   </a:t>
              </a:r>
              <a:endParaRPr sz="1400">
                <a:solidFill>
                  <a:schemeClr val="lt1"/>
                </a:solidFill>
                <a:latin typeface="Times New Roman"/>
                <a:ea typeface="Times New Roman"/>
                <a:cs typeface="Times New Roman"/>
                <a:sym typeface="Times New Roman"/>
              </a:endParaRPr>
            </a:p>
          </p:txBody>
        </p:sp>
        <p:sp>
          <p:nvSpPr>
            <p:cNvPr id="103" name="Google Shape;103;p2"/>
            <p:cNvSpPr/>
            <p:nvPr/>
          </p:nvSpPr>
          <p:spPr>
            <a:xfrm>
              <a:off x="1919985"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8484D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sp>
          <p:nvSpPr>
            <p:cNvPr id="104" name="Google Shape;104;p2"/>
            <p:cNvSpPr/>
            <p:nvPr/>
          </p:nvSpPr>
          <p:spPr>
            <a:xfrm>
              <a:off x="3839846"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ADADE0"/>
            </a:solidFill>
            <a:ln>
              <a:noFill/>
            </a:ln>
          </p:spPr>
          <p:txBody>
            <a:bodyPr spcFirstLastPara="1" wrap="square" lIns="0" tIns="0" rIns="0" bIns="0" anchor="t" anchorCtr="0">
              <a:noAutofit/>
            </a:bodyPr>
            <a:lstStyle/>
            <a:p>
              <a:pPr marL="0" marR="0" lvl="0" indent="0" algn="ctr" rtl="0">
                <a:spcBef>
                  <a:spcPts val="0"/>
                </a:spcBef>
                <a:spcAft>
                  <a:spcPts val="0"/>
                </a:spcAft>
                <a:buNone/>
              </a:pPr>
              <a:r>
                <a:rPr lang="en-IN" sz="1400">
                  <a:solidFill>
                    <a:schemeClr val="lt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grpSp>
      <p:grpSp>
        <p:nvGrpSpPr>
          <p:cNvPr id="105" name="Google Shape;105;p2"/>
          <p:cNvGrpSpPr/>
          <p:nvPr/>
        </p:nvGrpSpPr>
        <p:grpSpPr>
          <a:xfrm>
            <a:off x="0" y="0"/>
            <a:ext cx="12130744" cy="254101"/>
            <a:chOff x="0" y="3145281"/>
            <a:chExt cx="5760210" cy="95250"/>
          </a:xfrm>
        </p:grpSpPr>
        <p:sp>
          <p:nvSpPr>
            <p:cNvPr id="106" name="Google Shape;106;p2"/>
            <p:cNvSpPr/>
            <p:nvPr/>
          </p:nvSpPr>
          <p:spPr>
            <a:xfrm>
              <a:off x="0"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4747B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sp>
          <p:nvSpPr>
            <p:cNvPr id="107" name="Google Shape;107;p2"/>
            <p:cNvSpPr/>
            <p:nvPr/>
          </p:nvSpPr>
          <p:spPr>
            <a:xfrm>
              <a:off x="1919985"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8484D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sp>
          <p:nvSpPr>
            <p:cNvPr id="108" name="Google Shape;108;p2"/>
            <p:cNvSpPr/>
            <p:nvPr/>
          </p:nvSpPr>
          <p:spPr>
            <a:xfrm>
              <a:off x="3839971"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ADADE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grpSp>
      <p:grpSp>
        <p:nvGrpSpPr>
          <p:cNvPr id="109" name="Google Shape;109;p2"/>
          <p:cNvGrpSpPr/>
          <p:nvPr/>
        </p:nvGrpSpPr>
        <p:grpSpPr>
          <a:xfrm>
            <a:off x="406616" y="-2992"/>
            <a:ext cx="11785906" cy="566686"/>
            <a:chOff x="0" y="-26776"/>
            <a:chExt cx="5760340" cy="272139"/>
          </a:xfrm>
        </p:grpSpPr>
        <p:sp>
          <p:nvSpPr>
            <p:cNvPr id="110" name="Google Shape;110;p2"/>
            <p:cNvSpPr/>
            <p:nvPr/>
          </p:nvSpPr>
          <p:spPr>
            <a:xfrm>
              <a:off x="1777473" y="-26776"/>
              <a:ext cx="3982867" cy="122026"/>
            </a:xfrm>
            <a:custGeom>
              <a:avLst/>
              <a:gdLst/>
              <a:ahLst/>
              <a:cxnLst/>
              <a:rect l="l" t="t" r="r" b="b"/>
              <a:pathLst>
                <a:path w="2880360" h="95250" extrusionOk="0">
                  <a:moveTo>
                    <a:pt x="2879979" y="0"/>
                  </a:moveTo>
                  <a:lnTo>
                    <a:pt x="0" y="0"/>
                  </a:lnTo>
                  <a:lnTo>
                    <a:pt x="0" y="94741"/>
                  </a:lnTo>
                  <a:lnTo>
                    <a:pt x="2879979" y="94741"/>
                  </a:lnTo>
                  <a:lnTo>
                    <a:pt x="2879979" y="0"/>
                  </a:lnTo>
                  <a:close/>
                </a:path>
              </a:pathLst>
            </a:custGeom>
            <a:solidFill>
              <a:srgbClr val="ADADE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pic>
          <p:nvPicPr>
            <p:cNvPr id="111" name="Google Shape;111;p2"/>
            <p:cNvPicPr preferRelativeResize="0"/>
            <p:nvPr/>
          </p:nvPicPr>
          <p:blipFill rotWithShape="1">
            <a:blip r:embed="rId3">
              <a:alphaModFix/>
            </a:blip>
            <a:srcRect/>
            <a:stretch/>
          </p:blipFill>
          <p:spPr>
            <a:xfrm>
              <a:off x="0" y="69435"/>
              <a:ext cx="5759958" cy="175928"/>
            </a:xfrm>
            <a:prstGeom prst="rect">
              <a:avLst/>
            </a:prstGeom>
            <a:noFill/>
            <a:ln>
              <a:noFill/>
            </a:ln>
          </p:spPr>
        </p:pic>
      </p:grpSp>
      <p:sp>
        <p:nvSpPr>
          <p:cNvPr id="112" name="Google Shape;112;p2"/>
          <p:cNvSpPr txBox="1"/>
          <p:nvPr/>
        </p:nvSpPr>
        <p:spPr>
          <a:xfrm>
            <a:off x="592690" y="184561"/>
            <a:ext cx="1632319" cy="379133"/>
          </a:xfrm>
          <a:prstGeom prst="rect">
            <a:avLst/>
          </a:prstGeom>
          <a:noFill/>
          <a:ln>
            <a:noFill/>
          </a:ln>
        </p:spPr>
        <p:txBody>
          <a:bodyPr spcFirstLastPara="1" wrap="square" lIns="0" tIns="9700" rIns="0" bIns="0" anchor="t" anchorCtr="0">
            <a:spAutoFit/>
          </a:bodyPr>
          <a:lstStyle/>
          <a:p>
            <a:pPr marL="10784"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O</a:t>
            </a:r>
            <a:r>
              <a:rPr lang="en-IN" sz="2000">
                <a:solidFill>
                  <a:schemeClr val="dk1"/>
                </a:solidFill>
                <a:latin typeface="Times New Roman"/>
                <a:ea typeface="Times New Roman"/>
                <a:cs typeface="Times New Roman"/>
                <a:sym typeface="Times New Roman"/>
              </a:rPr>
              <a:t>UTLINE</a:t>
            </a:r>
            <a:endParaRPr sz="2000">
              <a:solidFill>
                <a:schemeClr val="dk1"/>
              </a:solidFill>
              <a:latin typeface="Times New Roman"/>
              <a:ea typeface="Times New Roman"/>
              <a:cs typeface="Times New Roman"/>
              <a:sym typeface="Times New Roman"/>
            </a:endParaRPr>
          </a:p>
        </p:txBody>
      </p:sp>
      <p:grpSp>
        <p:nvGrpSpPr>
          <p:cNvPr id="113" name="Google Shape;113;p2"/>
          <p:cNvGrpSpPr/>
          <p:nvPr/>
        </p:nvGrpSpPr>
        <p:grpSpPr>
          <a:xfrm>
            <a:off x="1229886" y="1233649"/>
            <a:ext cx="357926" cy="307777"/>
            <a:chOff x="592690" y="1541875"/>
            <a:chExt cx="357926" cy="307777"/>
          </a:xfrm>
        </p:grpSpPr>
        <p:pic>
          <p:nvPicPr>
            <p:cNvPr id="114" name="Google Shape;114;p2"/>
            <p:cNvPicPr preferRelativeResize="0"/>
            <p:nvPr/>
          </p:nvPicPr>
          <p:blipFill rotWithShape="1">
            <a:blip r:embed="rId4">
              <a:alphaModFix/>
            </a:blip>
            <a:srcRect/>
            <a:stretch/>
          </p:blipFill>
          <p:spPr>
            <a:xfrm>
              <a:off x="592690" y="1595551"/>
              <a:ext cx="357926" cy="254101"/>
            </a:xfrm>
            <a:prstGeom prst="rect">
              <a:avLst/>
            </a:prstGeom>
            <a:noFill/>
            <a:ln>
              <a:noFill/>
            </a:ln>
          </p:spPr>
        </p:pic>
        <p:sp>
          <p:nvSpPr>
            <p:cNvPr id="115" name="Google Shape;115;p2"/>
            <p:cNvSpPr txBox="1"/>
            <p:nvPr/>
          </p:nvSpPr>
          <p:spPr>
            <a:xfrm>
              <a:off x="631904" y="1541875"/>
              <a:ext cx="279497"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lt1"/>
                  </a:solidFill>
                  <a:latin typeface="Calibri"/>
                  <a:ea typeface="Calibri"/>
                  <a:cs typeface="Calibri"/>
                  <a:sym typeface="Calibri"/>
                </a:rPr>
                <a:t>1</a:t>
              </a:r>
              <a:endParaRPr/>
            </a:p>
          </p:txBody>
        </p:sp>
      </p:grpSp>
      <p:sp>
        <p:nvSpPr>
          <p:cNvPr id="116" name="Google Shape;116;p2"/>
          <p:cNvSpPr txBox="1"/>
          <p:nvPr/>
        </p:nvSpPr>
        <p:spPr>
          <a:xfrm>
            <a:off x="1724071" y="1174696"/>
            <a:ext cx="65916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2F5496"/>
                </a:solidFill>
                <a:latin typeface="Times New Roman"/>
                <a:ea typeface="Times New Roman"/>
                <a:cs typeface="Times New Roman"/>
                <a:sym typeface="Times New Roman"/>
              </a:rPr>
              <a:t>M</a:t>
            </a:r>
            <a:r>
              <a:rPr lang="en-IN" sz="1800">
                <a:solidFill>
                  <a:srgbClr val="2F5496"/>
                </a:solidFill>
                <a:latin typeface="Times New Roman"/>
                <a:ea typeface="Times New Roman"/>
                <a:cs typeface="Times New Roman"/>
                <a:sym typeface="Times New Roman"/>
              </a:rPr>
              <a:t>OTIVATION</a:t>
            </a:r>
            <a:endParaRPr/>
          </a:p>
        </p:txBody>
      </p:sp>
      <p:grpSp>
        <p:nvGrpSpPr>
          <p:cNvPr id="117" name="Google Shape;117;p2"/>
          <p:cNvGrpSpPr/>
          <p:nvPr/>
        </p:nvGrpSpPr>
        <p:grpSpPr>
          <a:xfrm>
            <a:off x="1202221" y="2741032"/>
            <a:ext cx="357926" cy="307800"/>
            <a:chOff x="592690" y="1541875"/>
            <a:chExt cx="357926" cy="307800"/>
          </a:xfrm>
        </p:grpSpPr>
        <p:pic>
          <p:nvPicPr>
            <p:cNvPr id="118" name="Google Shape;118;p2"/>
            <p:cNvPicPr preferRelativeResize="0"/>
            <p:nvPr/>
          </p:nvPicPr>
          <p:blipFill rotWithShape="1">
            <a:blip r:embed="rId4">
              <a:alphaModFix/>
            </a:blip>
            <a:srcRect/>
            <a:stretch/>
          </p:blipFill>
          <p:spPr>
            <a:xfrm>
              <a:off x="592690" y="1595551"/>
              <a:ext cx="357926" cy="254101"/>
            </a:xfrm>
            <a:prstGeom prst="rect">
              <a:avLst/>
            </a:prstGeom>
            <a:noFill/>
            <a:ln>
              <a:noFill/>
            </a:ln>
          </p:spPr>
        </p:pic>
        <p:sp>
          <p:nvSpPr>
            <p:cNvPr id="119" name="Google Shape;119;p2"/>
            <p:cNvSpPr txBox="1"/>
            <p:nvPr/>
          </p:nvSpPr>
          <p:spPr>
            <a:xfrm>
              <a:off x="631904" y="1541875"/>
              <a:ext cx="2796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lt1"/>
                  </a:solidFill>
                  <a:latin typeface="Calibri"/>
                  <a:ea typeface="Calibri"/>
                  <a:cs typeface="Calibri"/>
                  <a:sym typeface="Calibri"/>
                </a:rPr>
                <a:t>3</a:t>
              </a:r>
              <a:endParaRPr/>
            </a:p>
          </p:txBody>
        </p:sp>
      </p:grpSp>
      <p:grpSp>
        <p:nvGrpSpPr>
          <p:cNvPr id="120" name="Google Shape;120;p2"/>
          <p:cNvGrpSpPr/>
          <p:nvPr/>
        </p:nvGrpSpPr>
        <p:grpSpPr>
          <a:xfrm>
            <a:off x="1196624" y="3459060"/>
            <a:ext cx="357926" cy="307800"/>
            <a:chOff x="592690" y="1541875"/>
            <a:chExt cx="357926" cy="307800"/>
          </a:xfrm>
        </p:grpSpPr>
        <p:pic>
          <p:nvPicPr>
            <p:cNvPr id="121" name="Google Shape;121;p2"/>
            <p:cNvPicPr preferRelativeResize="0"/>
            <p:nvPr/>
          </p:nvPicPr>
          <p:blipFill rotWithShape="1">
            <a:blip r:embed="rId4">
              <a:alphaModFix/>
            </a:blip>
            <a:srcRect/>
            <a:stretch/>
          </p:blipFill>
          <p:spPr>
            <a:xfrm>
              <a:off x="592690" y="1595551"/>
              <a:ext cx="357926" cy="254101"/>
            </a:xfrm>
            <a:prstGeom prst="rect">
              <a:avLst/>
            </a:prstGeom>
            <a:noFill/>
            <a:ln>
              <a:noFill/>
            </a:ln>
          </p:spPr>
        </p:pic>
        <p:sp>
          <p:nvSpPr>
            <p:cNvPr id="122" name="Google Shape;122;p2"/>
            <p:cNvSpPr txBox="1"/>
            <p:nvPr/>
          </p:nvSpPr>
          <p:spPr>
            <a:xfrm>
              <a:off x="631904" y="1541875"/>
              <a:ext cx="2796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lt1"/>
                  </a:solidFill>
                  <a:latin typeface="Calibri"/>
                  <a:ea typeface="Calibri"/>
                  <a:cs typeface="Calibri"/>
                  <a:sym typeface="Calibri"/>
                </a:rPr>
                <a:t>4</a:t>
              </a:r>
              <a:endParaRPr/>
            </a:p>
          </p:txBody>
        </p:sp>
      </p:grpSp>
      <p:grpSp>
        <p:nvGrpSpPr>
          <p:cNvPr id="123" name="Google Shape;123;p2"/>
          <p:cNvGrpSpPr/>
          <p:nvPr/>
        </p:nvGrpSpPr>
        <p:grpSpPr>
          <a:xfrm>
            <a:off x="1213413" y="1959075"/>
            <a:ext cx="357926" cy="307800"/>
            <a:chOff x="592690" y="1541875"/>
            <a:chExt cx="357926" cy="307800"/>
          </a:xfrm>
        </p:grpSpPr>
        <p:pic>
          <p:nvPicPr>
            <p:cNvPr id="124" name="Google Shape;124;p2"/>
            <p:cNvPicPr preferRelativeResize="0"/>
            <p:nvPr/>
          </p:nvPicPr>
          <p:blipFill rotWithShape="1">
            <a:blip r:embed="rId4">
              <a:alphaModFix/>
            </a:blip>
            <a:srcRect/>
            <a:stretch/>
          </p:blipFill>
          <p:spPr>
            <a:xfrm>
              <a:off x="592690" y="1595551"/>
              <a:ext cx="357926" cy="254101"/>
            </a:xfrm>
            <a:prstGeom prst="rect">
              <a:avLst/>
            </a:prstGeom>
            <a:noFill/>
            <a:ln>
              <a:noFill/>
            </a:ln>
          </p:spPr>
        </p:pic>
        <p:sp>
          <p:nvSpPr>
            <p:cNvPr id="125" name="Google Shape;125;p2"/>
            <p:cNvSpPr txBox="1"/>
            <p:nvPr/>
          </p:nvSpPr>
          <p:spPr>
            <a:xfrm>
              <a:off x="631904" y="1541875"/>
              <a:ext cx="279600" cy="307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a:solidFill>
                    <a:schemeClr val="lt1"/>
                  </a:solidFill>
                  <a:latin typeface="Calibri"/>
                  <a:ea typeface="Calibri"/>
                  <a:cs typeface="Calibri"/>
                  <a:sym typeface="Calibri"/>
                </a:rPr>
                <a:t>2</a:t>
              </a:r>
              <a:endParaRPr/>
            </a:p>
          </p:txBody>
        </p:sp>
      </p:grpSp>
      <p:sp>
        <p:nvSpPr>
          <p:cNvPr id="126" name="Google Shape;126;p2"/>
          <p:cNvSpPr txBox="1"/>
          <p:nvPr/>
        </p:nvSpPr>
        <p:spPr>
          <a:xfrm>
            <a:off x="1724071" y="1928409"/>
            <a:ext cx="60945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2F5496"/>
                </a:solidFill>
                <a:latin typeface="Times New Roman"/>
                <a:ea typeface="Times New Roman"/>
                <a:cs typeface="Times New Roman"/>
                <a:sym typeface="Times New Roman"/>
              </a:rPr>
              <a:t>LITERATURE REVIEW</a:t>
            </a:r>
            <a:endParaRPr/>
          </a:p>
        </p:txBody>
      </p:sp>
      <p:sp>
        <p:nvSpPr>
          <p:cNvPr id="127" name="Google Shape;127;p2"/>
          <p:cNvSpPr txBox="1"/>
          <p:nvPr/>
        </p:nvSpPr>
        <p:spPr>
          <a:xfrm>
            <a:off x="1724071" y="2681958"/>
            <a:ext cx="60945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2F5496"/>
                </a:solidFill>
                <a:latin typeface="Times New Roman"/>
                <a:ea typeface="Times New Roman"/>
                <a:cs typeface="Times New Roman"/>
                <a:sym typeface="Times New Roman"/>
              </a:rPr>
              <a:t>PRELIMINARY SIMULATIONS</a:t>
            </a:r>
            <a:endParaRPr/>
          </a:p>
        </p:txBody>
      </p:sp>
      <p:sp>
        <p:nvSpPr>
          <p:cNvPr id="128" name="Google Shape;128;p2"/>
          <p:cNvSpPr txBox="1"/>
          <p:nvPr/>
        </p:nvSpPr>
        <p:spPr>
          <a:xfrm>
            <a:off x="1684052" y="3426526"/>
            <a:ext cx="6094500" cy="400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000">
                <a:solidFill>
                  <a:srgbClr val="2F5496"/>
                </a:solidFill>
                <a:latin typeface="Times New Roman"/>
                <a:ea typeface="Times New Roman"/>
                <a:cs typeface="Times New Roman"/>
                <a:sym typeface="Times New Roman"/>
              </a:rPr>
              <a:t>FUTURE WORK</a:t>
            </a:r>
            <a:endParaRPr/>
          </a:p>
        </p:txBody>
      </p:sp>
      <p:sp>
        <p:nvSpPr>
          <p:cNvPr id="129" name="Google Shape;129;p2"/>
          <p:cNvSpPr txBox="1"/>
          <p:nvPr/>
        </p:nvSpPr>
        <p:spPr>
          <a:xfrm>
            <a:off x="1684052" y="4180239"/>
            <a:ext cx="60945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rgbClr val="2F5496"/>
              </a:solidFill>
              <a:latin typeface="Times New Roman"/>
              <a:ea typeface="Times New Roman"/>
              <a:cs typeface="Times New Roman"/>
              <a:sym typeface="Times New Roman"/>
            </a:endParaRPr>
          </a:p>
          <a:p>
            <a:pPr marL="0" marR="0" lvl="0" indent="0" algn="l" rtl="0">
              <a:spcBef>
                <a:spcPts val="0"/>
              </a:spcBef>
              <a:spcAft>
                <a:spcPts val="0"/>
              </a:spcAft>
              <a:buNone/>
            </a:pPr>
            <a:r>
              <a:rPr lang="en-IN" sz="1800">
                <a:solidFill>
                  <a:srgbClr val="2F5496"/>
                </a:solidFill>
                <a:latin typeface="Times New Roman"/>
                <a:ea typeface="Times New Roman"/>
                <a:cs typeface="Times New Roman"/>
                <a:sym typeface="Times New Roman"/>
              </a:rPr>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grpSp>
        <p:nvGrpSpPr>
          <p:cNvPr id="134" name="Google Shape;134;g38f02e67eaf_1_100"/>
          <p:cNvGrpSpPr/>
          <p:nvPr/>
        </p:nvGrpSpPr>
        <p:grpSpPr>
          <a:xfrm>
            <a:off x="0" y="6603814"/>
            <a:ext cx="12191796" cy="254098"/>
            <a:chOff x="0" y="3145281"/>
            <a:chExt cx="5760085" cy="95250"/>
          </a:xfrm>
        </p:grpSpPr>
        <p:sp>
          <p:nvSpPr>
            <p:cNvPr id="135" name="Google Shape;135;g38f02e67eaf_1_100"/>
            <p:cNvSpPr/>
            <p:nvPr/>
          </p:nvSpPr>
          <p:spPr>
            <a:xfrm>
              <a:off x="0"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4747BA"/>
            </a:solidFill>
            <a:ln>
              <a:noFill/>
            </a:ln>
          </p:spPr>
          <p:txBody>
            <a:bodyPr spcFirstLastPara="1" wrap="square" lIns="0" tIns="0" rIns="0" bIns="0" anchor="t" anchorCtr="0">
              <a:noAutofit/>
            </a:bodyPr>
            <a:lstStyle/>
            <a:p>
              <a:pPr marL="0" marR="0" lvl="0" indent="0" algn="ctr" rtl="0">
                <a:spcBef>
                  <a:spcPts val="0"/>
                </a:spcBef>
                <a:spcAft>
                  <a:spcPts val="0"/>
                </a:spcAft>
                <a:buNone/>
              </a:pPr>
              <a:r>
                <a:rPr lang="en-IN">
                  <a:solidFill>
                    <a:schemeClr val="lt1"/>
                  </a:solidFill>
                  <a:latin typeface="Times New Roman"/>
                  <a:ea typeface="Times New Roman"/>
                  <a:cs typeface="Times New Roman"/>
                  <a:sym typeface="Times New Roman"/>
                </a:rPr>
                <a:t>ECS 418 Intelligent Robotics</a:t>
              </a:r>
              <a:r>
                <a:rPr lang="en-IN" sz="1400">
                  <a:solidFill>
                    <a:schemeClr val="lt1"/>
                  </a:solidFill>
                  <a:latin typeface="Times New Roman"/>
                  <a:ea typeface="Times New Roman"/>
                  <a:cs typeface="Times New Roman"/>
                  <a:sym typeface="Times New Roman"/>
                </a:rPr>
                <a:t>   </a:t>
              </a:r>
              <a:endParaRPr sz="1400">
                <a:solidFill>
                  <a:schemeClr val="lt1"/>
                </a:solidFill>
                <a:latin typeface="Times New Roman"/>
                <a:ea typeface="Times New Roman"/>
                <a:cs typeface="Times New Roman"/>
                <a:sym typeface="Times New Roman"/>
              </a:endParaRPr>
            </a:p>
          </p:txBody>
        </p:sp>
        <p:sp>
          <p:nvSpPr>
            <p:cNvPr id="136" name="Google Shape;136;g38f02e67eaf_1_100"/>
            <p:cNvSpPr/>
            <p:nvPr/>
          </p:nvSpPr>
          <p:spPr>
            <a:xfrm>
              <a:off x="1919985"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8484D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sp>
          <p:nvSpPr>
            <p:cNvPr id="137" name="Google Shape;137;g38f02e67eaf_1_100"/>
            <p:cNvSpPr/>
            <p:nvPr/>
          </p:nvSpPr>
          <p:spPr>
            <a:xfrm>
              <a:off x="3839846"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ADADE0"/>
            </a:solidFill>
            <a:ln>
              <a:noFill/>
            </a:ln>
          </p:spPr>
          <p:txBody>
            <a:bodyPr spcFirstLastPara="1" wrap="square" lIns="0" tIns="0" rIns="0" bIns="0" anchor="t" anchorCtr="0">
              <a:noAutofit/>
            </a:bodyPr>
            <a:lstStyle/>
            <a:p>
              <a:pPr marL="0" marR="0" lvl="0" indent="0" algn="ctr" rtl="0">
                <a:spcBef>
                  <a:spcPts val="0"/>
                </a:spcBef>
                <a:spcAft>
                  <a:spcPts val="0"/>
                </a:spcAft>
                <a:buNone/>
              </a:pPr>
              <a:r>
                <a:rPr lang="en-IN" sz="1400">
                  <a:solidFill>
                    <a:schemeClr val="lt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grpSp>
      <p:grpSp>
        <p:nvGrpSpPr>
          <p:cNvPr id="138" name="Google Shape;138;g38f02e67eaf_1_100"/>
          <p:cNvGrpSpPr/>
          <p:nvPr/>
        </p:nvGrpSpPr>
        <p:grpSpPr>
          <a:xfrm>
            <a:off x="0" y="-85"/>
            <a:ext cx="12131002" cy="254098"/>
            <a:chOff x="0" y="3145281"/>
            <a:chExt cx="5760210" cy="95250"/>
          </a:xfrm>
        </p:grpSpPr>
        <p:sp>
          <p:nvSpPr>
            <p:cNvPr id="139" name="Google Shape;139;g38f02e67eaf_1_100"/>
            <p:cNvSpPr/>
            <p:nvPr/>
          </p:nvSpPr>
          <p:spPr>
            <a:xfrm>
              <a:off x="0"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4747B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sp>
          <p:nvSpPr>
            <p:cNvPr id="140" name="Google Shape;140;g38f02e67eaf_1_100"/>
            <p:cNvSpPr/>
            <p:nvPr/>
          </p:nvSpPr>
          <p:spPr>
            <a:xfrm>
              <a:off x="1919985"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8484D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sp>
          <p:nvSpPr>
            <p:cNvPr id="141" name="Google Shape;141;g38f02e67eaf_1_100"/>
            <p:cNvSpPr/>
            <p:nvPr/>
          </p:nvSpPr>
          <p:spPr>
            <a:xfrm>
              <a:off x="3839971"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ADADE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grpSp>
      <p:grpSp>
        <p:nvGrpSpPr>
          <p:cNvPr id="142" name="Google Shape;142;g38f02e67eaf_1_100"/>
          <p:cNvGrpSpPr/>
          <p:nvPr/>
        </p:nvGrpSpPr>
        <p:grpSpPr>
          <a:xfrm>
            <a:off x="406616" y="-2991"/>
            <a:ext cx="11784872" cy="566675"/>
            <a:chOff x="0" y="-26776"/>
            <a:chExt cx="5759957" cy="272139"/>
          </a:xfrm>
        </p:grpSpPr>
        <p:sp>
          <p:nvSpPr>
            <p:cNvPr id="143" name="Google Shape;143;g38f02e67eaf_1_100"/>
            <p:cNvSpPr/>
            <p:nvPr/>
          </p:nvSpPr>
          <p:spPr>
            <a:xfrm>
              <a:off x="1777473" y="-26776"/>
              <a:ext cx="3982098" cy="121920"/>
            </a:xfrm>
            <a:custGeom>
              <a:avLst/>
              <a:gdLst/>
              <a:ahLst/>
              <a:cxnLst/>
              <a:rect l="l" t="t" r="r" b="b"/>
              <a:pathLst>
                <a:path w="2880360" h="95250" extrusionOk="0">
                  <a:moveTo>
                    <a:pt x="2879979" y="0"/>
                  </a:moveTo>
                  <a:lnTo>
                    <a:pt x="0" y="0"/>
                  </a:lnTo>
                  <a:lnTo>
                    <a:pt x="0" y="94741"/>
                  </a:lnTo>
                  <a:lnTo>
                    <a:pt x="2879979" y="94741"/>
                  </a:lnTo>
                  <a:lnTo>
                    <a:pt x="2879979" y="0"/>
                  </a:lnTo>
                  <a:close/>
                </a:path>
              </a:pathLst>
            </a:custGeom>
            <a:solidFill>
              <a:srgbClr val="ADADE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pic>
          <p:nvPicPr>
            <p:cNvPr id="144" name="Google Shape;144;g38f02e67eaf_1_100"/>
            <p:cNvPicPr preferRelativeResize="0"/>
            <p:nvPr/>
          </p:nvPicPr>
          <p:blipFill rotWithShape="1">
            <a:blip r:embed="rId3">
              <a:alphaModFix/>
            </a:blip>
            <a:srcRect/>
            <a:stretch/>
          </p:blipFill>
          <p:spPr>
            <a:xfrm>
              <a:off x="0" y="69435"/>
              <a:ext cx="5759957" cy="175928"/>
            </a:xfrm>
            <a:prstGeom prst="rect">
              <a:avLst/>
            </a:prstGeom>
            <a:noFill/>
            <a:ln>
              <a:noFill/>
            </a:ln>
          </p:spPr>
        </p:pic>
      </p:grpSp>
      <p:sp>
        <p:nvSpPr>
          <p:cNvPr id="145" name="Google Shape;145;g38f02e67eaf_1_100"/>
          <p:cNvSpPr txBox="1"/>
          <p:nvPr/>
        </p:nvSpPr>
        <p:spPr>
          <a:xfrm>
            <a:off x="592690" y="184561"/>
            <a:ext cx="5732700" cy="379200"/>
          </a:xfrm>
          <a:prstGeom prst="rect">
            <a:avLst/>
          </a:prstGeom>
          <a:noFill/>
          <a:ln>
            <a:noFill/>
          </a:ln>
        </p:spPr>
        <p:txBody>
          <a:bodyPr spcFirstLastPara="1" wrap="square" lIns="0" tIns="9700" rIns="0" bIns="0" anchor="t" anchorCtr="0">
            <a:spAutoFit/>
          </a:bodyPr>
          <a:lstStyle/>
          <a:p>
            <a:pPr marL="10783"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MOTIVATION</a:t>
            </a:r>
            <a:endParaRPr sz="2400">
              <a:solidFill>
                <a:schemeClr val="dk1"/>
              </a:solidFill>
              <a:latin typeface="Times New Roman"/>
              <a:ea typeface="Times New Roman"/>
              <a:cs typeface="Times New Roman"/>
              <a:sym typeface="Times New Roman"/>
            </a:endParaRPr>
          </a:p>
        </p:txBody>
      </p:sp>
      <p:sp>
        <p:nvSpPr>
          <p:cNvPr id="146" name="Google Shape;146;g38f02e67eaf_1_100"/>
          <p:cNvSpPr txBox="1"/>
          <p:nvPr/>
        </p:nvSpPr>
        <p:spPr>
          <a:xfrm>
            <a:off x="466875" y="894150"/>
            <a:ext cx="11352600" cy="2103600"/>
          </a:xfrm>
          <a:prstGeom prst="rect">
            <a:avLst/>
          </a:prstGeom>
          <a:noFill/>
          <a:ln>
            <a:noFill/>
          </a:ln>
        </p:spPr>
        <p:txBody>
          <a:bodyPr spcFirstLastPara="1" wrap="square" lIns="91425" tIns="91425" rIns="91425" bIns="91425" anchor="t" anchorCtr="0">
            <a:spAutoFit/>
          </a:bodyPr>
          <a:lstStyle/>
          <a:p>
            <a:pPr marL="0" lvl="0" indent="0" algn="l" rtl="0">
              <a:lnSpc>
                <a:spcPct val="90000"/>
              </a:lnSpc>
              <a:spcBef>
                <a:spcPts val="1000"/>
              </a:spcBef>
              <a:spcAft>
                <a:spcPts val="0"/>
              </a:spcAft>
              <a:buNone/>
            </a:pPr>
            <a:r>
              <a:rPr lang="en-IN" sz="2000">
                <a:solidFill>
                  <a:schemeClr val="dk1"/>
                </a:solidFill>
                <a:latin typeface="Times New Roman"/>
                <a:ea typeface="Times New Roman"/>
                <a:cs typeface="Times New Roman"/>
                <a:sym typeface="Times New Roman"/>
              </a:rPr>
              <a:t>Autonomous docking is a fundamental operation in on-orbit servicing, refueling, debris capture, and modular satellite assembly.</a:t>
            </a:r>
            <a:endParaRPr sz="2000">
              <a:solidFill>
                <a:schemeClr val="dk1"/>
              </a:solidFill>
              <a:latin typeface="Times New Roman"/>
              <a:ea typeface="Times New Roman"/>
              <a:cs typeface="Times New Roman"/>
              <a:sym typeface="Times New Roman"/>
            </a:endParaRPr>
          </a:p>
          <a:p>
            <a:pPr marL="0" lvl="0" indent="0" algn="l" rtl="0">
              <a:lnSpc>
                <a:spcPct val="90000"/>
              </a:lnSpc>
              <a:spcBef>
                <a:spcPts val="1000"/>
              </a:spcBef>
              <a:spcAft>
                <a:spcPts val="0"/>
              </a:spcAft>
              <a:buNone/>
            </a:pPr>
            <a:r>
              <a:rPr lang="en-IN" sz="2000">
                <a:solidFill>
                  <a:schemeClr val="dk1"/>
                </a:solidFill>
                <a:latin typeface="Times New Roman"/>
                <a:ea typeface="Times New Roman"/>
                <a:cs typeface="Times New Roman"/>
                <a:sym typeface="Times New Roman"/>
              </a:rPr>
              <a:t>These maneuvers must be performed:</a:t>
            </a:r>
            <a:endParaRPr sz="2000">
              <a:solidFill>
                <a:schemeClr val="dk1"/>
              </a:solidFill>
              <a:latin typeface="Times New Roman"/>
              <a:ea typeface="Times New Roman"/>
              <a:cs typeface="Times New Roman"/>
              <a:sym typeface="Times New Roman"/>
            </a:endParaRPr>
          </a:p>
          <a:p>
            <a:pPr marL="457200" lvl="0" indent="-355600" algn="l" rtl="0">
              <a:lnSpc>
                <a:spcPct val="90000"/>
              </a:lnSpc>
              <a:spcBef>
                <a:spcPts val="1000"/>
              </a:spcBef>
              <a:spcAft>
                <a:spcPts val="0"/>
              </a:spcAft>
              <a:buClr>
                <a:schemeClr val="dk1"/>
              </a:buClr>
              <a:buSzPts val="2000"/>
              <a:buChar char="●"/>
            </a:pPr>
            <a:r>
              <a:rPr lang="en-IN" sz="2000" b="1">
                <a:solidFill>
                  <a:schemeClr val="dk1"/>
                </a:solidFill>
                <a:latin typeface="Times New Roman"/>
                <a:ea typeface="Times New Roman"/>
                <a:cs typeface="Times New Roman"/>
                <a:sym typeface="Times New Roman"/>
              </a:rPr>
              <a:t>Safely</a:t>
            </a:r>
            <a:r>
              <a:rPr lang="en-IN" sz="2000">
                <a:solidFill>
                  <a:schemeClr val="dk1"/>
                </a:solidFill>
                <a:latin typeface="Times New Roman"/>
                <a:ea typeface="Times New Roman"/>
                <a:cs typeface="Times New Roman"/>
                <a:sym typeface="Times New Roman"/>
              </a:rPr>
              <a:t> — avoiding collisions or misaligned contact,</a:t>
            </a:r>
            <a:endParaRPr sz="2000">
              <a:solidFill>
                <a:schemeClr val="dk1"/>
              </a:solidFill>
              <a:latin typeface="Times New Roman"/>
              <a:ea typeface="Times New Roman"/>
              <a:cs typeface="Times New Roman"/>
              <a:sym typeface="Times New Roman"/>
            </a:endParaRPr>
          </a:p>
          <a:p>
            <a:pPr marL="457200" lvl="0" indent="-355600" algn="l" rtl="0">
              <a:lnSpc>
                <a:spcPct val="90000"/>
              </a:lnSpc>
              <a:spcBef>
                <a:spcPts val="0"/>
              </a:spcBef>
              <a:spcAft>
                <a:spcPts val="0"/>
              </a:spcAft>
              <a:buClr>
                <a:schemeClr val="dk1"/>
              </a:buClr>
              <a:buSzPts val="2000"/>
              <a:buChar char="●"/>
            </a:pPr>
            <a:r>
              <a:rPr lang="en-IN" sz="2000" b="1">
                <a:solidFill>
                  <a:schemeClr val="dk1"/>
                </a:solidFill>
                <a:latin typeface="Times New Roman"/>
                <a:ea typeface="Times New Roman"/>
                <a:cs typeface="Times New Roman"/>
                <a:sym typeface="Times New Roman"/>
              </a:rPr>
              <a:t>Precisely</a:t>
            </a:r>
            <a:r>
              <a:rPr lang="en-IN" sz="2000">
                <a:solidFill>
                  <a:schemeClr val="dk1"/>
                </a:solidFill>
                <a:latin typeface="Times New Roman"/>
                <a:ea typeface="Times New Roman"/>
                <a:cs typeface="Times New Roman"/>
                <a:sym typeface="Times New Roman"/>
              </a:rPr>
              <a:t> — aligning orientation and position,</a:t>
            </a:r>
            <a:endParaRPr sz="2000">
              <a:solidFill>
                <a:schemeClr val="dk1"/>
              </a:solidFill>
              <a:latin typeface="Times New Roman"/>
              <a:ea typeface="Times New Roman"/>
              <a:cs typeface="Times New Roman"/>
              <a:sym typeface="Times New Roman"/>
            </a:endParaRPr>
          </a:p>
          <a:p>
            <a:pPr marL="457200" lvl="0" indent="-355600" algn="l" rtl="0">
              <a:lnSpc>
                <a:spcPct val="90000"/>
              </a:lnSpc>
              <a:spcBef>
                <a:spcPts val="0"/>
              </a:spcBef>
              <a:spcAft>
                <a:spcPts val="0"/>
              </a:spcAft>
              <a:buClr>
                <a:schemeClr val="dk1"/>
              </a:buClr>
              <a:buSzPts val="2000"/>
              <a:buChar char="●"/>
            </a:pPr>
            <a:r>
              <a:rPr lang="en-IN" sz="2000" b="1">
                <a:solidFill>
                  <a:schemeClr val="dk1"/>
                </a:solidFill>
                <a:latin typeface="Times New Roman"/>
                <a:ea typeface="Times New Roman"/>
                <a:cs typeface="Times New Roman"/>
                <a:sym typeface="Times New Roman"/>
              </a:rPr>
              <a:t>Robustly</a:t>
            </a:r>
            <a:r>
              <a:rPr lang="en-IN" sz="2000">
                <a:solidFill>
                  <a:schemeClr val="dk1"/>
                </a:solidFill>
                <a:latin typeface="Times New Roman"/>
                <a:ea typeface="Times New Roman"/>
                <a:cs typeface="Times New Roman"/>
                <a:sym typeface="Times New Roman"/>
              </a:rPr>
              <a:t> — despite sensor noise, actuator limits, and environmental disturbances.</a:t>
            </a:r>
            <a:endParaRPr sz="20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grpSp>
        <p:nvGrpSpPr>
          <p:cNvPr id="151" name="Google Shape;151;g38f02e67eaf_4_0"/>
          <p:cNvGrpSpPr/>
          <p:nvPr/>
        </p:nvGrpSpPr>
        <p:grpSpPr>
          <a:xfrm>
            <a:off x="0" y="6603814"/>
            <a:ext cx="12192372" cy="254098"/>
            <a:chOff x="0" y="3145281"/>
            <a:chExt cx="5760085" cy="95250"/>
          </a:xfrm>
        </p:grpSpPr>
        <p:sp>
          <p:nvSpPr>
            <p:cNvPr id="152" name="Google Shape;152;g38f02e67eaf_4_0"/>
            <p:cNvSpPr/>
            <p:nvPr/>
          </p:nvSpPr>
          <p:spPr>
            <a:xfrm>
              <a:off x="0"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4747BA"/>
            </a:solidFill>
            <a:ln>
              <a:noFill/>
            </a:ln>
          </p:spPr>
          <p:txBody>
            <a:bodyPr spcFirstLastPara="1" wrap="square" lIns="0" tIns="0" rIns="0" bIns="0" anchor="t" anchorCtr="0">
              <a:noAutofit/>
            </a:bodyPr>
            <a:lstStyle/>
            <a:p>
              <a:pPr marL="0" marR="0" lvl="0" indent="0" algn="ctr" rtl="0">
                <a:spcBef>
                  <a:spcPts val="0"/>
                </a:spcBef>
                <a:spcAft>
                  <a:spcPts val="0"/>
                </a:spcAft>
                <a:buNone/>
              </a:pPr>
              <a:r>
                <a:rPr lang="en-IN" sz="1500">
                  <a:solidFill>
                    <a:schemeClr val="lt1"/>
                  </a:solidFill>
                  <a:latin typeface="Times New Roman"/>
                  <a:ea typeface="Times New Roman"/>
                  <a:cs typeface="Times New Roman"/>
                  <a:sym typeface="Times New Roman"/>
                </a:rPr>
                <a:t>ECS 418 Intelligent Robotics   </a:t>
              </a:r>
              <a:endParaRPr sz="1500">
                <a:solidFill>
                  <a:schemeClr val="lt1"/>
                </a:solidFill>
                <a:latin typeface="Times New Roman"/>
                <a:ea typeface="Times New Roman"/>
                <a:cs typeface="Times New Roman"/>
                <a:sym typeface="Times New Roman"/>
              </a:endParaRPr>
            </a:p>
          </p:txBody>
        </p:sp>
        <p:sp>
          <p:nvSpPr>
            <p:cNvPr id="153" name="Google Shape;153;g38f02e67eaf_4_0"/>
            <p:cNvSpPr/>
            <p:nvPr/>
          </p:nvSpPr>
          <p:spPr>
            <a:xfrm>
              <a:off x="1919985"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8484D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00">
                <a:solidFill>
                  <a:schemeClr val="dk1"/>
                </a:solidFill>
                <a:latin typeface="Calibri"/>
                <a:ea typeface="Calibri"/>
                <a:cs typeface="Calibri"/>
                <a:sym typeface="Calibri"/>
              </a:endParaRPr>
            </a:p>
          </p:txBody>
        </p:sp>
        <p:sp>
          <p:nvSpPr>
            <p:cNvPr id="154" name="Google Shape;154;g38f02e67eaf_4_0"/>
            <p:cNvSpPr/>
            <p:nvPr/>
          </p:nvSpPr>
          <p:spPr>
            <a:xfrm>
              <a:off x="3839846"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ADADE0"/>
            </a:solidFill>
            <a:ln>
              <a:noFill/>
            </a:ln>
          </p:spPr>
          <p:txBody>
            <a:bodyPr spcFirstLastPara="1" wrap="square" lIns="0" tIns="0" rIns="0" bIns="0" anchor="t" anchorCtr="0">
              <a:noAutofit/>
            </a:bodyPr>
            <a:lstStyle/>
            <a:p>
              <a:pPr marL="0" marR="0" lvl="0" indent="0" algn="ctr" rtl="0">
                <a:spcBef>
                  <a:spcPts val="0"/>
                </a:spcBef>
                <a:spcAft>
                  <a:spcPts val="0"/>
                </a:spcAft>
                <a:buNone/>
              </a:pPr>
              <a:r>
                <a:rPr lang="en-IN" sz="1500">
                  <a:solidFill>
                    <a:schemeClr val="lt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grpSp>
      <p:grpSp>
        <p:nvGrpSpPr>
          <p:cNvPr id="155" name="Google Shape;155;g38f02e67eaf_4_0"/>
          <p:cNvGrpSpPr/>
          <p:nvPr/>
        </p:nvGrpSpPr>
        <p:grpSpPr>
          <a:xfrm>
            <a:off x="0" y="-85"/>
            <a:ext cx="12131002" cy="254098"/>
            <a:chOff x="0" y="3145281"/>
            <a:chExt cx="5760210" cy="95250"/>
          </a:xfrm>
        </p:grpSpPr>
        <p:sp>
          <p:nvSpPr>
            <p:cNvPr id="156" name="Google Shape;156;g38f02e67eaf_4_0"/>
            <p:cNvSpPr/>
            <p:nvPr/>
          </p:nvSpPr>
          <p:spPr>
            <a:xfrm>
              <a:off x="0"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4747B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00">
                <a:solidFill>
                  <a:schemeClr val="dk1"/>
                </a:solidFill>
                <a:latin typeface="Calibri"/>
                <a:ea typeface="Calibri"/>
                <a:cs typeface="Calibri"/>
                <a:sym typeface="Calibri"/>
              </a:endParaRPr>
            </a:p>
          </p:txBody>
        </p:sp>
        <p:sp>
          <p:nvSpPr>
            <p:cNvPr id="157" name="Google Shape;157;g38f02e67eaf_4_0"/>
            <p:cNvSpPr/>
            <p:nvPr/>
          </p:nvSpPr>
          <p:spPr>
            <a:xfrm>
              <a:off x="1919985"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8484D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00">
                <a:solidFill>
                  <a:schemeClr val="dk1"/>
                </a:solidFill>
                <a:latin typeface="Calibri"/>
                <a:ea typeface="Calibri"/>
                <a:cs typeface="Calibri"/>
                <a:sym typeface="Calibri"/>
              </a:endParaRPr>
            </a:p>
          </p:txBody>
        </p:sp>
        <p:sp>
          <p:nvSpPr>
            <p:cNvPr id="158" name="Google Shape;158;g38f02e67eaf_4_0"/>
            <p:cNvSpPr/>
            <p:nvPr/>
          </p:nvSpPr>
          <p:spPr>
            <a:xfrm>
              <a:off x="3839971"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ADADE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00">
                <a:solidFill>
                  <a:schemeClr val="dk1"/>
                </a:solidFill>
                <a:latin typeface="Calibri"/>
                <a:ea typeface="Calibri"/>
                <a:cs typeface="Calibri"/>
                <a:sym typeface="Calibri"/>
              </a:endParaRPr>
            </a:p>
          </p:txBody>
        </p:sp>
      </p:grpSp>
      <p:grpSp>
        <p:nvGrpSpPr>
          <p:cNvPr id="159" name="Google Shape;159;g38f02e67eaf_4_0"/>
          <p:cNvGrpSpPr/>
          <p:nvPr/>
        </p:nvGrpSpPr>
        <p:grpSpPr>
          <a:xfrm>
            <a:off x="406616" y="-2991"/>
            <a:ext cx="11784872" cy="566675"/>
            <a:chOff x="0" y="-26776"/>
            <a:chExt cx="5759957" cy="272139"/>
          </a:xfrm>
        </p:grpSpPr>
        <p:sp>
          <p:nvSpPr>
            <p:cNvPr id="160" name="Google Shape;160;g38f02e67eaf_4_0"/>
            <p:cNvSpPr/>
            <p:nvPr/>
          </p:nvSpPr>
          <p:spPr>
            <a:xfrm>
              <a:off x="1777473" y="-26776"/>
              <a:ext cx="3982098" cy="121920"/>
            </a:xfrm>
            <a:custGeom>
              <a:avLst/>
              <a:gdLst/>
              <a:ahLst/>
              <a:cxnLst/>
              <a:rect l="l" t="t" r="r" b="b"/>
              <a:pathLst>
                <a:path w="2880360" h="95250" extrusionOk="0">
                  <a:moveTo>
                    <a:pt x="2879979" y="0"/>
                  </a:moveTo>
                  <a:lnTo>
                    <a:pt x="0" y="0"/>
                  </a:lnTo>
                  <a:lnTo>
                    <a:pt x="0" y="94741"/>
                  </a:lnTo>
                  <a:lnTo>
                    <a:pt x="2879979" y="94741"/>
                  </a:lnTo>
                  <a:lnTo>
                    <a:pt x="2879979" y="0"/>
                  </a:lnTo>
                  <a:close/>
                </a:path>
              </a:pathLst>
            </a:custGeom>
            <a:solidFill>
              <a:srgbClr val="ADADE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00">
                <a:solidFill>
                  <a:schemeClr val="dk1"/>
                </a:solidFill>
                <a:latin typeface="Calibri"/>
                <a:ea typeface="Calibri"/>
                <a:cs typeface="Calibri"/>
                <a:sym typeface="Calibri"/>
              </a:endParaRPr>
            </a:p>
          </p:txBody>
        </p:sp>
        <p:pic>
          <p:nvPicPr>
            <p:cNvPr id="161" name="Google Shape;161;g38f02e67eaf_4_0"/>
            <p:cNvPicPr preferRelativeResize="0"/>
            <p:nvPr/>
          </p:nvPicPr>
          <p:blipFill rotWithShape="1">
            <a:blip r:embed="rId3">
              <a:alphaModFix/>
            </a:blip>
            <a:srcRect/>
            <a:stretch/>
          </p:blipFill>
          <p:spPr>
            <a:xfrm>
              <a:off x="0" y="69435"/>
              <a:ext cx="5759957" cy="175928"/>
            </a:xfrm>
            <a:prstGeom prst="rect">
              <a:avLst/>
            </a:prstGeom>
            <a:noFill/>
            <a:ln>
              <a:noFill/>
            </a:ln>
          </p:spPr>
        </p:pic>
      </p:grpSp>
      <p:sp>
        <p:nvSpPr>
          <p:cNvPr id="162" name="Google Shape;162;g38f02e67eaf_4_0"/>
          <p:cNvSpPr txBox="1"/>
          <p:nvPr/>
        </p:nvSpPr>
        <p:spPr>
          <a:xfrm>
            <a:off x="592711" y="184550"/>
            <a:ext cx="4197300" cy="379200"/>
          </a:xfrm>
          <a:prstGeom prst="rect">
            <a:avLst/>
          </a:prstGeom>
          <a:noFill/>
          <a:ln>
            <a:noFill/>
          </a:ln>
        </p:spPr>
        <p:txBody>
          <a:bodyPr spcFirstLastPara="1" wrap="square" lIns="0" tIns="9700" rIns="0" bIns="0" anchor="t" anchorCtr="0">
            <a:spAutoFit/>
          </a:bodyPr>
          <a:lstStyle/>
          <a:p>
            <a:pPr marL="12700"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LITERATURE REVIEW</a:t>
            </a:r>
            <a:endParaRPr sz="2000">
              <a:solidFill>
                <a:schemeClr val="dk1"/>
              </a:solidFill>
              <a:latin typeface="Times New Roman"/>
              <a:ea typeface="Times New Roman"/>
              <a:cs typeface="Times New Roman"/>
              <a:sym typeface="Times New Roman"/>
            </a:endParaRPr>
          </a:p>
        </p:txBody>
      </p:sp>
      <p:sp>
        <p:nvSpPr>
          <p:cNvPr id="163" name="Google Shape;163;g38f02e67eaf_4_0"/>
          <p:cNvSpPr txBox="1"/>
          <p:nvPr/>
        </p:nvSpPr>
        <p:spPr>
          <a:xfrm>
            <a:off x="406615" y="751853"/>
            <a:ext cx="10483200" cy="4002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000">
                <a:solidFill>
                  <a:schemeClr val="dk1"/>
                </a:solidFill>
                <a:latin typeface="Times New Roman"/>
                <a:ea typeface="Times New Roman"/>
                <a:cs typeface="Times New Roman"/>
                <a:sym typeface="Times New Roman"/>
              </a:rPr>
              <a:t>Control Barrier Functions</a:t>
            </a:r>
            <a:endParaRPr sz="1500">
              <a:latin typeface="Times New Roman"/>
              <a:ea typeface="Times New Roman"/>
              <a:cs typeface="Times New Roman"/>
              <a:sym typeface="Times New Roman"/>
            </a:endParaRPr>
          </a:p>
        </p:txBody>
      </p:sp>
      <p:cxnSp>
        <p:nvCxnSpPr>
          <p:cNvPr id="164" name="Google Shape;164;g38f02e67eaf_4_0"/>
          <p:cNvCxnSpPr/>
          <p:nvPr/>
        </p:nvCxnSpPr>
        <p:spPr>
          <a:xfrm>
            <a:off x="462318" y="5780385"/>
            <a:ext cx="5238000" cy="0"/>
          </a:xfrm>
          <a:prstGeom prst="straightConnector1">
            <a:avLst/>
          </a:prstGeom>
          <a:noFill/>
          <a:ln w="12700" cap="flat" cmpd="sng">
            <a:solidFill>
              <a:srgbClr val="2F5496"/>
            </a:solidFill>
            <a:prstDash val="solid"/>
            <a:miter lim="800000"/>
            <a:headEnd type="none" w="sm" len="sm"/>
            <a:tailEnd type="none" w="sm" len="sm"/>
          </a:ln>
        </p:spPr>
      </p:cxnSp>
      <p:sp>
        <p:nvSpPr>
          <p:cNvPr id="165" name="Google Shape;165;g38f02e67eaf_4_0"/>
          <p:cNvSpPr txBox="1"/>
          <p:nvPr/>
        </p:nvSpPr>
        <p:spPr>
          <a:xfrm>
            <a:off x="170251" y="1292820"/>
            <a:ext cx="8166900" cy="4155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900">
                <a:latin typeface="Times New Roman"/>
                <a:ea typeface="Times New Roman"/>
                <a:cs typeface="Times New Roman"/>
                <a:sym typeface="Times New Roman"/>
              </a:rPr>
              <a:t>       </a:t>
            </a:r>
            <a:r>
              <a:rPr lang="en-IN" sz="2100">
                <a:latin typeface="Times New Roman"/>
                <a:ea typeface="Times New Roman"/>
                <a:cs typeface="Times New Roman"/>
                <a:sym typeface="Times New Roman"/>
              </a:rPr>
              <a:t>Here we assume the system to be of affine non-linear control model:</a:t>
            </a:r>
            <a:endParaRPr sz="2100">
              <a:latin typeface="Times New Roman"/>
              <a:ea typeface="Times New Roman"/>
              <a:cs typeface="Times New Roman"/>
              <a:sym typeface="Times New Roman"/>
            </a:endParaRPr>
          </a:p>
        </p:txBody>
      </p:sp>
      <p:sp>
        <p:nvSpPr>
          <p:cNvPr id="166" name="Google Shape;166;g38f02e67eaf_4_0"/>
          <p:cNvSpPr txBox="1"/>
          <p:nvPr/>
        </p:nvSpPr>
        <p:spPr>
          <a:xfrm>
            <a:off x="406601" y="5906881"/>
            <a:ext cx="11729700" cy="492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300">
                <a:solidFill>
                  <a:srgbClr val="222222"/>
                </a:solidFill>
                <a:highlight>
                  <a:srgbClr val="FFFFFF"/>
                </a:highlight>
                <a:latin typeface="Times New Roman"/>
                <a:ea typeface="Times New Roman"/>
                <a:cs typeface="Times New Roman"/>
                <a:sym typeface="Times New Roman"/>
              </a:rPr>
              <a:t>Ames, A. D., Coogan, S., Egerstedt, M., Notomista, G., Sreenath, K., &amp; Tabuada, P. (2019, June). Control barrier functions: Theory and applications. In </a:t>
            </a:r>
            <a:r>
              <a:rPr lang="en-IN" sz="1300" i="1">
                <a:solidFill>
                  <a:srgbClr val="222222"/>
                </a:solidFill>
                <a:highlight>
                  <a:srgbClr val="FFFFFF"/>
                </a:highlight>
                <a:latin typeface="Times New Roman"/>
                <a:ea typeface="Times New Roman"/>
                <a:cs typeface="Times New Roman"/>
                <a:sym typeface="Times New Roman"/>
              </a:rPr>
              <a:t>2019 18th European control conference (ECC)</a:t>
            </a:r>
            <a:r>
              <a:rPr lang="en-IN" sz="1300">
                <a:solidFill>
                  <a:srgbClr val="222222"/>
                </a:solidFill>
                <a:highlight>
                  <a:srgbClr val="FFFFFF"/>
                </a:highlight>
                <a:latin typeface="Times New Roman"/>
                <a:ea typeface="Times New Roman"/>
                <a:cs typeface="Times New Roman"/>
                <a:sym typeface="Times New Roman"/>
              </a:rPr>
              <a:t> (pp. 3420-3431). Ieee.</a:t>
            </a:r>
            <a:endParaRPr sz="2000" baseline="30000">
              <a:latin typeface="Times New Roman"/>
              <a:ea typeface="Times New Roman"/>
              <a:cs typeface="Times New Roman"/>
              <a:sym typeface="Times New Roman"/>
            </a:endParaRPr>
          </a:p>
        </p:txBody>
      </p:sp>
      <p:sp>
        <p:nvSpPr>
          <p:cNvPr id="167" name="Google Shape;167;g38f02e67eaf_4_0"/>
          <p:cNvSpPr txBox="1"/>
          <p:nvPr/>
        </p:nvSpPr>
        <p:spPr>
          <a:xfrm>
            <a:off x="2930792" y="2442692"/>
            <a:ext cx="56112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sp>
        <p:nvSpPr>
          <p:cNvPr id="168" name="Google Shape;168;g38f02e67eaf_4_0"/>
          <p:cNvSpPr txBox="1"/>
          <p:nvPr/>
        </p:nvSpPr>
        <p:spPr>
          <a:xfrm>
            <a:off x="592694" y="3062633"/>
            <a:ext cx="9884100" cy="187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900">
                <a:solidFill>
                  <a:schemeClr val="dk1"/>
                </a:solidFill>
                <a:latin typeface="Times New Roman"/>
                <a:ea typeface="Times New Roman"/>
                <a:cs typeface="Times New Roman"/>
                <a:sym typeface="Times New Roman"/>
              </a:rPr>
              <a:t>Given              , defined by a continuously differentiable function h for x, h is called a CBF if there exists an extended class K function      such that </a:t>
            </a:r>
            <a:endParaRPr sz="19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9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9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9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r>
              <a:rPr lang="en-IN" sz="1900">
                <a:solidFill>
                  <a:schemeClr val="dk1"/>
                </a:solidFill>
                <a:latin typeface="Times New Roman"/>
                <a:ea typeface="Times New Roman"/>
                <a:cs typeface="Times New Roman"/>
                <a:sym typeface="Times New Roman"/>
              </a:rPr>
              <a:t>This condition implies that there exists a u that keeps the system within the safe set C (forward invariant).</a:t>
            </a:r>
            <a:endParaRPr sz="1900">
              <a:solidFill>
                <a:schemeClr val="dk1"/>
              </a:solidFill>
              <a:latin typeface="Times New Roman"/>
              <a:ea typeface="Times New Roman"/>
              <a:cs typeface="Times New Roman"/>
              <a:sym typeface="Times New Roman"/>
            </a:endParaRPr>
          </a:p>
        </p:txBody>
      </p:sp>
      <p:pic>
        <p:nvPicPr>
          <p:cNvPr id="169" name="Google Shape;169;g38f02e67eaf_4_0" title="{&quot;red&quot;:89,&quot;green&quot;:89,&quot;blue&quot;:89,&quot;origURL&quot;:&quot;https://www.codecogs.com/eqnedit.php?latex=%5Cdot%7Bx%7D%3Df(x)%2Bug(x)#0&quot;,&quot;size&quot;:18,&quot;width&quot;:178.55905511811022,&quot;height&quot;:28.275590551181104}"/>
          <p:cNvPicPr preferRelativeResize="0"/>
          <p:nvPr/>
        </p:nvPicPr>
        <p:blipFill>
          <a:blip r:embed="rId4">
            <a:alphaModFix/>
          </a:blip>
          <a:stretch>
            <a:fillRect/>
          </a:stretch>
        </p:blipFill>
        <p:spPr>
          <a:xfrm>
            <a:off x="8282267" y="1351200"/>
            <a:ext cx="2194559" cy="303956"/>
          </a:xfrm>
          <a:prstGeom prst="rect">
            <a:avLst/>
          </a:prstGeom>
          <a:noFill/>
          <a:ln>
            <a:noFill/>
          </a:ln>
        </p:spPr>
      </p:pic>
      <p:sp>
        <p:nvSpPr>
          <p:cNvPr id="170" name="Google Shape;170;g38f02e67eaf_4_0"/>
          <p:cNvSpPr txBox="1"/>
          <p:nvPr/>
        </p:nvSpPr>
        <p:spPr>
          <a:xfrm>
            <a:off x="541633" y="1871133"/>
            <a:ext cx="8814000" cy="1034100"/>
          </a:xfrm>
          <a:prstGeom prst="rect">
            <a:avLst/>
          </a:prstGeom>
          <a:noFill/>
          <a:ln>
            <a:noFill/>
          </a:ln>
        </p:spPr>
        <p:txBody>
          <a:bodyPr spcFirstLastPara="1" wrap="square" lIns="121900" tIns="121900" rIns="121900" bIns="121900" anchor="t" anchorCtr="0">
            <a:noAutofit/>
          </a:bodyPr>
          <a:lstStyle/>
          <a:p>
            <a:pPr marL="0" lvl="0" indent="0" algn="l" rtl="0">
              <a:spcBef>
                <a:spcPts val="0"/>
              </a:spcBef>
              <a:spcAft>
                <a:spcPts val="0"/>
              </a:spcAft>
              <a:buNone/>
            </a:pPr>
            <a:r>
              <a:rPr lang="en-IN" sz="2000">
                <a:solidFill>
                  <a:schemeClr val="dk2"/>
                </a:solidFill>
                <a:latin typeface="Times New Roman"/>
                <a:ea typeface="Times New Roman"/>
                <a:cs typeface="Times New Roman"/>
                <a:sym typeface="Times New Roman"/>
              </a:rPr>
              <a:t>Given a continuously differentiable function h, we define the safe set as</a:t>
            </a:r>
            <a:endParaRPr sz="2000">
              <a:solidFill>
                <a:schemeClr val="dk2"/>
              </a:solidFill>
              <a:latin typeface="Times New Roman"/>
              <a:ea typeface="Times New Roman"/>
              <a:cs typeface="Times New Roman"/>
              <a:sym typeface="Times New Roman"/>
            </a:endParaRPr>
          </a:p>
        </p:txBody>
      </p:sp>
      <p:pic>
        <p:nvPicPr>
          <p:cNvPr id="171" name="Google Shape;171;g38f02e67eaf_4_0" title="{&quot;red&quot;:89,&quot;green&quot;:89,&quot;blue&quot;:89,&quot;origURL&quot;:&quot;https://www.codecogs.com/eqnedit.php?latex=%5Cmathcal%7BC%7D%3D%5C%7Bx%20%5Cin%20%5Cmathcal%7BD%7D%20%7C%20h(x)%20%5Cgeq%200%20%5C%7D%20#0&quot;,&quot;size&quot;:18,&quot;width&quot;:263.45669291338584,&quot;height&quot;:33.47244094488189}"/>
          <p:cNvPicPr preferRelativeResize="0"/>
          <p:nvPr/>
        </p:nvPicPr>
        <p:blipFill>
          <a:blip r:embed="rId5">
            <a:alphaModFix/>
          </a:blip>
          <a:stretch>
            <a:fillRect/>
          </a:stretch>
        </p:blipFill>
        <p:spPr>
          <a:xfrm>
            <a:off x="3964300" y="2442699"/>
            <a:ext cx="3544189" cy="379200"/>
          </a:xfrm>
          <a:prstGeom prst="rect">
            <a:avLst/>
          </a:prstGeom>
          <a:noFill/>
          <a:ln>
            <a:noFill/>
          </a:ln>
        </p:spPr>
      </p:pic>
      <p:pic>
        <p:nvPicPr>
          <p:cNvPr id="172" name="Google Shape;172;g38f02e67eaf_4_0" title="{&quot;red&quot;:89,&quot;green&quot;:89,&quot;blue&quot;:89,&quot;origURL&quot;:&quot;https://www.codecogs.com/eqnedit.php?latex=%5Cmathcal%7BC%7D%20%5Csubset%20%5Cmathbb%7BR%7D%5En%20#0&quot;,&quot;size&quot;:18,&quot;width&quot;:94.22834645669292,&quot;height&quot;:50.59842519685039}"/>
          <p:cNvPicPr preferRelativeResize="0"/>
          <p:nvPr/>
        </p:nvPicPr>
        <p:blipFill>
          <a:blip r:embed="rId6">
            <a:alphaModFix/>
          </a:blip>
          <a:stretch>
            <a:fillRect/>
          </a:stretch>
        </p:blipFill>
        <p:spPr>
          <a:xfrm>
            <a:off x="1270367" y="3219767"/>
            <a:ext cx="694667" cy="169833"/>
          </a:xfrm>
          <a:prstGeom prst="rect">
            <a:avLst/>
          </a:prstGeom>
          <a:noFill/>
          <a:ln>
            <a:noFill/>
          </a:ln>
        </p:spPr>
      </p:pic>
      <p:pic>
        <p:nvPicPr>
          <p:cNvPr id="173" name="Google Shape;173;g38f02e67eaf_4_0" title="{&quot;red&quot;:89,&quot;green&quot;:89,&quot;blue&quot;:89,&quot;origURL&quot;:&quot;https://www.codecogs.com/eqnedit.php?latex=%5Calpha#0&quot;,&quot;size&quot;:18,&quot;width&quot;:91.88976377952756,&quot;height&quot;:30.826771653543307}"/>
          <p:cNvPicPr preferRelativeResize="0"/>
          <p:nvPr/>
        </p:nvPicPr>
        <p:blipFill>
          <a:blip r:embed="rId7">
            <a:alphaModFix/>
          </a:blip>
          <a:stretch>
            <a:fillRect/>
          </a:stretch>
        </p:blipFill>
        <p:spPr>
          <a:xfrm>
            <a:off x="4086933" y="3510099"/>
            <a:ext cx="182703" cy="147500"/>
          </a:xfrm>
          <a:prstGeom prst="rect">
            <a:avLst/>
          </a:prstGeom>
          <a:noFill/>
          <a:ln>
            <a:noFill/>
          </a:ln>
        </p:spPr>
      </p:pic>
      <p:pic>
        <p:nvPicPr>
          <p:cNvPr id="174" name="Google Shape;174;g38f02e67eaf_4_0" title="{&quot;red&quot;:89,&quot;green&quot;:89,&quot;blue&quot;:89,&quot;origURL&quot;:&quot;https://www.codecogs.com/eqnedit.php?latex=%20sup%5C%7B%5Cdot%7Bh%7D(x)%2Bk%5Calpha(h(x))%20%5C%7D%20%5Cgeq%200%20#0&quot;,&quot;size&quot;:18,&quot;width&quot;:179.71653543307087,&quot;height&quot;:44.78740157480315}"/>
          <p:cNvPicPr preferRelativeResize="0"/>
          <p:nvPr/>
        </p:nvPicPr>
        <p:blipFill>
          <a:blip r:embed="rId8">
            <a:alphaModFix/>
          </a:blip>
          <a:stretch>
            <a:fillRect/>
          </a:stretch>
        </p:blipFill>
        <p:spPr>
          <a:xfrm>
            <a:off x="3154883" y="3969183"/>
            <a:ext cx="3587496" cy="379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grpSp>
        <p:nvGrpSpPr>
          <p:cNvPr id="179" name="Google Shape;179;g38f02e67eaf_1_2"/>
          <p:cNvGrpSpPr/>
          <p:nvPr/>
        </p:nvGrpSpPr>
        <p:grpSpPr>
          <a:xfrm>
            <a:off x="0" y="6603814"/>
            <a:ext cx="12191796" cy="254098"/>
            <a:chOff x="0" y="3145281"/>
            <a:chExt cx="5760085" cy="95250"/>
          </a:xfrm>
        </p:grpSpPr>
        <p:sp>
          <p:nvSpPr>
            <p:cNvPr id="180" name="Google Shape;180;g38f02e67eaf_1_2"/>
            <p:cNvSpPr/>
            <p:nvPr/>
          </p:nvSpPr>
          <p:spPr>
            <a:xfrm>
              <a:off x="0"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4747BA"/>
            </a:solidFill>
            <a:ln>
              <a:noFill/>
            </a:ln>
          </p:spPr>
          <p:txBody>
            <a:bodyPr spcFirstLastPara="1" wrap="square" lIns="0" tIns="0" rIns="0" bIns="0" anchor="t" anchorCtr="0">
              <a:noAutofit/>
            </a:bodyPr>
            <a:lstStyle/>
            <a:p>
              <a:pPr marL="0" marR="0" lvl="0" indent="0" algn="ctr" rtl="0">
                <a:spcBef>
                  <a:spcPts val="0"/>
                </a:spcBef>
                <a:spcAft>
                  <a:spcPts val="0"/>
                </a:spcAft>
                <a:buNone/>
              </a:pPr>
              <a:r>
                <a:rPr lang="en-IN">
                  <a:solidFill>
                    <a:schemeClr val="lt1"/>
                  </a:solidFill>
                  <a:latin typeface="Times New Roman"/>
                  <a:ea typeface="Times New Roman"/>
                  <a:cs typeface="Times New Roman"/>
                  <a:sym typeface="Times New Roman"/>
                </a:rPr>
                <a:t>ECS 418 Intelligent Robotics</a:t>
              </a:r>
              <a:r>
                <a:rPr lang="en-IN" sz="1400">
                  <a:solidFill>
                    <a:schemeClr val="lt1"/>
                  </a:solidFill>
                  <a:latin typeface="Times New Roman"/>
                  <a:ea typeface="Times New Roman"/>
                  <a:cs typeface="Times New Roman"/>
                  <a:sym typeface="Times New Roman"/>
                </a:rPr>
                <a:t>   </a:t>
              </a:r>
              <a:endParaRPr sz="1400">
                <a:solidFill>
                  <a:schemeClr val="lt1"/>
                </a:solidFill>
                <a:latin typeface="Times New Roman"/>
                <a:ea typeface="Times New Roman"/>
                <a:cs typeface="Times New Roman"/>
                <a:sym typeface="Times New Roman"/>
              </a:endParaRPr>
            </a:p>
          </p:txBody>
        </p:sp>
        <p:sp>
          <p:nvSpPr>
            <p:cNvPr id="181" name="Google Shape;181;g38f02e67eaf_1_2"/>
            <p:cNvSpPr/>
            <p:nvPr/>
          </p:nvSpPr>
          <p:spPr>
            <a:xfrm>
              <a:off x="1919985"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8484D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sp>
          <p:nvSpPr>
            <p:cNvPr id="182" name="Google Shape;182;g38f02e67eaf_1_2"/>
            <p:cNvSpPr/>
            <p:nvPr/>
          </p:nvSpPr>
          <p:spPr>
            <a:xfrm>
              <a:off x="3839846"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ADADE0"/>
            </a:solidFill>
            <a:ln>
              <a:noFill/>
            </a:ln>
          </p:spPr>
          <p:txBody>
            <a:bodyPr spcFirstLastPara="1" wrap="square" lIns="0" tIns="0" rIns="0" bIns="0" anchor="t" anchorCtr="0">
              <a:noAutofit/>
            </a:bodyPr>
            <a:lstStyle/>
            <a:p>
              <a:pPr marL="0" marR="0" lvl="0" indent="0" algn="ctr" rtl="0">
                <a:spcBef>
                  <a:spcPts val="0"/>
                </a:spcBef>
                <a:spcAft>
                  <a:spcPts val="0"/>
                </a:spcAft>
                <a:buNone/>
              </a:pPr>
              <a:r>
                <a:rPr lang="en-IN" sz="1400">
                  <a:solidFill>
                    <a:schemeClr val="lt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grpSp>
      <p:grpSp>
        <p:nvGrpSpPr>
          <p:cNvPr id="183" name="Google Shape;183;g38f02e67eaf_1_2"/>
          <p:cNvGrpSpPr/>
          <p:nvPr/>
        </p:nvGrpSpPr>
        <p:grpSpPr>
          <a:xfrm>
            <a:off x="0" y="-85"/>
            <a:ext cx="12131002" cy="254098"/>
            <a:chOff x="0" y="3145281"/>
            <a:chExt cx="5760210" cy="95250"/>
          </a:xfrm>
        </p:grpSpPr>
        <p:sp>
          <p:nvSpPr>
            <p:cNvPr id="184" name="Google Shape;184;g38f02e67eaf_1_2"/>
            <p:cNvSpPr/>
            <p:nvPr/>
          </p:nvSpPr>
          <p:spPr>
            <a:xfrm>
              <a:off x="0"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4747B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sp>
          <p:nvSpPr>
            <p:cNvPr id="185" name="Google Shape;185;g38f02e67eaf_1_2"/>
            <p:cNvSpPr/>
            <p:nvPr/>
          </p:nvSpPr>
          <p:spPr>
            <a:xfrm>
              <a:off x="1919985"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8484D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sp>
          <p:nvSpPr>
            <p:cNvPr id="186" name="Google Shape;186;g38f02e67eaf_1_2"/>
            <p:cNvSpPr/>
            <p:nvPr/>
          </p:nvSpPr>
          <p:spPr>
            <a:xfrm>
              <a:off x="3839971"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ADADE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grpSp>
      <p:grpSp>
        <p:nvGrpSpPr>
          <p:cNvPr id="187" name="Google Shape;187;g38f02e67eaf_1_2"/>
          <p:cNvGrpSpPr/>
          <p:nvPr/>
        </p:nvGrpSpPr>
        <p:grpSpPr>
          <a:xfrm>
            <a:off x="406616" y="-2991"/>
            <a:ext cx="11784872" cy="566675"/>
            <a:chOff x="0" y="-26776"/>
            <a:chExt cx="5759957" cy="272139"/>
          </a:xfrm>
        </p:grpSpPr>
        <p:sp>
          <p:nvSpPr>
            <p:cNvPr id="188" name="Google Shape;188;g38f02e67eaf_1_2"/>
            <p:cNvSpPr/>
            <p:nvPr/>
          </p:nvSpPr>
          <p:spPr>
            <a:xfrm>
              <a:off x="1777473" y="-26776"/>
              <a:ext cx="3982098" cy="121920"/>
            </a:xfrm>
            <a:custGeom>
              <a:avLst/>
              <a:gdLst/>
              <a:ahLst/>
              <a:cxnLst/>
              <a:rect l="l" t="t" r="r" b="b"/>
              <a:pathLst>
                <a:path w="2880360" h="95250" extrusionOk="0">
                  <a:moveTo>
                    <a:pt x="2879979" y="0"/>
                  </a:moveTo>
                  <a:lnTo>
                    <a:pt x="0" y="0"/>
                  </a:lnTo>
                  <a:lnTo>
                    <a:pt x="0" y="94741"/>
                  </a:lnTo>
                  <a:lnTo>
                    <a:pt x="2879979" y="94741"/>
                  </a:lnTo>
                  <a:lnTo>
                    <a:pt x="2879979" y="0"/>
                  </a:lnTo>
                  <a:close/>
                </a:path>
              </a:pathLst>
            </a:custGeom>
            <a:solidFill>
              <a:srgbClr val="ADADE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pic>
          <p:nvPicPr>
            <p:cNvPr id="189" name="Google Shape;189;g38f02e67eaf_1_2"/>
            <p:cNvPicPr preferRelativeResize="0"/>
            <p:nvPr/>
          </p:nvPicPr>
          <p:blipFill rotWithShape="1">
            <a:blip r:embed="rId3">
              <a:alphaModFix/>
            </a:blip>
            <a:srcRect/>
            <a:stretch/>
          </p:blipFill>
          <p:spPr>
            <a:xfrm>
              <a:off x="0" y="69435"/>
              <a:ext cx="5759957" cy="175928"/>
            </a:xfrm>
            <a:prstGeom prst="rect">
              <a:avLst/>
            </a:prstGeom>
            <a:noFill/>
            <a:ln>
              <a:noFill/>
            </a:ln>
          </p:spPr>
        </p:pic>
      </p:grpSp>
      <p:sp>
        <p:nvSpPr>
          <p:cNvPr id="190" name="Google Shape;190;g38f02e67eaf_1_2"/>
          <p:cNvSpPr txBox="1"/>
          <p:nvPr/>
        </p:nvSpPr>
        <p:spPr>
          <a:xfrm>
            <a:off x="592690" y="184561"/>
            <a:ext cx="5732700" cy="379200"/>
          </a:xfrm>
          <a:prstGeom prst="rect">
            <a:avLst/>
          </a:prstGeom>
          <a:noFill/>
          <a:ln>
            <a:noFill/>
          </a:ln>
        </p:spPr>
        <p:txBody>
          <a:bodyPr spcFirstLastPara="1" wrap="square" lIns="0" tIns="9700" rIns="0" bIns="0" anchor="t" anchorCtr="0">
            <a:spAutoFit/>
          </a:bodyPr>
          <a:lstStyle/>
          <a:p>
            <a:pPr marL="10783"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LITERATURE REVIEW</a:t>
            </a:r>
            <a:endParaRPr sz="2400">
              <a:solidFill>
                <a:schemeClr val="dk1"/>
              </a:solidFill>
              <a:latin typeface="Times New Roman"/>
              <a:ea typeface="Times New Roman"/>
              <a:cs typeface="Times New Roman"/>
              <a:sym typeface="Times New Roman"/>
            </a:endParaRPr>
          </a:p>
        </p:txBody>
      </p:sp>
      <p:cxnSp>
        <p:nvCxnSpPr>
          <p:cNvPr id="191" name="Google Shape;191;g38f02e67eaf_1_2"/>
          <p:cNvCxnSpPr/>
          <p:nvPr/>
        </p:nvCxnSpPr>
        <p:spPr>
          <a:xfrm>
            <a:off x="290209" y="5800784"/>
            <a:ext cx="5166600" cy="0"/>
          </a:xfrm>
          <a:prstGeom prst="straightConnector1">
            <a:avLst/>
          </a:prstGeom>
          <a:noFill/>
          <a:ln w="12700" cap="flat" cmpd="sng">
            <a:solidFill>
              <a:schemeClr val="dk1"/>
            </a:solidFill>
            <a:prstDash val="solid"/>
            <a:miter lim="800000"/>
            <a:headEnd type="none" w="sm" len="sm"/>
            <a:tailEnd type="none" w="sm" len="sm"/>
          </a:ln>
        </p:spPr>
      </p:cxnSp>
      <p:sp>
        <p:nvSpPr>
          <p:cNvPr id="192" name="Google Shape;192;g38f02e67eaf_1_2"/>
          <p:cNvSpPr txBox="1"/>
          <p:nvPr/>
        </p:nvSpPr>
        <p:spPr>
          <a:xfrm>
            <a:off x="406625" y="1130525"/>
            <a:ext cx="89679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100">
                <a:solidFill>
                  <a:schemeClr val="dk1"/>
                </a:solidFill>
                <a:latin typeface="Times New Roman"/>
                <a:ea typeface="Times New Roman"/>
                <a:cs typeface="Times New Roman"/>
                <a:sym typeface="Times New Roman"/>
              </a:rPr>
              <a:t>Equations governing the motion of the slider platform are:</a:t>
            </a:r>
            <a:endParaRPr sz="2100">
              <a:solidFill>
                <a:schemeClr val="dk1"/>
              </a:solidFill>
              <a:latin typeface="Times New Roman"/>
              <a:ea typeface="Times New Roman"/>
              <a:cs typeface="Times New Roman"/>
              <a:sym typeface="Times New Roman"/>
            </a:endParaRPr>
          </a:p>
        </p:txBody>
      </p:sp>
      <p:sp>
        <p:nvSpPr>
          <p:cNvPr id="193" name="Google Shape;193;g38f02e67eaf_1_2"/>
          <p:cNvSpPr txBox="1"/>
          <p:nvPr/>
        </p:nvSpPr>
        <p:spPr>
          <a:xfrm>
            <a:off x="406625" y="622450"/>
            <a:ext cx="7571100" cy="566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2800" b="1">
                <a:solidFill>
                  <a:schemeClr val="dk1"/>
                </a:solidFill>
                <a:latin typeface="Times New Roman"/>
                <a:ea typeface="Times New Roman"/>
                <a:cs typeface="Times New Roman"/>
                <a:sym typeface="Times New Roman"/>
              </a:rPr>
              <a:t>Safe Autonomous Docking of a floating platform</a:t>
            </a:r>
            <a:endParaRPr sz="2800" b="1">
              <a:solidFill>
                <a:schemeClr val="dk1"/>
              </a:solidFill>
              <a:latin typeface="Times New Roman"/>
              <a:ea typeface="Times New Roman"/>
              <a:cs typeface="Times New Roman"/>
              <a:sym typeface="Times New Roman"/>
            </a:endParaRPr>
          </a:p>
        </p:txBody>
      </p:sp>
      <p:pic>
        <p:nvPicPr>
          <p:cNvPr id="194" name="Google Shape;194;g38f02e67eaf_1_2" title="Screenshot 2025-10-06 223714.png"/>
          <p:cNvPicPr preferRelativeResize="0"/>
          <p:nvPr/>
        </p:nvPicPr>
        <p:blipFill>
          <a:blip r:embed="rId4">
            <a:alphaModFix/>
          </a:blip>
          <a:stretch>
            <a:fillRect/>
          </a:stretch>
        </p:blipFill>
        <p:spPr>
          <a:xfrm>
            <a:off x="708700" y="1808125"/>
            <a:ext cx="2739292" cy="1929775"/>
          </a:xfrm>
          <a:prstGeom prst="rect">
            <a:avLst/>
          </a:prstGeom>
          <a:noFill/>
          <a:ln>
            <a:noFill/>
          </a:ln>
        </p:spPr>
      </p:pic>
      <p:sp>
        <p:nvSpPr>
          <p:cNvPr id="195" name="Google Shape;195;g38f02e67eaf_1_2"/>
          <p:cNvSpPr txBox="1"/>
          <p:nvPr/>
        </p:nvSpPr>
        <p:spPr>
          <a:xfrm>
            <a:off x="4033050" y="1638500"/>
            <a:ext cx="7440000" cy="1994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IN" sz="1700">
                <a:solidFill>
                  <a:schemeClr val="dk1"/>
                </a:solidFill>
                <a:latin typeface="Times New Roman"/>
                <a:ea typeface="Times New Roman"/>
                <a:cs typeface="Times New Roman"/>
                <a:sym typeface="Times New Roman"/>
              </a:rPr>
              <a:t>where, r</a:t>
            </a:r>
            <a:r>
              <a:rPr lang="en-IN" sz="700">
                <a:solidFill>
                  <a:schemeClr val="dk1"/>
                </a:solidFill>
                <a:latin typeface="Times New Roman"/>
                <a:ea typeface="Times New Roman"/>
                <a:cs typeface="Times New Roman"/>
                <a:sym typeface="Times New Roman"/>
              </a:rPr>
              <a:t>x</a:t>
            </a:r>
            <a:r>
              <a:rPr lang="en-IN" sz="1700">
                <a:solidFill>
                  <a:schemeClr val="dk1"/>
                </a:solidFill>
                <a:latin typeface="Times New Roman"/>
                <a:ea typeface="Times New Roman"/>
                <a:cs typeface="Times New Roman"/>
                <a:sym typeface="Times New Roman"/>
              </a:rPr>
              <a:t>,r</a:t>
            </a:r>
            <a:r>
              <a:rPr lang="en-IN" sz="600">
                <a:solidFill>
                  <a:schemeClr val="dk1"/>
                </a:solidFill>
                <a:latin typeface="Times New Roman"/>
                <a:ea typeface="Times New Roman"/>
                <a:cs typeface="Times New Roman"/>
                <a:sym typeface="Times New Roman"/>
              </a:rPr>
              <a:t>y</a:t>
            </a:r>
            <a:r>
              <a:rPr lang="en-IN" sz="1700">
                <a:solidFill>
                  <a:schemeClr val="dk1"/>
                </a:solidFill>
                <a:latin typeface="Times New Roman"/>
                <a:ea typeface="Times New Roman"/>
                <a:cs typeface="Times New Roman"/>
                <a:sym typeface="Times New Roman"/>
              </a:rPr>
              <a:t> ∈ R describe the position of the Slider with respect to the inertial frame I. The angle θ ∈ S  represents the orientation of the Slider with respect to the inertial frame. The linear velocities v</a:t>
            </a:r>
            <a:r>
              <a:rPr lang="en-IN" sz="1000">
                <a:solidFill>
                  <a:schemeClr val="dk1"/>
                </a:solidFill>
                <a:latin typeface="Times New Roman"/>
                <a:ea typeface="Times New Roman"/>
                <a:cs typeface="Times New Roman"/>
                <a:sym typeface="Times New Roman"/>
              </a:rPr>
              <a:t>x</a:t>
            </a:r>
            <a:r>
              <a:rPr lang="en-IN" sz="1700">
                <a:solidFill>
                  <a:schemeClr val="dk1"/>
                </a:solidFill>
                <a:latin typeface="Times New Roman"/>
                <a:ea typeface="Times New Roman"/>
                <a:cs typeface="Times New Roman"/>
                <a:sym typeface="Times New Roman"/>
              </a:rPr>
              <a:t>,v</a:t>
            </a:r>
            <a:r>
              <a:rPr lang="en-IN" sz="1000">
                <a:solidFill>
                  <a:schemeClr val="dk1"/>
                </a:solidFill>
                <a:latin typeface="Times New Roman"/>
                <a:ea typeface="Times New Roman"/>
                <a:cs typeface="Times New Roman"/>
                <a:sym typeface="Times New Roman"/>
              </a:rPr>
              <a:t>y</a:t>
            </a:r>
            <a:r>
              <a:rPr lang="en-IN" sz="600">
                <a:solidFill>
                  <a:schemeClr val="dk1"/>
                </a:solidFill>
                <a:latin typeface="Times New Roman"/>
                <a:ea typeface="Times New Roman"/>
                <a:cs typeface="Times New Roman"/>
                <a:sym typeface="Times New Roman"/>
              </a:rPr>
              <a:t> </a:t>
            </a:r>
            <a:r>
              <a:rPr lang="en-IN" sz="1700">
                <a:solidFill>
                  <a:schemeClr val="dk1"/>
                </a:solidFill>
                <a:latin typeface="Times New Roman"/>
                <a:ea typeface="Times New Roman"/>
                <a:cs typeface="Times New Roman"/>
                <a:sym typeface="Times New Roman"/>
              </a:rPr>
              <a:t>∈ R, directed along x</a:t>
            </a:r>
            <a:r>
              <a:rPr lang="en-IN" sz="700">
                <a:solidFill>
                  <a:schemeClr val="dk1"/>
                </a:solidFill>
                <a:latin typeface="Times New Roman"/>
                <a:ea typeface="Times New Roman"/>
                <a:cs typeface="Times New Roman"/>
                <a:sym typeface="Times New Roman"/>
              </a:rPr>
              <a:t>B</a:t>
            </a:r>
            <a:r>
              <a:rPr lang="en-IN" sz="1700">
                <a:solidFill>
                  <a:schemeClr val="dk1"/>
                </a:solidFill>
                <a:latin typeface="Times New Roman"/>
                <a:ea typeface="Times New Roman"/>
                <a:cs typeface="Times New Roman"/>
                <a:sym typeface="Times New Roman"/>
              </a:rPr>
              <a:t>,y</a:t>
            </a:r>
            <a:r>
              <a:rPr lang="en-IN" sz="600">
                <a:solidFill>
                  <a:schemeClr val="dk1"/>
                </a:solidFill>
                <a:latin typeface="Times New Roman"/>
                <a:ea typeface="Times New Roman"/>
                <a:cs typeface="Times New Roman"/>
                <a:sym typeface="Times New Roman"/>
              </a:rPr>
              <a:t>B</a:t>
            </a:r>
            <a:r>
              <a:rPr lang="en-IN" sz="1700">
                <a:solidFill>
                  <a:schemeClr val="dk1"/>
                </a:solidFill>
                <a:latin typeface="Times New Roman"/>
                <a:ea typeface="Times New Roman"/>
                <a:cs typeface="Times New Roman"/>
                <a:sym typeface="Times New Roman"/>
              </a:rPr>
              <a:t> and the rotational velocity w</a:t>
            </a:r>
            <a:r>
              <a:rPr lang="en-IN" sz="600">
                <a:solidFill>
                  <a:schemeClr val="dk1"/>
                </a:solidFill>
                <a:latin typeface="Times New Roman"/>
                <a:ea typeface="Times New Roman"/>
                <a:cs typeface="Times New Roman"/>
                <a:sym typeface="Times New Roman"/>
              </a:rPr>
              <a:t>z</a:t>
            </a:r>
            <a:r>
              <a:rPr lang="en-IN" sz="1700">
                <a:solidFill>
                  <a:schemeClr val="dk1"/>
                </a:solidFill>
                <a:latin typeface="Times New Roman"/>
                <a:ea typeface="Times New Roman"/>
                <a:cs typeface="Times New Roman"/>
                <a:sym typeface="Times New Roman"/>
              </a:rPr>
              <a:t> directed along z</a:t>
            </a:r>
            <a:r>
              <a:rPr lang="en-IN" sz="700">
                <a:solidFill>
                  <a:schemeClr val="dk1"/>
                </a:solidFill>
                <a:latin typeface="Times New Roman"/>
                <a:ea typeface="Times New Roman"/>
                <a:cs typeface="Times New Roman"/>
                <a:sym typeface="Times New Roman"/>
              </a:rPr>
              <a:t>B</a:t>
            </a:r>
            <a:r>
              <a:rPr lang="en-IN" sz="1700">
                <a:solidFill>
                  <a:schemeClr val="dk1"/>
                </a:solidFill>
                <a:latin typeface="Times New Roman"/>
                <a:ea typeface="Times New Roman"/>
                <a:cs typeface="Times New Roman"/>
                <a:sym typeface="Times New Roman"/>
              </a:rPr>
              <a:t>, in the body-frame B. The mass of the platform is denoted by m and the forces along x</a:t>
            </a:r>
            <a:r>
              <a:rPr lang="en-IN" sz="1000">
                <a:solidFill>
                  <a:schemeClr val="dk1"/>
                </a:solidFill>
                <a:latin typeface="Times New Roman"/>
                <a:ea typeface="Times New Roman"/>
                <a:cs typeface="Times New Roman"/>
                <a:sym typeface="Times New Roman"/>
              </a:rPr>
              <a:t>B</a:t>
            </a:r>
            <a:r>
              <a:rPr lang="en-IN" sz="1700">
                <a:solidFill>
                  <a:schemeClr val="dk1"/>
                </a:solidFill>
                <a:latin typeface="Times New Roman"/>
                <a:ea typeface="Times New Roman"/>
                <a:cs typeface="Times New Roman"/>
                <a:sym typeface="Times New Roman"/>
              </a:rPr>
              <a:t> and y</a:t>
            </a:r>
            <a:r>
              <a:rPr lang="en-IN" sz="1000">
                <a:solidFill>
                  <a:schemeClr val="dk1"/>
                </a:solidFill>
                <a:latin typeface="Times New Roman"/>
                <a:ea typeface="Times New Roman"/>
                <a:cs typeface="Times New Roman"/>
                <a:sym typeface="Times New Roman"/>
              </a:rPr>
              <a:t>B</a:t>
            </a:r>
            <a:r>
              <a:rPr lang="en-IN" sz="1700">
                <a:solidFill>
                  <a:schemeClr val="dk1"/>
                </a:solidFill>
                <a:latin typeface="Times New Roman"/>
                <a:ea typeface="Times New Roman"/>
                <a:cs typeface="Times New Roman"/>
                <a:sym typeface="Times New Roman"/>
              </a:rPr>
              <a:t> axes of the body frame are denoted by f</a:t>
            </a:r>
            <a:r>
              <a:rPr lang="en-IN" sz="1000">
                <a:solidFill>
                  <a:schemeClr val="dk1"/>
                </a:solidFill>
                <a:latin typeface="Times New Roman"/>
                <a:ea typeface="Times New Roman"/>
                <a:cs typeface="Times New Roman"/>
                <a:sym typeface="Times New Roman"/>
              </a:rPr>
              <a:t>x</a:t>
            </a:r>
            <a:r>
              <a:rPr lang="en-IN" sz="1700">
                <a:solidFill>
                  <a:schemeClr val="dk1"/>
                </a:solidFill>
                <a:latin typeface="Times New Roman"/>
                <a:ea typeface="Times New Roman"/>
                <a:cs typeface="Times New Roman"/>
                <a:sym typeface="Times New Roman"/>
              </a:rPr>
              <a:t> and f</a:t>
            </a:r>
            <a:r>
              <a:rPr lang="en-IN" sz="1000">
                <a:solidFill>
                  <a:schemeClr val="dk1"/>
                </a:solidFill>
                <a:latin typeface="Times New Roman"/>
                <a:ea typeface="Times New Roman"/>
                <a:cs typeface="Times New Roman"/>
                <a:sym typeface="Times New Roman"/>
              </a:rPr>
              <a:t>y</a:t>
            </a:r>
            <a:r>
              <a:rPr lang="en-IN" sz="1700">
                <a:solidFill>
                  <a:schemeClr val="dk1"/>
                </a:solidFill>
                <a:latin typeface="Times New Roman"/>
                <a:ea typeface="Times New Roman"/>
                <a:cs typeface="Times New Roman"/>
                <a:sym typeface="Times New Roman"/>
              </a:rPr>
              <a:t> respectively. The Coriolis effects influencing the motion of the Slider feature in the dynamics through the terms w</a:t>
            </a:r>
            <a:r>
              <a:rPr lang="en-IN" sz="1000">
                <a:solidFill>
                  <a:schemeClr val="dk1"/>
                </a:solidFill>
                <a:latin typeface="Times New Roman"/>
                <a:ea typeface="Times New Roman"/>
                <a:cs typeface="Times New Roman"/>
                <a:sym typeface="Times New Roman"/>
              </a:rPr>
              <a:t>z</a:t>
            </a:r>
            <a:r>
              <a:rPr lang="en-IN" sz="1700">
                <a:solidFill>
                  <a:schemeClr val="dk1"/>
                </a:solidFill>
                <a:latin typeface="Times New Roman"/>
                <a:ea typeface="Times New Roman"/>
                <a:cs typeface="Times New Roman"/>
                <a:sym typeface="Times New Roman"/>
              </a:rPr>
              <a:t>v</a:t>
            </a:r>
            <a:r>
              <a:rPr lang="en-IN" sz="1000">
                <a:solidFill>
                  <a:schemeClr val="dk1"/>
                </a:solidFill>
                <a:latin typeface="Times New Roman"/>
                <a:ea typeface="Times New Roman"/>
                <a:cs typeface="Times New Roman"/>
                <a:sym typeface="Times New Roman"/>
              </a:rPr>
              <a:t>y</a:t>
            </a:r>
            <a:r>
              <a:rPr lang="en-IN" sz="1700">
                <a:solidFill>
                  <a:schemeClr val="dk1"/>
                </a:solidFill>
                <a:latin typeface="Times New Roman"/>
                <a:ea typeface="Times New Roman"/>
                <a:cs typeface="Times New Roman"/>
                <a:sym typeface="Times New Roman"/>
              </a:rPr>
              <a:t> and −w</a:t>
            </a:r>
            <a:r>
              <a:rPr lang="en-IN" sz="1000">
                <a:solidFill>
                  <a:schemeClr val="dk1"/>
                </a:solidFill>
                <a:latin typeface="Times New Roman"/>
                <a:ea typeface="Times New Roman"/>
                <a:cs typeface="Times New Roman"/>
                <a:sym typeface="Times New Roman"/>
              </a:rPr>
              <a:t>z</a:t>
            </a:r>
            <a:r>
              <a:rPr lang="en-IN" sz="1700">
                <a:solidFill>
                  <a:schemeClr val="dk1"/>
                </a:solidFill>
                <a:latin typeface="Times New Roman"/>
                <a:ea typeface="Times New Roman"/>
                <a:cs typeface="Times New Roman"/>
                <a:sym typeface="Times New Roman"/>
              </a:rPr>
              <a:t>v</a:t>
            </a:r>
            <a:r>
              <a:rPr lang="en-IN" sz="1000">
                <a:solidFill>
                  <a:schemeClr val="dk1"/>
                </a:solidFill>
                <a:latin typeface="Times New Roman"/>
                <a:ea typeface="Times New Roman"/>
                <a:cs typeface="Times New Roman"/>
                <a:sym typeface="Times New Roman"/>
              </a:rPr>
              <a:t>x.</a:t>
            </a:r>
            <a:r>
              <a:rPr lang="en-IN" sz="1700">
                <a:solidFill>
                  <a:schemeClr val="dk1"/>
                </a:solidFill>
                <a:latin typeface="Times New Roman"/>
                <a:ea typeface="Times New Roman"/>
                <a:cs typeface="Times New Roman"/>
                <a:sym typeface="Times New Roman"/>
              </a:rPr>
              <a:t>. </a:t>
            </a:r>
            <a:endParaRPr sz="1700">
              <a:solidFill>
                <a:schemeClr val="dk1"/>
              </a:solidFill>
              <a:latin typeface="Times New Roman"/>
              <a:ea typeface="Times New Roman"/>
              <a:cs typeface="Times New Roman"/>
              <a:sym typeface="Times New Roman"/>
            </a:endParaRPr>
          </a:p>
        </p:txBody>
      </p:sp>
      <p:sp>
        <p:nvSpPr>
          <p:cNvPr id="196" name="Google Shape;196;g38f02e67eaf_1_2"/>
          <p:cNvSpPr txBox="1"/>
          <p:nvPr/>
        </p:nvSpPr>
        <p:spPr>
          <a:xfrm>
            <a:off x="406625" y="4082538"/>
            <a:ext cx="9394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Proposed docking maneuver comprises of 3 key features:</a:t>
            </a:r>
            <a:endParaRPr sz="160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AutoNum type="arabicPeriod"/>
            </a:pPr>
            <a:r>
              <a:rPr lang="en-IN" sz="1600">
                <a:solidFill>
                  <a:schemeClr val="dk1"/>
                </a:solidFill>
                <a:latin typeface="Times New Roman"/>
                <a:ea typeface="Times New Roman"/>
                <a:cs typeface="Times New Roman"/>
                <a:sym typeface="Times New Roman"/>
              </a:rPr>
              <a:t>Tracking the docking port</a:t>
            </a:r>
            <a:endParaRPr sz="160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AutoNum type="arabicPeriod"/>
            </a:pPr>
            <a:r>
              <a:rPr lang="en-IN" sz="1600">
                <a:solidFill>
                  <a:schemeClr val="dk1"/>
                </a:solidFill>
                <a:latin typeface="Times New Roman"/>
                <a:ea typeface="Times New Roman"/>
                <a:cs typeface="Times New Roman"/>
                <a:sym typeface="Times New Roman"/>
              </a:rPr>
              <a:t>Safe Approach to the docking port</a:t>
            </a:r>
            <a:endParaRPr sz="1600">
              <a:solidFill>
                <a:schemeClr val="dk1"/>
              </a:solidFill>
              <a:latin typeface="Times New Roman"/>
              <a:ea typeface="Times New Roman"/>
              <a:cs typeface="Times New Roman"/>
              <a:sym typeface="Times New Roman"/>
            </a:endParaRPr>
          </a:p>
          <a:p>
            <a:pPr marL="457200" lvl="0" indent="-330200" algn="l" rtl="0">
              <a:spcBef>
                <a:spcPts val="0"/>
              </a:spcBef>
              <a:spcAft>
                <a:spcPts val="0"/>
              </a:spcAft>
              <a:buClr>
                <a:schemeClr val="dk1"/>
              </a:buClr>
              <a:buSzPts val="1600"/>
              <a:buFont typeface="Times New Roman"/>
              <a:buAutoNum type="arabicPeriod"/>
            </a:pPr>
            <a:r>
              <a:rPr lang="en-IN" sz="1600">
                <a:solidFill>
                  <a:schemeClr val="dk1"/>
                </a:solidFill>
                <a:latin typeface="Times New Roman"/>
                <a:ea typeface="Times New Roman"/>
                <a:cs typeface="Times New Roman"/>
                <a:sym typeface="Times New Roman"/>
              </a:rPr>
              <a:t>Visual lock on the docking port</a:t>
            </a:r>
            <a:endParaRPr sz="1600">
              <a:solidFill>
                <a:schemeClr val="dk1"/>
              </a:solidFill>
              <a:latin typeface="Times New Roman"/>
              <a:ea typeface="Times New Roman"/>
              <a:cs typeface="Times New Roman"/>
              <a:sym typeface="Times New Roman"/>
            </a:endParaRPr>
          </a:p>
        </p:txBody>
      </p:sp>
      <p:pic>
        <p:nvPicPr>
          <p:cNvPr id="197" name="Google Shape;197;g38f02e67eaf_1_2" title="Screenshot 2025-10-06 225724.png"/>
          <p:cNvPicPr preferRelativeResize="0"/>
          <p:nvPr/>
        </p:nvPicPr>
        <p:blipFill>
          <a:blip r:embed="rId5">
            <a:alphaModFix/>
          </a:blip>
          <a:stretch>
            <a:fillRect/>
          </a:stretch>
        </p:blipFill>
        <p:spPr>
          <a:xfrm>
            <a:off x="8601027" y="3670050"/>
            <a:ext cx="2598449" cy="1994700"/>
          </a:xfrm>
          <a:prstGeom prst="rect">
            <a:avLst/>
          </a:prstGeom>
          <a:noFill/>
          <a:ln>
            <a:noFill/>
          </a:ln>
        </p:spPr>
      </p:pic>
      <p:sp>
        <p:nvSpPr>
          <p:cNvPr id="198" name="Google Shape;198;g38f02e67eaf_1_2"/>
          <p:cNvSpPr txBox="1"/>
          <p:nvPr/>
        </p:nvSpPr>
        <p:spPr>
          <a:xfrm>
            <a:off x="290200" y="5906875"/>
            <a:ext cx="11296200" cy="1031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IN">
                <a:solidFill>
                  <a:schemeClr val="dk1"/>
                </a:solidFill>
                <a:latin typeface="Times New Roman"/>
                <a:ea typeface="Times New Roman"/>
                <a:cs typeface="Times New Roman"/>
                <a:sym typeface="Times New Roman"/>
              </a:rPr>
              <a:t>A. Saradagi, A. Banerjee, S. Satpute, and G. Nikolakopoulos, “Safe autonomous docking maneuvers for a floating platform based on input sharing control barrier functions,” in 2022 IEEE 61st Conference on Decision and Control (CDC), 2022, pp. 3746–3753. Doi: 10.1109/CDC51059.2022.9993109.</a:t>
            </a: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endParaRPr>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300">
              <a:solidFill>
                <a:schemeClr val="dk1"/>
              </a:solidFill>
              <a:latin typeface="Times New Roman"/>
              <a:ea typeface="Times New Roman"/>
              <a:cs typeface="Times New Roman"/>
              <a:sym typeface="Times New Roman"/>
            </a:endParaRPr>
          </a:p>
        </p:txBody>
      </p:sp>
      <p:pic>
        <p:nvPicPr>
          <p:cNvPr id="199" name="Google Shape;199;g38f02e67eaf_1_2" title="Screenshot 2025-10-07 080827.png"/>
          <p:cNvPicPr preferRelativeResize="0"/>
          <p:nvPr/>
        </p:nvPicPr>
        <p:blipFill>
          <a:blip r:embed="rId6">
            <a:alphaModFix/>
          </a:blip>
          <a:stretch>
            <a:fillRect/>
          </a:stretch>
        </p:blipFill>
        <p:spPr>
          <a:xfrm>
            <a:off x="5179025" y="3736675"/>
            <a:ext cx="3330275" cy="1861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grpSp>
        <p:nvGrpSpPr>
          <p:cNvPr id="204" name="Google Shape;204;g38ef7a6a44f_0_2"/>
          <p:cNvGrpSpPr/>
          <p:nvPr/>
        </p:nvGrpSpPr>
        <p:grpSpPr>
          <a:xfrm>
            <a:off x="0" y="6603814"/>
            <a:ext cx="12191796" cy="254098"/>
            <a:chOff x="0" y="3145281"/>
            <a:chExt cx="5760085" cy="95250"/>
          </a:xfrm>
        </p:grpSpPr>
        <p:sp>
          <p:nvSpPr>
            <p:cNvPr id="205" name="Google Shape;205;g38ef7a6a44f_0_2"/>
            <p:cNvSpPr/>
            <p:nvPr/>
          </p:nvSpPr>
          <p:spPr>
            <a:xfrm>
              <a:off x="0"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4747BA"/>
            </a:solidFill>
            <a:ln>
              <a:noFill/>
            </a:ln>
          </p:spPr>
          <p:txBody>
            <a:bodyPr spcFirstLastPara="1" wrap="square" lIns="0" tIns="0" rIns="0" bIns="0" anchor="t" anchorCtr="0">
              <a:noAutofit/>
            </a:bodyPr>
            <a:lstStyle/>
            <a:p>
              <a:pPr marL="0" marR="0" lvl="0" indent="0" algn="ctr" rtl="0">
                <a:spcBef>
                  <a:spcPts val="0"/>
                </a:spcBef>
                <a:spcAft>
                  <a:spcPts val="0"/>
                </a:spcAft>
                <a:buNone/>
              </a:pPr>
              <a:r>
                <a:rPr lang="en-IN">
                  <a:solidFill>
                    <a:schemeClr val="lt1"/>
                  </a:solidFill>
                  <a:latin typeface="Times New Roman"/>
                  <a:ea typeface="Times New Roman"/>
                  <a:cs typeface="Times New Roman"/>
                  <a:sym typeface="Times New Roman"/>
                </a:rPr>
                <a:t>ECS 418 Intelligent Robotics</a:t>
              </a:r>
              <a:r>
                <a:rPr lang="en-IN" sz="1400">
                  <a:solidFill>
                    <a:schemeClr val="lt1"/>
                  </a:solidFill>
                  <a:latin typeface="Times New Roman"/>
                  <a:ea typeface="Times New Roman"/>
                  <a:cs typeface="Times New Roman"/>
                  <a:sym typeface="Times New Roman"/>
                </a:rPr>
                <a:t>   </a:t>
              </a:r>
              <a:endParaRPr sz="1400">
                <a:solidFill>
                  <a:schemeClr val="lt1"/>
                </a:solidFill>
                <a:latin typeface="Times New Roman"/>
                <a:ea typeface="Times New Roman"/>
                <a:cs typeface="Times New Roman"/>
                <a:sym typeface="Times New Roman"/>
              </a:endParaRPr>
            </a:p>
          </p:txBody>
        </p:sp>
        <p:sp>
          <p:nvSpPr>
            <p:cNvPr id="206" name="Google Shape;206;g38ef7a6a44f_0_2"/>
            <p:cNvSpPr/>
            <p:nvPr/>
          </p:nvSpPr>
          <p:spPr>
            <a:xfrm>
              <a:off x="1919985"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8484D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sp>
          <p:nvSpPr>
            <p:cNvPr id="207" name="Google Shape;207;g38ef7a6a44f_0_2"/>
            <p:cNvSpPr/>
            <p:nvPr/>
          </p:nvSpPr>
          <p:spPr>
            <a:xfrm>
              <a:off x="3839846"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ADADE0"/>
            </a:solidFill>
            <a:ln>
              <a:noFill/>
            </a:ln>
          </p:spPr>
          <p:txBody>
            <a:bodyPr spcFirstLastPara="1" wrap="square" lIns="0" tIns="0" rIns="0" bIns="0" anchor="t" anchorCtr="0">
              <a:noAutofit/>
            </a:bodyPr>
            <a:lstStyle/>
            <a:p>
              <a:pPr marL="0" marR="0" lvl="0" indent="0" algn="ctr" rtl="0">
                <a:spcBef>
                  <a:spcPts val="0"/>
                </a:spcBef>
                <a:spcAft>
                  <a:spcPts val="0"/>
                </a:spcAft>
                <a:buNone/>
              </a:pPr>
              <a:r>
                <a:rPr lang="en-IN" sz="1400">
                  <a:solidFill>
                    <a:schemeClr val="lt1"/>
                  </a:solidFill>
                  <a:latin typeface="Times New Roman"/>
                  <a:ea typeface="Times New Roman"/>
                  <a:cs typeface="Times New Roman"/>
                  <a:sym typeface="Times New Roman"/>
                </a:rPr>
                <a:t>                      </a:t>
              </a:r>
              <a:r>
                <a:rPr lang="en-I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grpSp>
      <p:grpSp>
        <p:nvGrpSpPr>
          <p:cNvPr id="208" name="Google Shape;208;g38ef7a6a44f_0_2"/>
          <p:cNvGrpSpPr/>
          <p:nvPr/>
        </p:nvGrpSpPr>
        <p:grpSpPr>
          <a:xfrm>
            <a:off x="0" y="-85"/>
            <a:ext cx="12131002" cy="254098"/>
            <a:chOff x="0" y="3145281"/>
            <a:chExt cx="5760210" cy="95250"/>
          </a:xfrm>
        </p:grpSpPr>
        <p:sp>
          <p:nvSpPr>
            <p:cNvPr id="209" name="Google Shape;209;g38ef7a6a44f_0_2"/>
            <p:cNvSpPr/>
            <p:nvPr/>
          </p:nvSpPr>
          <p:spPr>
            <a:xfrm>
              <a:off x="0"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4747B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sp>
          <p:nvSpPr>
            <p:cNvPr id="210" name="Google Shape;210;g38ef7a6a44f_0_2"/>
            <p:cNvSpPr/>
            <p:nvPr/>
          </p:nvSpPr>
          <p:spPr>
            <a:xfrm>
              <a:off x="1919985"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8484D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sp>
          <p:nvSpPr>
            <p:cNvPr id="211" name="Google Shape;211;g38ef7a6a44f_0_2"/>
            <p:cNvSpPr/>
            <p:nvPr/>
          </p:nvSpPr>
          <p:spPr>
            <a:xfrm>
              <a:off x="3839971"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ADADE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grpSp>
      <p:grpSp>
        <p:nvGrpSpPr>
          <p:cNvPr id="212" name="Google Shape;212;g38ef7a6a44f_0_2"/>
          <p:cNvGrpSpPr/>
          <p:nvPr/>
        </p:nvGrpSpPr>
        <p:grpSpPr>
          <a:xfrm>
            <a:off x="406616" y="-2991"/>
            <a:ext cx="11784872" cy="566675"/>
            <a:chOff x="0" y="-26776"/>
            <a:chExt cx="5759957" cy="272139"/>
          </a:xfrm>
        </p:grpSpPr>
        <p:sp>
          <p:nvSpPr>
            <p:cNvPr id="213" name="Google Shape;213;g38ef7a6a44f_0_2"/>
            <p:cNvSpPr/>
            <p:nvPr/>
          </p:nvSpPr>
          <p:spPr>
            <a:xfrm>
              <a:off x="1777473" y="-26776"/>
              <a:ext cx="3982098" cy="121920"/>
            </a:xfrm>
            <a:custGeom>
              <a:avLst/>
              <a:gdLst/>
              <a:ahLst/>
              <a:cxnLst/>
              <a:rect l="l" t="t" r="r" b="b"/>
              <a:pathLst>
                <a:path w="2880360" h="95250" extrusionOk="0">
                  <a:moveTo>
                    <a:pt x="2879979" y="0"/>
                  </a:moveTo>
                  <a:lnTo>
                    <a:pt x="0" y="0"/>
                  </a:lnTo>
                  <a:lnTo>
                    <a:pt x="0" y="94741"/>
                  </a:lnTo>
                  <a:lnTo>
                    <a:pt x="2879979" y="94741"/>
                  </a:lnTo>
                  <a:lnTo>
                    <a:pt x="2879979" y="0"/>
                  </a:lnTo>
                  <a:close/>
                </a:path>
              </a:pathLst>
            </a:custGeom>
            <a:solidFill>
              <a:srgbClr val="ADADE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pic>
          <p:nvPicPr>
            <p:cNvPr id="214" name="Google Shape;214;g38ef7a6a44f_0_2"/>
            <p:cNvPicPr preferRelativeResize="0"/>
            <p:nvPr/>
          </p:nvPicPr>
          <p:blipFill rotWithShape="1">
            <a:blip r:embed="rId3">
              <a:alphaModFix/>
            </a:blip>
            <a:srcRect/>
            <a:stretch/>
          </p:blipFill>
          <p:spPr>
            <a:xfrm>
              <a:off x="0" y="69435"/>
              <a:ext cx="5759957" cy="175928"/>
            </a:xfrm>
            <a:prstGeom prst="rect">
              <a:avLst/>
            </a:prstGeom>
            <a:noFill/>
            <a:ln>
              <a:noFill/>
            </a:ln>
          </p:spPr>
        </p:pic>
      </p:grpSp>
      <p:sp>
        <p:nvSpPr>
          <p:cNvPr id="215" name="Google Shape;215;g38ef7a6a44f_0_2"/>
          <p:cNvSpPr txBox="1"/>
          <p:nvPr/>
        </p:nvSpPr>
        <p:spPr>
          <a:xfrm>
            <a:off x="592690" y="184561"/>
            <a:ext cx="5732700" cy="379200"/>
          </a:xfrm>
          <a:prstGeom prst="rect">
            <a:avLst/>
          </a:prstGeom>
          <a:noFill/>
          <a:ln>
            <a:noFill/>
          </a:ln>
        </p:spPr>
        <p:txBody>
          <a:bodyPr spcFirstLastPara="1" wrap="square" lIns="0" tIns="9700" rIns="0" bIns="0" anchor="t" anchorCtr="0">
            <a:spAutoFit/>
          </a:bodyPr>
          <a:lstStyle/>
          <a:p>
            <a:pPr marL="10783"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LITERATURE REVIEW</a:t>
            </a:r>
            <a:endParaRPr sz="2400">
              <a:solidFill>
                <a:schemeClr val="dk1"/>
              </a:solidFill>
              <a:latin typeface="Times New Roman"/>
              <a:ea typeface="Times New Roman"/>
              <a:cs typeface="Times New Roman"/>
              <a:sym typeface="Times New Roman"/>
            </a:endParaRPr>
          </a:p>
        </p:txBody>
      </p:sp>
      <p:cxnSp>
        <p:nvCxnSpPr>
          <p:cNvPr id="216" name="Google Shape;216;g38ef7a6a44f_0_2"/>
          <p:cNvCxnSpPr/>
          <p:nvPr/>
        </p:nvCxnSpPr>
        <p:spPr>
          <a:xfrm>
            <a:off x="290209" y="5524391"/>
            <a:ext cx="5166600" cy="0"/>
          </a:xfrm>
          <a:prstGeom prst="straightConnector1">
            <a:avLst/>
          </a:prstGeom>
          <a:noFill/>
          <a:ln w="12700" cap="flat" cmpd="sng">
            <a:solidFill>
              <a:schemeClr val="dk1"/>
            </a:solidFill>
            <a:prstDash val="solid"/>
            <a:miter lim="800000"/>
            <a:headEnd type="none" w="sm" len="sm"/>
            <a:tailEnd type="none" w="sm" len="sm"/>
          </a:ln>
        </p:spPr>
      </p:cxnSp>
      <p:sp>
        <p:nvSpPr>
          <p:cNvPr id="217" name="Google Shape;217;g38ef7a6a44f_0_2"/>
          <p:cNvSpPr txBox="1"/>
          <p:nvPr/>
        </p:nvSpPr>
        <p:spPr>
          <a:xfrm>
            <a:off x="524850" y="701750"/>
            <a:ext cx="103668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900" b="1">
                <a:solidFill>
                  <a:schemeClr val="dk1"/>
                </a:solidFill>
                <a:latin typeface="Times New Roman"/>
                <a:ea typeface="Times New Roman"/>
                <a:cs typeface="Times New Roman"/>
                <a:sym typeface="Times New Roman"/>
              </a:rPr>
              <a:t>CONTROL BARRIER FUNCTIONS FOR SAFETY AND VISUAL LOCKING:</a:t>
            </a:r>
            <a:endParaRPr sz="1900" b="1">
              <a:solidFill>
                <a:schemeClr val="dk1"/>
              </a:solidFill>
              <a:latin typeface="Times New Roman"/>
              <a:ea typeface="Times New Roman"/>
              <a:cs typeface="Times New Roman"/>
              <a:sym typeface="Times New Roman"/>
            </a:endParaRPr>
          </a:p>
        </p:txBody>
      </p:sp>
      <p:pic>
        <p:nvPicPr>
          <p:cNvPr id="218" name="Google Shape;218;g38ef7a6a44f_0_2" title="Screenshot 2025-10-06 230240.png"/>
          <p:cNvPicPr preferRelativeResize="0"/>
          <p:nvPr/>
        </p:nvPicPr>
        <p:blipFill>
          <a:blip r:embed="rId4">
            <a:alphaModFix/>
          </a:blip>
          <a:stretch>
            <a:fillRect/>
          </a:stretch>
        </p:blipFill>
        <p:spPr>
          <a:xfrm>
            <a:off x="3535975" y="1626481"/>
            <a:ext cx="2600325" cy="981075"/>
          </a:xfrm>
          <a:prstGeom prst="rect">
            <a:avLst/>
          </a:prstGeom>
          <a:noFill/>
          <a:ln>
            <a:noFill/>
          </a:ln>
        </p:spPr>
      </p:pic>
      <p:pic>
        <p:nvPicPr>
          <p:cNvPr id="219" name="Google Shape;219;g38ef7a6a44f_0_2" title="Screenshot 2025-10-06 230302.png"/>
          <p:cNvPicPr preferRelativeResize="0"/>
          <p:nvPr/>
        </p:nvPicPr>
        <p:blipFill>
          <a:blip r:embed="rId5">
            <a:alphaModFix/>
          </a:blip>
          <a:stretch>
            <a:fillRect/>
          </a:stretch>
        </p:blipFill>
        <p:spPr>
          <a:xfrm>
            <a:off x="2941536" y="1180063"/>
            <a:ext cx="3276600" cy="352425"/>
          </a:xfrm>
          <a:prstGeom prst="rect">
            <a:avLst/>
          </a:prstGeom>
          <a:noFill/>
          <a:ln>
            <a:noFill/>
          </a:ln>
        </p:spPr>
      </p:pic>
      <p:sp>
        <p:nvSpPr>
          <p:cNvPr id="220" name="Google Shape;220;g38ef7a6a44f_0_2"/>
          <p:cNvSpPr txBox="1"/>
          <p:nvPr/>
        </p:nvSpPr>
        <p:spPr>
          <a:xfrm>
            <a:off x="524850" y="1140688"/>
            <a:ext cx="78846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Barrier function for safety,</a:t>
            </a:r>
            <a:endParaRPr sz="1600">
              <a:solidFill>
                <a:schemeClr val="dk1"/>
              </a:solidFill>
              <a:latin typeface="Times New Roman"/>
              <a:ea typeface="Times New Roman"/>
              <a:cs typeface="Times New Roman"/>
              <a:sym typeface="Times New Roman"/>
            </a:endParaRPr>
          </a:p>
        </p:txBody>
      </p:sp>
      <p:sp>
        <p:nvSpPr>
          <p:cNvPr id="221" name="Google Shape;221;g38ef7a6a44f_0_2"/>
          <p:cNvSpPr txBox="1"/>
          <p:nvPr/>
        </p:nvSpPr>
        <p:spPr>
          <a:xfrm>
            <a:off x="494763" y="1626475"/>
            <a:ext cx="36951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 Barrier functions for visual locking,</a:t>
            </a:r>
            <a:endParaRPr sz="1600">
              <a:solidFill>
                <a:schemeClr val="dk1"/>
              </a:solidFill>
              <a:latin typeface="Times New Roman"/>
              <a:ea typeface="Times New Roman"/>
              <a:cs typeface="Times New Roman"/>
              <a:sym typeface="Times New Roman"/>
            </a:endParaRPr>
          </a:p>
        </p:txBody>
      </p:sp>
      <p:pic>
        <p:nvPicPr>
          <p:cNvPr id="222" name="Google Shape;222;g38ef7a6a44f_0_2" title="Screenshot 2025-10-06 231451.png"/>
          <p:cNvPicPr preferRelativeResize="0"/>
          <p:nvPr/>
        </p:nvPicPr>
        <p:blipFill>
          <a:blip r:embed="rId6">
            <a:alphaModFix/>
          </a:blip>
          <a:stretch>
            <a:fillRect/>
          </a:stretch>
        </p:blipFill>
        <p:spPr>
          <a:xfrm>
            <a:off x="7293625" y="1180075"/>
            <a:ext cx="3276600" cy="2658000"/>
          </a:xfrm>
          <a:prstGeom prst="rect">
            <a:avLst/>
          </a:prstGeom>
          <a:noFill/>
          <a:ln>
            <a:noFill/>
          </a:ln>
        </p:spPr>
      </p:pic>
      <p:sp>
        <p:nvSpPr>
          <p:cNvPr id="223" name="Google Shape;223;g38ef7a6a44f_0_2"/>
          <p:cNvSpPr txBox="1"/>
          <p:nvPr/>
        </p:nvSpPr>
        <p:spPr>
          <a:xfrm>
            <a:off x="524850" y="4004968"/>
            <a:ext cx="108753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600">
                <a:solidFill>
                  <a:schemeClr val="dk1"/>
                </a:solidFill>
                <a:latin typeface="Times New Roman"/>
                <a:ea typeface="Times New Roman"/>
                <a:cs typeface="Times New Roman"/>
                <a:sym typeface="Times New Roman"/>
              </a:rPr>
              <a:t>These  are the control strategy for safe and autonomous steering of a floating platform, the Slider, to a docking port on a stationary docking station. Control barrier functions (CBFs) were designed to enforce safe distance from the docking station and a correct direction of approach (Cardioid CBF) and a visual lock on the docking port throughout the docking maneuver. Also we have seen  that the barrier functions exhibited the control sharing property in establishing positive invariance of the set defining safety and visual locking. </a:t>
            </a:r>
            <a:endParaRPr sz="1600">
              <a:solidFill>
                <a:schemeClr val="dk1"/>
              </a:solidFill>
              <a:latin typeface="Times New Roman"/>
              <a:ea typeface="Times New Roman"/>
              <a:cs typeface="Times New Roman"/>
              <a:sym typeface="Times New Roman"/>
            </a:endParaRPr>
          </a:p>
        </p:txBody>
      </p:sp>
      <p:sp>
        <p:nvSpPr>
          <p:cNvPr id="224" name="Google Shape;224;g38ef7a6a44f_0_2"/>
          <p:cNvSpPr txBox="1"/>
          <p:nvPr/>
        </p:nvSpPr>
        <p:spPr>
          <a:xfrm>
            <a:off x="535650" y="5587875"/>
            <a:ext cx="111207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IN">
                <a:solidFill>
                  <a:schemeClr val="dk1"/>
                </a:solidFill>
                <a:latin typeface="Calibri"/>
                <a:ea typeface="Calibri"/>
                <a:cs typeface="Calibri"/>
                <a:sym typeface="Calibri"/>
              </a:rPr>
              <a:t>A. Saradagi, A. Banerjee, S. Satpute, and G. Nikolakopoulos, “Safe autonomous docking maneuvers for a floating platform based on input sharing control barrier functions,” in 2022 IEEE 61st Conference on Decision and Control (CDC), 2022, pp. 3746–3753. Doi: 10.1109/CDC51059.2022.9993109.</a:t>
            </a:r>
            <a:endParaRPr>
              <a:solidFill>
                <a:schemeClr val="dk1"/>
              </a:solidFill>
              <a:latin typeface="Calibri"/>
              <a:ea typeface="Calibri"/>
              <a:cs typeface="Calibri"/>
              <a:sym typeface="Calibri"/>
            </a:endParaRPr>
          </a:p>
          <a:p>
            <a:pPr marL="0" lvl="0" indent="0" algn="l" rtl="0">
              <a:spcBef>
                <a:spcPts val="0"/>
              </a:spcBef>
              <a:spcAft>
                <a:spcPts val="0"/>
              </a:spcAft>
              <a:buNone/>
            </a:pPr>
            <a:endParaRPr>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grpSp>
        <p:nvGrpSpPr>
          <p:cNvPr id="229" name="Google Shape;229;g38ef7a6a44f_0_34"/>
          <p:cNvGrpSpPr/>
          <p:nvPr/>
        </p:nvGrpSpPr>
        <p:grpSpPr>
          <a:xfrm>
            <a:off x="0" y="6603814"/>
            <a:ext cx="12191796" cy="254098"/>
            <a:chOff x="0" y="3145281"/>
            <a:chExt cx="5760085" cy="95250"/>
          </a:xfrm>
        </p:grpSpPr>
        <p:sp>
          <p:nvSpPr>
            <p:cNvPr id="230" name="Google Shape;230;g38ef7a6a44f_0_34"/>
            <p:cNvSpPr/>
            <p:nvPr/>
          </p:nvSpPr>
          <p:spPr>
            <a:xfrm>
              <a:off x="0"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4747BA"/>
            </a:solidFill>
            <a:ln>
              <a:noFill/>
            </a:ln>
          </p:spPr>
          <p:txBody>
            <a:bodyPr spcFirstLastPara="1" wrap="square" lIns="0" tIns="0" rIns="0" bIns="0" anchor="t" anchorCtr="0">
              <a:noAutofit/>
            </a:bodyPr>
            <a:lstStyle/>
            <a:p>
              <a:pPr marL="0" marR="0" lvl="0" indent="0" algn="ctr" rtl="0">
                <a:spcBef>
                  <a:spcPts val="0"/>
                </a:spcBef>
                <a:spcAft>
                  <a:spcPts val="0"/>
                </a:spcAft>
                <a:buNone/>
              </a:pPr>
              <a:r>
                <a:rPr lang="en-IN">
                  <a:solidFill>
                    <a:schemeClr val="lt1"/>
                  </a:solidFill>
                  <a:latin typeface="Times New Roman"/>
                  <a:ea typeface="Times New Roman"/>
                  <a:cs typeface="Times New Roman"/>
                  <a:sym typeface="Times New Roman"/>
                </a:rPr>
                <a:t>ECS 418 Intelligent Robotics</a:t>
              </a:r>
              <a:r>
                <a:rPr lang="en-IN" sz="1400">
                  <a:solidFill>
                    <a:schemeClr val="lt1"/>
                  </a:solidFill>
                  <a:latin typeface="Times New Roman"/>
                  <a:ea typeface="Times New Roman"/>
                  <a:cs typeface="Times New Roman"/>
                  <a:sym typeface="Times New Roman"/>
                </a:rPr>
                <a:t>   </a:t>
              </a:r>
              <a:endParaRPr sz="1400">
                <a:solidFill>
                  <a:schemeClr val="lt1"/>
                </a:solidFill>
                <a:latin typeface="Times New Roman"/>
                <a:ea typeface="Times New Roman"/>
                <a:cs typeface="Times New Roman"/>
                <a:sym typeface="Times New Roman"/>
              </a:endParaRPr>
            </a:p>
          </p:txBody>
        </p:sp>
        <p:sp>
          <p:nvSpPr>
            <p:cNvPr id="231" name="Google Shape;231;g38ef7a6a44f_0_34"/>
            <p:cNvSpPr/>
            <p:nvPr/>
          </p:nvSpPr>
          <p:spPr>
            <a:xfrm>
              <a:off x="1919985"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8484D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sp>
          <p:nvSpPr>
            <p:cNvPr id="232" name="Google Shape;232;g38ef7a6a44f_0_34"/>
            <p:cNvSpPr/>
            <p:nvPr/>
          </p:nvSpPr>
          <p:spPr>
            <a:xfrm>
              <a:off x="3839846"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ADADE0"/>
            </a:solidFill>
            <a:ln>
              <a:noFill/>
            </a:ln>
          </p:spPr>
          <p:txBody>
            <a:bodyPr spcFirstLastPara="1" wrap="square" lIns="0" tIns="0" rIns="0" bIns="0" anchor="t" anchorCtr="0">
              <a:noAutofit/>
            </a:bodyPr>
            <a:lstStyle/>
            <a:p>
              <a:pPr marL="0" marR="0" lvl="0" indent="0" algn="ctr" rtl="0">
                <a:spcBef>
                  <a:spcPts val="0"/>
                </a:spcBef>
                <a:spcAft>
                  <a:spcPts val="0"/>
                </a:spcAft>
                <a:buNone/>
              </a:pPr>
              <a:r>
                <a:rPr lang="en-IN" sz="1400">
                  <a:solidFill>
                    <a:schemeClr val="lt1"/>
                  </a:solidFill>
                  <a:latin typeface="Times New Roman"/>
                  <a:ea typeface="Times New Roman"/>
                  <a:cs typeface="Times New Roman"/>
                  <a:sym typeface="Times New Roman"/>
                </a:rPr>
                <a:t>                         </a:t>
              </a:r>
              <a:r>
                <a:rPr lang="en-I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grpSp>
      <p:grpSp>
        <p:nvGrpSpPr>
          <p:cNvPr id="233" name="Google Shape;233;g38ef7a6a44f_0_34"/>
          <p:cNvGrpSpPr/>
          <p:nvPr/>
        </p:nvGrpSpPr>
        <p:grpSpPr>
          <a:xfrm>
            <a:off x="0" y="-85"/>
            <a:ext cx="12131002" cy="254098"/>
            <a:chOff x="0" y="3145281"/>
            <a:chExt cx="5760210" cy="95250"/>
          </a:xfrm>
        </p:grpSpPr>
        <p:sp>
          <p:nvSpPr>
            <p:cNvPr id="234" name="Google Shape;234;g38ef7a6a44f_0_34"/>
            <p:cNvSpPr/>
            <p:nvPr/>
          </p:nvSpPr>
          <p:spPr>
            <a:xfrm>
              <a:off x="0"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4747B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sp>
          <p:nvSpPr>
            <p:cNvPr id="235" name="Google Shape;235;g38ef7a6a44f_0_34"/>
            <p:cNvSpPr/>
            <p:nvPr/>
          </p:nvSpPr>
          <p:spPr>
            <a:xfrm>
              <a:off x="1919985"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8484D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sp>
          <p:nvSpPr>
            <p:cNvPr id="236" name="Google Shape;236;g38ef7a6a44f_0_34"/>
            <p:cNvSpPr/>
            <p:nvPr/>
          </p:nvSpPr>
          <p:spPr>
            <a:xfrm>
              <a:off x="3839971"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ADADE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grpSp>
      <p:grpSp>
        <p:nvGrpSpPr>
          <p:cNvPr id="237" name="Google Shape;237;g38ef7a6a44f_0_34"/>
          <p:cNvGrpSpPr/>
          <p:nvPr/>
        </p:nvGrpSpPr>
        <p:grpSpPr>
          <a:xfrm>
            <a:off x="406616" y="-2991"/>
            <a:ext cx="11784872" cy="566675"/>
            <a:chOff x="0" y="-26776"/>
            <a:chExt cx="5759957" cy="272139"/>
          </a:xfrm>
        </p:grpSpPr>
        <p:sp>
          <p:nvSpPr>
            <p:cNvPr id="238" name="Google Shape;238;g38ef7a6a44f_0_34"/>
            <p:cNvSpPr/>
            <p:nvPr/>
          </p:nvSpPr>
          <p:spPr>
            <a:xfrm>
              <a:off x="1777473" y="-26776"/>
              <a:ext cx="3982098" cy="121920"/>
            </a:xfrm>
            <a:custGeom>
              <a:avLst/>
              <a:gdLst/>
              <a:ahLst/>
              <a:cxnLst/>
              <a:rect l="l" t="t" r="r" b="b"/>
              <a:pathLst>
                <a:path w="2880360" h="95250" extrusionOk="0">
                  <a:moveTo>
                    <a:pt x="2879979" y="0"/>
                  </a:moveTo>
                  <a:lnTo>
                    <a:pt x="0" y="0"/>
                  </a:lnTo>
                  <a:lnTo>
                    <a:pt x="0" y="94741"/>
                  </a:lnTo>
                  <a:lnTo>
                    <a:pt x="2879979" y="94741"/>
                  </a:lnTo>
                  <a:lnTo>
                    <a:pt x="2879979" y="0"/>
                  </a:lnTo>
                  <a:close/>
                </a:path>
              </a:pathLst>
            </a:custGeom>
            <a:solidFill>
              <a:srgbClr val="ADADE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pic>
          <p:nvPicPr>
            <p:cNvPr id="239" name="Google Shape;239;g38ef7a6a44f_0_34"/>
            <p:cNvPicPr preferRelativeResize="0"/>
            <p:nvPr/>
          </p:nvPicPr>
          <p:blipFill rotWithShape="1">
            <a:blip r:embed="rId3">
              <a:alphaModFix/>
            </a:blip>
            <a:srcRect/>
            <a:stretch/>
          </p:blipFill>
          <p:spPr>
            <a:xfrm>
              <a:off x="0" y="69435"/>
              <a:ext cx="5759957" cy="175928"/>
            </a:xfrm>
            <a:prstGeom prst="rect">
              <a:avLst/>
            </a:prstGeom>
            <a:noFill/>
            <a:ln>
              <a:noFill/>
            </a:ln>
          </p:spPr>
        </p:pic>
      </p:grpSp>
      <p:sp>
        <p:nvSpPr>
          <p:cNvPr id="240" name="Google Shape;240;g38ef7a6a44f_0_34"/>
          <p:cNvSpPr txBox="1"/>
          <p:nvPr/>
        </p:nvSpPr>
        <p:spPr>
          <a:xfrm>
            <a:off x="592690" y="184561"/>
            <a:ext cx="5732700" cy="379200"/>
          </a:xfrm>
          <a:prstGeom prst="rect">
            <a:avLst/>
          </a:prstGeom>
          <a:noFill/>
          <a:ln>
            <a:noFill/>
          </a:ln>
        </p:spPr>
        <p:txBody>
          <a:bodyPr spcFirstLastPara="1" wrap="square" lIns="0" tIns="9700" rIns="0" bIns="0" anchor="t" anchorCtr="0">
            <a:spAutoFit/>
          </a:bodyPr>
          <a:lstStyle/>
          <a:p>
            <a:pPr marL="10783"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LITERATURE REVIEW</a:t>
            </a:r>
            <a:endParaRPr sz="2400">
              <a:solidFill>
                <a:schemeClr val="dk1"/>
              </a:solidFill>
              <a:latin typeface="Times New Roman"/>
              <a:ea typeface="Times New Roman"/>
              <a:cs typeface="Times New Roman"/>
              <a:sym typeface="Times New Roman"/>
            </a:endParaRPr>
          </a:p>
        </p:txBody>
      </p:sp>
      <p:cxnSp>
        <p:nvCxnSpPr>
          <p:cNvPr id="241" name="Google Shape;241;g38ef7a6a44f_0_34"/>
          <p:cNvCxnSpPr/>
          <p:nvPr/>
        </p:nvCxnSpPr>
        <p:spPr>
          <a:xfrm>
            <a:off x="290209" y="5904431"/>
            <a:ext cx="5166600" cy="0"/>
          </a:xfrm>
          <a:prstGeom prst="straightConnector1">
            <a:avLst/>
          </a:prstGeom>
          <a:noFill/>
          <a:ln w="12700" cap="flat" cmpd="sng">
            <a:solidFill>
              <a:schemeClr val="dk1"/>
            </a:solidFill>
            <a:prstDash val="solid"/>
            <a:miter lim="800000"/>
            <a:headEnd type="none" w="sm" len="sm"/>
            <a:tailEnd type="none" w="sm" len="sm"/>
          </a:ln>
        </p:spPr>
      </p:cxnSp>
      <p:grpSp>
        <p:nvGrpSpPr>
          <p:cNvPr id="242" name="Google Shape;242;g38ef7a6a44f_0_34"/>
          <p:cNvGrpSpPr/>
          <p:nvPr/>
        </p:nvGrpSpPr>
        <p:grpSpPr>
          <a:xfrm>
            <a:off x="579373" y="1391009"/>
            <a:ext cx="5732700" cy="4431260"/>
            <a:chOff x="406627" y="1511931"/>
            <a:chExt cx="5732700" cy="4431260"/>
          </a:xfrm>
        </p:grpSpPr>
        <p:sp>
          <p:nvSpPr>
            <p:cNvPr id="243" name="Google Shape;243;g38ef7a6a44f_0_34"/>
            <p:cNvSpPr txBox="1"/>
            <p:nvPr/>
          </p:nvSpPr>
          <p:spPr>
            <a:xfrm>
              <a:off x="406627" y="1511931"/>
              <a:ext cx="5732700" cy="4002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000">
                  <a:solidFill>
                    <a:schemeClr val="dk1"/>
                  </a:solidFill>
                  <a:latin typeface="Times New Roman"/>
                  <a:ea typeface="Times New Roman"/>
                  <a:cs typeface="Times New Roman"/>
                  <a:sym typeface="Times New Roman"/>
                </a:rPr>
                <a:t>AUV model-</a:t>
              </a:r>
              <a:endParaRPr/>
            </a:p>
          </p:txBody>
        </p:sp>
        <p:pic>
          <p:nvPicPr>
            <p:cNvPr id="244" name="Google Shape;244;g38ef7a6a44f_0_34"/>
            <p:cNvPicPr preferRelativeResize="0"/>
            <p:nvPr/>
          </p:nvPicPr>
          <p:blipFill>
            <a:blip r:embed="rId4">
              <a:alphaModFix/>
            </a:blip>
            <a:stretch>
              <a:fillRect/>
            </a:stretch>
          </p:blipFill>
          <p:spPr>
            <a:xfrm>
              <a:off x="419948" y="2040905"/>
              <a:ext cx="3889449" cy="2387600"/>
            </a:xfrm>
            <a:prstGeom prst="rect">
              <a:avLst/>
            </a:prstGeom>
            <a:noFill/>
            <a:ln>
              <a:noFill/>
            </a:ln>
          </p:spPr>
        </p:pic>
        <p:sp>
          <p:nvSpPr>
            <p:cNvPr id="245" name="Google Shape;245;g38ef7a6a44f_0_34"/>
            <p:cNvSpPr txBox="1"/>
            <p:nvPr/>
          </p:nvSpPr>
          <p:spPr>
            <a:xfrm>
              <a:off x="416881" y="4465691"/>
              <a:ext cx="4490700" cy="14775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1800">
                  <a:solidFill>
                    <a:schemeClr val="dk1"/>
                  </a:solidFill>
                  <a:latin typeface="Times New Roman"/>
                  <a:ea typeface="Times New Roman"/>
                  <a:cs typeface="Times New Roman"/>
                  <a:sym typeface="Times New Roman"/>
                </a:rPr>
                <a:t>Where u,v,w are surge, sway and heave velocities in body frame, ѱ, θ is the yaw and pitch, q and r being pitch and yaw angular rate, and x,y,z are the inertial coordinates in inertial frame.</a:t>
              </a:r>
              <a:endParaRPr sz="1800">
                <a:solidFill>
                  <a:schemeClr val="dk1"/>
                </a:solidFill>
                <a:latin typeface="Times New Roman"/>
                <a:ea typeface="Times New Roman"/>
                <a:cs typeface="Times New Roman"/>
                <a:sym typeface="Times New Roman"/>
              </a:endParaRPr>
            </a:p>
          </p:txBody>
        </p:sp>
      </p:grpSp>
      <p:grpSp>
        <p:nvGrpSpPr>
          <p:cNvPr id="246" name="Google Shape;246;g38ef7a6a44f_0_34"/>
          <p:cNvGrpSpPr/>
          <p:nvPr/>
        </p:nvGrpSpPr>
        <p:grpSpPr>
          <a:xfrm>
            <a:off x="6311456" y="1439761"/>
            <a:ext cx="5732700" cy="2428231"/>
            <a:chOff x="6311456" y="1508860"/>
            <a:chExt cx="5732700" cy="2428231"/>
          </a:xfrm>
        </p:grpSpPr>
        <p:sp>
          <p:nvSpPr>
            <p:cNvPr id="247" name="Google Shape;247;g38ef7a6a44f_0_34"/>
            <p:cNvSpPr txBox="1"/>
            <p:nvPr/>
          </p:nvSpPr>
          <p:spPr>
            <a:xfrm>
              <a:off x="6311456" y="1508860"/>
              <a:ext cx="5732700" cy="4002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000">
                  <a:solidFill>
                    <a:schemeClr val="dk1"/>
                  </a:solidFill>
                  <a:latin typeface="Times New Roman"/>
                  <a:ea typeface="Times New Roman"/>
                  <a:cs typeface="Times New Roman"/>
                  <a:sym typeface="Times New Roman"/>
                </a:rPr>
                <a:t>Proposed Method-</a:t>
              </a:r>
              <a:endParaRPr/>
            </a:p>
          </p:txBody>
        </p:sp>
        <p:sp>
          <p:nvSpPr>
            <p:cNvPr id="248" name="Google Shape;248;g38ef7a6a44f_0_34"/>
            <p:cNvSpPr txBox="1"/>
            <p:nvPr/>
          </p:nvSpPr>
          <p:spPr>
            <a:xfrm>
              <a:off x="6325396" y="2182391"/>
              <a:ext cx="4490700" cy="1754700"/>
            </a:xfrm>
            <a:prstGeom prst="rect">
              <a:avLst/>
            </a:prstGeom>
            <a:noFill/>
            <a:ln>
              <a:noFill/>
            </a:ln>
          </p:spPr>
          <p:txBody>
            <a:bodyPr spcFirstLastPara="1" wrap="square" lIns="91425" tIns="45700" rIns="91425" bIns="45700" anchor="t" anchorCtr="0">
              <a:spAutoFit/>
            </a:bodyPr>
            <a:lstStyle/>
            <a:p>
              <a:pPr marL="457200" marR="0" lvl="0" indent="-342900" algn="just" rtl="0">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An observer based sliding mode controller.</a:t>
              </a:r>
              <a:endParaRPr sz="1800">
                <a:solidFill>
                  <a:schemeClr val="dk1"/>
                </a:solidFill>
                <a:latin typeface="Times New Roman"/>
                <a:ea typeface="Times New Roman"/>
                <a:cs typeface="Times New Roman"/>
                <a:sym typeface="Times New Roman"/>
              </a:endParaRPr>
            </a:p>
            <a:p>
              <a:pPr marL="457200" marR="0" lvl="0" indent="-342900" algn="just" rtl="0">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A reduced-order linear extended state observer (RLESO) is employed to estimate disturbances caused by water currents.</a:t>
              </a:r>
              <a:endParaRPr sz="1800">
                <a:solidFill>
                  <a:schemeClr val="dk1"/>
                </a:solidFill>
                <a:latin typeface="Times New Roman"/>
                <a:ea typeface="Times New Roman"/>
                <a:cs typeface="Times New Roman"/>
                <a:sym typeface="Times New Roman"/>
              </a:endParaRPr>
            </a:p>
          </p:txBody>
        </p:sp>
      </p:grpSp>
      <p:sp>
        <p:nvSpPr>
          <p:cNvPr id="249" name="Google Shape;249;g38ef7a6a44f_0_34"/>
          <p:cNvSpPr txBox="1"/>
          <p:nvPr/>
        </p:nvSpPr>
        <p:spPr>
          <a:xfrm>
            <a:off x="290200" y="5905650"/>
            <a:ext cx="9950100" cy="6465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None/>
            </a:pPr>
            <a:r>
              <a:rPr lang="en-IN" sz="1500">
                <a:solidFill>
                  <a:schemeClr val="dk1"/>
                </a:solidFill>
                <a:latin typeface="Times New Roman"/>
                <a:ea typeface="Times New Roman"/>
                <a:cs typeface="Times New Roman"/>
                <a:sym typeface="Times New Roman"/>
              </a:rPr>
              <a:t>Xie, Tianqi, et al. "Three-dimensional mobile docking control method of an underactuated autonomous underwater vehicle." Ocean Engineering 265 (2022): 112634.</a:t>
            </a:r>
            <a:endParaRPr sz="2300">
              <a:solidFill>
                <a:schemeClr val="dk1"/>
              </a:solidFill>
              <a:latin typeface="Calibri"/>
              <a:ea typeface="Calibri"/>
              <a:cs typeface="Calibri"/>
              <a:sym typeface="Calibri"/>
            </a:endParaRPr>
          </a:p>
        </p:txBody>
      </p:sp>
      <p:sp>
        <p:nvSpPr>
          <p:cNvPr id="250" name="Google Shape;250;g38ef7a6a44f_0_34"/>
          <p:cNvSpPr txBox="1"/>
          <p:nvPr/>
        </p:nvSpPr>
        <p:spPr>
          <a:xfrm>
            <a:off x="369007" y="748779"/>
            <a:ext cx="5732700" cy="4464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300" b="1">
                <a:solidFill>
                  <a:schemeClr val="dk1"/>
                </a:solidFill>
                <a:latin typeface="Times New Roman"/>
                <a:ea typeface="Times New Roman"/>
                <a:cs typeface="Times New Roman"/>
                <a:sym typeface="Times New Roman"/>
              </a:rPr>
              <a:t>Mobile Docking</a:t>
            </a:r>
            <a:endParaRPr sz="17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grpSp>
        <p:nvGrpSpPr>
          <p:cNvPr id="255" name="Google Shape;255;g38ef7a6a44f_0_50"/>
          <p:cNvGrpSpPr/>
          <p:nvPr/>
        </p:nvGrpSpPr>
        <p:grpSpPr>
          <a:xfrm>
            <a:off x="0" y="6603814"/>
            <a:ext cx="12191796" cy="254098"/>
            <a:chOff x="0" y="3145281"/>
            <a:chExt cx="5760085" cy="95250"/>
          </a:xfrm>
        </p:grpSpPr>
        <p:sp>
          <p:nvSpPr>
            <p:cNvPr id="256" name="Google Shape;256;g38ef7a6a44f_0_50"/>
            <p:cNvSpPr/>
            <p:nvPr/>
          </p:nvSpPr>
          <p:spPr>
            <a:xfrm>
              <a:off x="0"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4747BA"/>
            </a:solidFill>
            <a:ln>
              <a:noFill/>
            </a:ln>
          </p:spPr>
          <p:txBody>
            <a:bodyPr spcFirstLastPara="1" wrap="square" lIns="0" tIns="0" rIns="0" bIns="0" anchor="t" anchorCtr="0">
              <a:noAutofit/>
            </a:bodyPr>
            <a:lstStyle/>
            <a:p>
              <a:pPr marL="0" marR="0" lvl="0" indent="0" algn="ctr" rtl="0">
                <a:spcBef>
                  <a:spcPts val="0"/>
                </a:spcBef>
                <a:spcAft>
                  <a:spcPts val="0"/>
                </a:spcAft>
                <a:buNone/>
              </a:pPr>
              <a:r>
                <a:rPr lang="en-IN">
                  <a:solidFill>
                    <a:schemeClr val="lt1"/>
                  </a:solidFill>
                  <a:latin typeface="Times New Roman"/>
                  <a:ea typeface="Times New Roman"/>
                  <a:cs typeface="Times New Roman"/>
                  <a:sym typeface="Times New Roman"/>
                </a:rPr>
                <a:t>ECS 418 Intelligent Robotics</a:t>
              </a:r>
              <a:r>
                <a:rPr lang="en-IN" sz="1400">
                  <a:solidFill>
                    <a:schemeClr val="lt1"/>
                  </a:solidFill>
                  <a:latin typeface="Times New Roman"/>
                  <a:ea typeface="Times New Roman"/>
                  <a:cs typeface="Times New Roman"/>
                  <a:sym typeface="Times New Roman"/>
                </a:rPr>
                <a:t>   </a:t>
              </a:r>
              <a:endParaRPr sz="1400">
                <a:solidFill>
                  <a:schemeClr val="lt1"/>
                </a:solidFill>
                <a:latin typeface="Times New Roman"/>
                <a:ea typeface="Times New Roman"/>
                <a:cs typeface="Times New Roman"/>
                <a:sym typeface="Times New Roman"/>
              </a:endParaRPr>
            </a:p>
          </p:txBody>
        </p:sp>
        <p:sp>
          <p:nvSpPr>
            <p:cNvPr id="257" name="Google Shape;257;g38ef7a6a44f_0_50"/>
            <p:cNvSpPr/>
            <p:nvPr/>
          </p:nvSpPr>
          <p:spPr>
            <a:xfrm>
              <a:off x="1919985"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8484D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sp>
          <p:nvSpPr>
            <p:cNvPr id="258" name="Google Shape;258;g38ef7a6a44f_0_50"/>
            <p:cNvSpPr/>
            <p:nvPr/>
          </p:nvSpPr>
          <p:spPr>
            <a:xfrm>
              <a:off x="3839846"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ADADE0"/>
            </a:solidFill>
            <a:ln>
              <a:noFill/>
            </a:ln>
          </p:spPr>
          <p:txBody>
            <a:bodyPr spcFirstLastPara="1" wrap="square" lIns="0" tIns="0" rIns="0" bIns="0" anchor="t" anchorCtr="0">
              <a:noAutofit/>
            </a:bodyPr>
            <a:lstStyle/>
            <a:p>
              <a:pPr marL="0" marR="0" lvl="0" indent="0" algn="ctr" rtl="0">
                <a:spcBef>
                  <a:spcPts val="0"/>
                </a:spcBef>
                <a:spcAft>
                  <a:spcPts val="0"/>
                </a:spcAft>
                <a:buNone/>
              </a:pPr>
              <a:r>
                <a:rPr lang="en-IN" sz="1400">
                  <a:solidFill>
                    <a:schemeClr val="lt1"/>
                  </a:solidFill>
                  <a:latin typeface="Times New Roman"/>
                  <a:ea typeface="Times New Roman"/>
                  <a:cs typeface="Times New Roman"/>
                  <a:sym typeface="Times New Roman"/>
                </a:rPr>
                <a:t>                         </a:t>
              </a:r>
              <a:r>
                <a:rPr lang="en-I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grpSp>
      <p:grpSp>
        <p:nvGrpSpPr>
          <p:cNvPr id="259" name="Google Shape;259;g38ef7a6a44f_0_50"/>
          <p:cNvGrpSpPr/>
          <p:nvPr/>
        </p:nvGrpSpPr>
        <p:grpSpPr>
          <a:xfrm>
            <a:off x="0" y="-85"/>
            <a:ext cx="12131002" cy="254098"/>
            <a:chOff x="0" y="3145281"/>
            <a:chExt cx="5760210" cy="95250"/>
          </a:xfrm>
        </p:grpSpPr>
        <p:sp>
          <p:nvSpPr>
            <p:cNvPr id="260" name="Google Shape;260;g38ef7a6a44f_0_50"/>
            <p:cNvSpPr/>
            <p:nvPr/>
          </p:nvSpPr>
          <p:spPr>
            <a:xfrm>
              <a:off x="0"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4747B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sp>
          <p:nvSpPr>
            <p:cNvPr id="261" name="Google Shape;261;g38ef7a6a44f_0_50"/>
            <p:cNvSpPr/>
            <p:nvPr/>
          </p:nvSpPr>
          <p:spPr>
            <a:xfrm>
              <a:off x="1919985"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8484D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sp>
          <p:nvSpPr>
            <p:cNvPr id="262" name="Google Shape;262;g38ef7a6a44f_0_50"/>
            <p:cNvSpPr/>
            <p:nvPr/>
          </p:nvSpPr>
          <p:spPr>
            <a:xfrm>
              <a:off x="3839971"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ADADE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grpSp>
      <p:grpSp>
        <p:nvGrpSpPr>
          <p:cNvPr id="263" name="Google Shape;263;g38ef7a6a44f_0_50"/>
          <p:cNvGrpSpPr/>
          <p:nvPr/>
        </p:nvGrpSpPr>
        <p:grpSpPr>
          <a:xfrm>
            <a:off x="406616" y="-2991"/>
            <a:ext cx="11784872" cy="566675"/>
            <a:chOff x="0" y="-26776"/>
            <a:chExt cx="5759957" cy="272139"/>
          </a:xfrm>
        </p:grpSpPr>
        <p:sp>
          <p:nvSpPr>
            <p:cNvPr id="264" name="Google Shape;264;g38ef7a6a44f_0_50"/>
            <p:cNvSpPr/>
            <p:nvPr/>
          </p:nvSpPr>
          <p:spPr>
            <a:xfrm>
              <a:off x="1777473" y="-26776"/>
              <a:ext cx="3982098" cy="121920"/>
            </a:xfrm>
            <a:custGeom>
              <a:avLst/>
              <a:gdLst/>
              <a:ahLst/>
              <a:cxnLst/>
              <a:rect l="l" t="t" r="r" b="b"/>
              <a:pathLst>
                <a:path w="2880360" h="95250" extrusionOk="0">
                  <a:moveTo>
                    <a:pt x="2879979" y="0"/>
                  </a:moveTo>
                  <a:lnTo>
                    <a:pt x="0" y="0"/>
                  </a:lnTo>
                  <a:lnTo>
                    <a:pt x="0" y="94741"/>
                  </a:lnTo>
                  <a:lnTo>
                    <a:pt x="2879979" y="94741"/>
                  </a:lnTo>
                  <a:lnTo>
                    <a:pt x="2879979" y="0"/>
                  </a:lnTo>
                  <a:close/>
                </a:path>
              </a:pathLst>
            </a:custGeom>
            <a:solidFill>
              <a:srgbClr val="ADADE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pic>
          <p:nvPicPr>
            <p:cNvPr id="265" name="Google Shape;265;g38ef7a6a44f_0_50"/>
            <p:cNvPicPr preferRelativeResize="0"/>
            <p:nvPr/>
          </p:nvPicPr>
          <p:blipFill rotWithShape="1">
            <a:blip r:embed="rId3">
              <a:alphaModFix/>
            </a:blip>
            <a:srcRect/>
            <a:stretch/>
          </p:blipFill>
          <p:spPr>
            <a:xfrm>
              <a:off x="0" y="69435"/>
              <a:ext cx="5759957" cy="175928"/>
            </a:xfrm>
            <a:prstGeom prst="rect">
              <a:avLst/>
            </a:prstGeom>
            <a:noFill/>
            <a:ln>
              <a:noFill/>
            </a:ln>
          </p:spPr>
        </p:pic>
      </p:grpSp>
      <p:sp>
        <p:nvSpPr>
          <p:cNvPr id="266" name="Google Shape;266;g38ef7a6a44f_0_50"/>
          <p:cNvSpPr txBox="1"/>
          <p:nvPr/>
        </p:nvSpPr>
        <p:spPr>
          <a:xfrm>
            <a:off x="592690" y="184561"/>
            <a:ext cx="5732700" cy="379200"/>
          </a:xfrm>
          <a:prstGeom prst="rect">
            <a:avLst/>
          </a:prstGeom>
          <a:noFill/>
          <a:ln>
            <a:noFill/>
          </a:ln>
        </p:spPr>
        <p:txBody>
          <a:bodyPr spcFirstLastPara="1" wrap="square" lIns="0" tIns="9700" rIns="0" bIns="0" anchor="t" anchorCtr="0">
            <a:spAutoFit/>
          </a:bodyPr>
          <a:lstStyle/>
          <a:p>
            <a:pPr marL="10783"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LITERATURE REVIEW</a:t>
            </a:r>
            <a:endParaRPr sz="2400">
              <a:solidFill>
                <a:schemeClr val="dk1"/>
              </a:solidFill>
              <a:latin typeface="Times New Roman"/>
              <a:ea typeface="Times New Roman"/>
              <a:cs typeface="Times New Roman"/>
              <a:sym typeface="Times New Roman"/>
            </a:endParaRPr>
          </a:p>
        </p:txBody>
      </p:sp>
      <p:cxnSp>
        <p:nvCxnSpPr>
          <p:cNvPr id="267" name="Google Shape;267;g38ef7a6a44f_0_50"/>
          <p:cNvCxnSpPr/>
          <p:nvPr/>
        </p:nvCxnSpPr>
        <p:spPr>
          <a:xfrm>
            <a:off x="290209" y="5524391"/>
            <a:ext cx="5166600" cy="0"/>
          </a:xfrm>
          <a:prstGeom prst="straightConnector1">
            <a:avLst/>
          </a:prstGeom>
          <a:noFill/>
          <a:ln w="12700" cap="flat" cmpd="sng">
            <a:solidFill>
              <a:schemeClr val="dk1"/>
            </a:solidFill>
            <a:prstDash val="solid"/>
            <a:miter lim="800000"/>
            <a:headEnd type="none" w="sm" len="sm"/>
            <a:tailEnd type="none" w="sm" len="sm"/>
          </a:ln>
        </p:spPr>
      </p:cxnSp>
      <p:sp>
        <p:nvSpPr>
          <p:cNvPr id="268" name="Google Shape;268;g38ef7a6a44f_0_50"/>
          <p:cNvSpPr txBox="1"/>
          <p:nvPr/>
        </p:nvSpPr>
        <p:spPr>
          <a:xfrm>
            <a:off x="342030" y="662418"/>
            <a:ext cx="5732700" cy="4002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000">
                <a:solidFill>
                  <a:schemeClr val="dk1"/>
                </a:solidFill>
                <a:latin typeface="Times New Roman"/>
                <a:ea typeface="Times New Roman"/>
                <a:cs typeface="Times New Roman"/>
                <a:sym typeface="Times New Roman"/>
              </a:rPr>
              <a:t>RLESO vs ESO</a:t>
            </a:r>
            <a:endParaRPr/>
          </a:p>
        </p:txBody>
      </p:sp>
      <p:graphicFrame>
        <p:nvGraphicFramePr>
          <p:cNvPr id="269" name="Google Shape;269;g38ef7a6a44f_0_50"/>
          <p:cNvGraphicFramePr/>
          <p:nvPr/>
        </p:nvGraphicFramePr>
        <p:xfrm>
          <a:off x="644524" y="1266862"/>
          <a:ext cx="10736100" cy="1371510"/>
        </p:xfrm>
        <a:graphic>
          <a:graphicData uri="http://schemas.openxmlformats.org/drawingml/2006/table">
            <a:tbl>
              <a:tblPr>
                <a:noFill/>
                <a:tableStyleId>{C8531726-3938-47DF-85C5-D8257864D04D}</a:tableStyleId>
              </a:tblPr>
              <a:tblGrid>
                <a:gridCol w="2162200">
                  <a:extLst>
                    <a:ext uri="{9D8B030D-6E8A-4147-A177-3AD203B41FA5}">
                      <a16:colId xmlns:a16="http://schemas.microsoft.com/office/drawing/2014/main" val="20000"/>
                    </a:ext>
                  </a:extLst>
                </a:gridCol>
                <a:gridCol w="3958750">
                  <a:extLst>
                    <a:ext uri="{9D8B030D-6E8A-4147-A177-3AD203B41FA5}">
                      <a16:colId xmlns:a16="http://schemas.microsoft.com/office/drawing/2014/main" val="20001"/>
                    </a:ext>
                  </a:extLst>
                </a:gridCol>
                <a:gridCol w="4615150">
                  <a:extLst>
                    <a:ext uri="{9D8B030D-6E8A-4147-A177-3AD203B41FA5}">
                      <a16:colId xmlns:a16="http://schemas.microsoft.com/office/drawing/2014/main" val="20002"/>
                    </a:ext>
                  </a:extLst>
                </a:gridCol>
              </a:tblGrid>
              <a:tr h="370775">
                <a:tc>
                  <a:txBody>
                    <a:bodyPr/>
                    <a:lstStyle/>
                    <a:p>
                      <a:pPr marL="0" lvl="0" indent="0" algn="l" rtl="0">
                        <a:spcBef>
                          <a:spcPts val="0"/>
                        </a:spcBef>
                        <a:spcAft>
                          <a:spcPts val="0"/>
                        </a:spcAft>
                        <a:buNone/>
                      </a:pPr>
                      <a:r>
                        <a:rPr lang="en-IN" sz="1800" b="1">
                          <a:latin typeface="Times New Roman"/>
                          <a:ea typeface="Times New Roman"/>
                          <a:cs typeface="Times New Roman"/>
                          <a:sym typeface="Times New Roman"/>
                        </a:rPr>
                        <a:t>FEATURE</a:t>
                      </a:r>
                      <a:endParaRPr sz="18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IN" sz="1800" b="1">
                          <a:latin typeface="Times New Roman"/>
                          <a:ea typeface="Times New Roman"/>
                          <a:cs typeface="Times New Roman"/>
                          <a:sym typeface="Times New Roman"/>
                        </a:rPr>
                        <a:t>ESO</a:t>
                      </a:r>
                      <a:endParaRPr sz="1800" b="1">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IN" sz="1800" b="1">
                          <a:latin typeface="Times New Roman"/>
                          <a:ea typeface="Times New Roman"/>
                          <a:cs typeface="Times New Roman"/>
                          <a:sym typeface="Times New Roman"/>
                        </a:rPr>
                        <a:t>RLESO</a:t>
                      </a:r>
                      <a:endParaRPr sz="1800" b="1">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en-IN" sz="1800">
                          <a:latin typeface="Times New Roman"/>
                          <a:ea typeface="Times New Roman"/>
                          <a:cs typeface="Times New Roman"/>
                          <a:sym typeface="Times New Roman"/>
                        </a:rPr>
                        <a:t>Estimated states</a:t>
                      </a:r>
                      <a:endParaRPr sz="18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IN" sz="1800">
                          <a:latin typeface="Times New Roman"/>
                          <a:ea typeface="Times New Roman"/>
                          <a:cs typeface="Times New Roman"/>
                          <a:sym typeface="Times New Roman"/>
                        </a:rPr>
                        <a:t>All ( measured unmeasured)</a:t>
                      </a:r>
                      <a:endParaRPr sz="18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IN" sz="1800">
                          <a:latin typeface="Times New Roman"/>
                          <a:ea typeface="Times New Roman"/>
                          <a:cs typeface="Times New Roman"/>
                          <a:sym typeface="Times New Roman"/>
                        </a:rPr>
                        <a:t>Only unmeasured + disturbances</a:t>
                      </a:r>
                      <a:endParaRPr sz="18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en-IN" sz="1800">
                          <a:latin typeface="Times New Roman"/>
                          <a:ea typeface="Times New Roman"/>
                          <a:cs typeface="Times New Roman"/>
                          <a:sym typeface="Times New Roman"/>
                        </a:rPr>
                        <a:t>Convergence speed</a:t>
                      </a:r>
                      <a:endParaRPr sz="18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IN" sz="1800">
                          <a:latin typeface="Times New Roman"/>
                          <a:ea typeface="Times New Roman"/>
                          <a:cs typeface="Times New Roman"/>
                          <a:sym typeface="Times New Roman"/>
                        </a:rPr>
                        <a:t>Slower</a:t>
                      </a:r>
                      <a:endParaRPr sz="1800">
                        <a:latin typeface="Times New Roman"/>
                        <a:ea typeface="Times New Roman"/>
                        <a:cs typeface="Times New Roman"/>
                        <a:sym typeface="Times New Roman"/>
                      </a:endParaRPr>
                    </a:p>
                  </a:txBody>
                  <a:tcPr marL="91425" marR="91425" marT="91425" marB="91425"/>
                </a:tc>
                <a:tc>
                  <a:txBody>
                    <a:bodyPr/>
                    <a:lstStyle/>
                    <a:p>
                      <a:pPr marL="0" lvl="0" indent="0" algn="ctr" rtl="0">
                        <a:spcBef>
                          <a:spcPts val="0"/>
                        </a:spcBef>
                        <a:spcAft>
                          <a:spcPts val="0"/>
                        </a:spcAft>
                        <a:buNone/>
                      </a:pPr>
                      <a:r>
                        <a:rPr lang="en-IN" sz="1800">
                          <a:latin typeface="Times New Roman"/>
                          <a:ea typeface="Times New Roman"/>
                          <a:cs typeface="Times New Roman"/>
                          <a:sym typeface="Times New Roman"/>
                        </a:rPr>
                        <a:t>Faster</a:t>
                      </a:r>
                      <a:endParaRPr sz="18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bl>
          </a:graphicData>
        </a:graphic>
      </p:graphicFrame>
      <p:sp>
        <p:nvSpPr>
          <p:cNvPr id="270" name="Google Shape;270;g38ef7a6a44f_0_50"/>
          <p:cNvSpPr txBox="1"/>
          <p:nvPr/>
        </p:nvSpPr>
        <p:spPr>
          <a:xfrm>
            <a:off x="290200" y="5623650"/>
            <a:ext cx="9950100" cy="6465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None/>
            </a:pPr>
            <a:r>
              <a:rPr lang="en-IN" sz="1500">
                <a:solidFill>
                  <a:schemeClr val="dk1"/>
                </a:solidFill>
                <a:latin typeface="Times New Roman"/>
                <a:ea typeface="Times New Roman"/>
                <a:cs typeface="Times New Roman"/>
                <a:sym typeface="Times New Roman"/>
              </a:rPr>
              <a:t>Fu, Caifen, and Wen Tan. "Analysis and tuning of reduced-order active disturbance rejection control." Journal of the Franklin Institute 358.1 (2021): 339-362</a:t>
            </a:r>
            <a:endParaRPr sz="2300">
              <a:solidFill>
                <a:schemeClr val="dk1"/>
              </a:solidFill>
              <a:latin typeface="Calibri"/>
              <a:ea typeface="Calibri"/>
              <a:cs typeface="Calibri"/>
              <a:sym typeface="Calibri"/>
            </a:endParaRPr>
          </a:p>
        </p:txBody>
      </p:sp>
      <p:sp>
        <p:nvSpPr>
          <p:cNvPr id="271" name="Google Shape;271;g38ef7a6a44f_0_50"/>
          <p:cNvSpPr txBox="1"/>
          <p:nvPr/>
        </p:nvSpPr>
        <p:spPr>
          <a:xfrm>
            <a:off x="290209" y="2939507"/>
            <a:ext cx="5732700" cy="4002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000">
                <a:solidFill>
                  <a:schemeClr val="dk1"/>
                </a:solidFill>
                <a:latin typeface="Times New Roman"/>
                <a:ea typeface="Times New Roman"/>
                <a:cs typeface="Times New Roman"/>
                <a:sym typeface="Times New Roman"/>
              </a:rPr>
              <a:t>Control Strategy:</a:t>
            </a:r>
            <a:endParaRPr sz="2000">
              <a:solidFill>
                <a:schemeClr val="dk1"/>
              </a:solidFill>
              <a:latin typeface="Times New Roman"/>
              <a:ea typeface="Times New Roman"/>
              <a:cs typeface="Times New Roman"/>
              <a:sym typeface="Times New Roman"/>
            </a:endParaRPr>
          </a:p>
        </p:txBody>
      </p:sp>
      <p:sp>
        <p:nvSpPr>
          <p:cNvPr id="272" name="Google Shape;272;g38ef7a6a44f_0_50"/>
          <p:cNvSpPr txBox="1"/>
          <p:nvPr/>
        </p:nvSpPr>
        <p:spPr>
          <a:xfrm>
            <a:off x="335864" y="3523861"/>
            <a:ext cx="11044800" cy="1477500"/>
          </a:xfrm>
          <a:prstGeom prst="rect">
            <a:avLst/>
          </a:prstGeom>
          <a:noFill/>
          <a:ln>
            <a:noFill/>
          </a:ln>
        </p:spPr>
        <p:txBody>
          <a:bodyPr spcFirstLastPara="1" wrap="square" lIns="91425" tIns="45700" rIns="91425" bIns="45700" anchor="t" anchorCtr="0">
            <a:spAutoFit/>
          </a:bodyPr>
          <a:lstStyle/>
          <a:p>
            <a:pPr marL="457200" marR="0" lvl="0" indent="-342900" algn="just" rtl="0">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Approach Phase- </a:t>
            </a:r>
            <a:endParaRPr sz="1800">
              <a:solidFill>
                <a:schemeClr val="dk1"/>
              </a:solidFill>
              <a:latin typeface="Times New Roman"/>
              <a:ea typeface="Times New Roman"/>
              <a:cs typeface="Times New Roman"/>
              <a:sym typeface="Times New Roman"/>
            </a:endParaRPr>
          </a:p>
          <a:p>
            <a:pPr marL="914400" marR="0" lvl="0" indent="0" algn="just" rtl="0">
              <a:spcBef>
                <a:spcPts val="0"/>
              </a:spcBef>
              <a:spcAft>
                <a:spcPts val="0"/>
              </a:spcAft>
              <a:buNone/>
            </a:pPr>
            <a:r>
              <a:rPr lang="en-IN" sz="1800">
                <a:solidFill>
                  <a:schemeClr val="dk1"/>
                </a:solidFill>
                <a:latin typeface="Times New Roman"/>
                <a:ea typeface="Times New Roman"/>
                <a:cs typeface="Times New Roman"/>
                <a:sym typeface="Times New Roman"/>
              </a:rPr>
              <a:t>AUV moves towards a certain point when the docking station is in motion and AUV is far from the station. </a:t>
            </a:r>
            <a:endParaRPr sz="1800">
              <a:solidFill>
                <a:schemeClr val="dk1"/>
              </a:solidFill>
              <a:latin typeface="Times New Roman"/>
              <a:ea typeface="Times New Roman"/>
              <a:cs typeface="Times New Roman"/>
              <a:sym typeface="Times New Roman"/>
            </a:endParaRPr>
          </a:p>
          <a:p>
            <a:pPr marL="457200" marR="0" lvl="0" indent="-342900" algn="just" rtl="0">
              <a:spcBef>
                <a:spcPts val="0"/>
              </a:spcBef>
              <a:spcAft>
                <a:spcPts val="0"/>
              </a:spcAft>
              <a:buClr>
                <a:schemeClr val="dk1"/>
              </a:buClr>
              <a:buSzPts val="1800"/>
              <a:buFont typeface="Times New Roman"/>
              <a:buChar char="●"/>
            </a:pPr>
            <a:r>
              <a:rPr lang="en-IN" sz="1800">
                <a:solidFill>
                  <a:schemeClr val="dk1"/>
                </a:solidFill>
                <a:latin typeface="Times New Roman"/>
                <a:ea typeface="Times New Roman"/>
                <a:cs typeface="Times New Roman"/>
                <a:sym typeface="Times New Roman"/>
              </a:rPr>
              <a:t>Tracking Phase- </a:t>
            </a:r>
            <a:endParaRPr sz="1800">
              <a:solidFill>
                <a:schemeClr val="dk1"/>
              </a:solidFill>
              <a:latin typeface="Times New Roman"/>
              <a:ea typeface="Times New Roman"/>
              <a:cs typeface="Times New Roman"/>
              <a:sym typeface="Times New Roman"/>
            </a:endParaRPr>
          </a:p>
          <a:p>
            <a:pPr marL="914400" marR="0" lvl="0" indent="0" algn="just" rtl="0">
              <a:spcBef>
                <a:spcPts val="0"/>
              </a:spcBef>
              <a:spcAft>
                <a:spcPts val="0"/>
              </a:spcAft>
              <a:buNone/>
            </a:pPr>
            <a:r>
              <a:rPr lang="en-IN" sz="1800">
                <a:solidFill>
                  <a:schemeClr val="dk1"/>
                </a:solidFill>
                <a:latin typeface="Times New Roman"/>
                <a:ea typeface="Times New Roman"/>
                <a:cs typeface="Times New Roman"/>
                <a:sym typeface="Times New Roman"/>
              </a:rPr>
              <a:t>AUV estimates the position of the docking station and tracks the desired trajectory when it is close to the docking station </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grpSp>
        <p:nvGrpSpPr>
          <p:cNvPr id="277" name="Google Shape;277;g38ef7a6a44f_0_66"/>
          <p:cNvGrpSpPr/>
          <p:nvPr/>
        </p:nvGrpSpPr>
        <p:grpSpPr>
          <a:xfrm>
            <a:off x="0" y="6603814"/>
            <a:ext cx="12191796" cy="254098"/>
            <a:chOff x="0" y="3145281"/>
            <a:chExt cx="5760085" cy="95250"/>
          </a:xfrm>
        </p:grpSpPr>
        <p:sp>
          <p:nvSpPr>
            <p:cNvPr id="278" name="Google Shape;278;g38ef7a6a44f_0_66"/>
            <p:cNvSpPr/>
            <p:nvPr/>
          </p:nvSpPr>
          <p:spPr>
            <a:xfrm>
              <a:off x="0"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4747BA"/>
            </a:solidFill>
            <a:ln>
              <a:noFill/>
            </a:ln>
          </p:spPr>
          <p:txBody>
            <a:bodyPr spcFirstLastPara="1" wrap="square" lIns="0" tIns="0" rIns="0" bIns="0" anchor="t" anchorCtr="0">
              <a:noAutofit/>
            </a:bodyPr>
            <a:lstStyle/>
            <a:p>
              <a:pPr marL="0" marR="0" lvl="0" indent="0" algn="ctr" rtl="0">
                <a:spcBef>
                  <a:spcPts val="0"/>
                </a:spcBef>
                <a:spcAft>
                  <a:spcPts val="0"/>
                </a:spcAft>
                <a:buNone/>
              </a:pPr>
              <a:r>
                <a:rPr lang="en-IN">
                  <a:solidFill>
                    <a:schemeClr val="lt1"/>
                  </a:solidFill>
                  <a:latin typeface="Times New Roman"/>
                  <a:ea typeface="Times New Roman"/>
                  <a:cs typeface="Times New Roman"/>
                  <a:sym typeface="Times New Roman"/>
                </a:rPr>
                <a:t>ECS 418 Intelligent Robotics</a:t>
              </a:r>
              <a:r>
                <a:rPr lang="en-IN" sz="1400">
                  <a:solidFill>
                    <a:schemeClr val="lt1"/>
                  </a:solidFill>
                  <a:latin typeface="Times New Roman"/>
                  <a:ea typeface="Times New Roman"/>
                  <a:cs typeface="Times New Roman"/>
                  <a:sym typeface="Times New Roman"/>
                </a:rPr>
                <a:t>   </a:t>
              </a:r>
              <a:endParaRPr sz="1400">
                <a:solidFill>
                  <a:schemeClr val="lt1"/>
                </a:solidFill>
                <a:latin typeface="Times New Roman"/>
                <a:ea typeface="Times New Roman"/>
                <a:cs typeface="Times New Roman"/>
                <a:sym typeface="Times New Roman"/>
              </a:endParaRPr>
            </a:p>
          </p:txBody>
        </p:sp>
        <p:sp>
          <p:nvSpPr>
            <p:cNvPr id="279" name="Google Shape;279;g38ef7a6a44f_0_66"/>
            <p:cNvSpPr/>
            <p:nvPr/>
          </p:nvSpPr>
          <p:spPr>
            <a:xfrm>
              <a:off x="1919985"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8484D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sp>
          <p:nvSpPr>
            <p:cNvPr id="280" name="Google Shape;280;g38ef7a6a44f_0_66"/>
            <p:cNvSpPr/>
            <p:nvPr/>
          </p:nvSpPr>
          <p:spPr>
            <a:xfrm>
              <a:off x="3839846"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ADADE0"/>
            </a:solidFill>
            <a:ln>
              <a:noFill/>
            </a:ln>
          </p:spPr>
          <p:txBody>
            <a:bodyPr spcFirstLastPara="1" wrap="square" lIns="0" tIns="0" rIns="0" bIns="0" anchor="t" anchorCtr="0">
              <a:noAutofit/>
            </a:bodyPr>
            <a:lstStyle/>
            <a:p>
              <a:pPr marL="0" marR="0" lvl="0" indent="0" algn="ctr" rtl="0">
                <a:spcBef>
                  <a:spcPts val="0"/>
                </a:spcBef>
                <a:spcAft>
                  <a:spcPts val="0"/>
                </a:spcAft>
                <a:buNone/>
              </a:pPr>
              <a:r>
                <a:rPr lang="en-IN" sz="1400">
                  <a:solidFill>
                    <a:schemeClr val="lt1"/>
                  </a:solidFill>
                  <a:latin typeface="Times New Roman"/>
                  <a:ea typeface="Times New Roman"/>
                  <a:cs typeface="Times New Roman"/>
                  <a:sym typeface="Times New Roman"/>
                </a:rPr>
                <a:t>                        </a:t>
              </a:r>
              <a:r>
                <a:rPr lang="en-IN" sz="1200">
                  <a:solidFill>
                    <a:schemeClr val="dk1"/>
                  </a:solidFill>
                  <a:latin typeface="Times New Roman"/>
                  <a:ea typeface="Times New Roman"/>
                  <a:cs typeface="Times New Roman"/>
                  <a:sym typeface="Times New Roman"/>
                </a:rPr>
                <a:t>                      </a:t>
              </a:r>
              <a:endParaRPr sz="1200">
                <a:solidFill>
                  <a:schemeClr val="dk1"/>
                </a:solidFill>
                <a:latin typeface="Times New Roman"/>
                <a:ea typeface="Times New Roman"/>
                <a:cs typeface="Times New Roman"/>
                <a:sym typeface="Times New Roman"/>
              </a:endParaRPr>
            </a:p>
          </p:txBody>
        </p:sp>
      </p:grpSp>
      <p:grpSp>
        <p:nvGrpSpPr>
          <p:cNvPr id="281" name="Google Shape;281;g38ef7a6a44f_0_66"/>
          <p:cNvGrpSpPr/>
          <p:nvPr/>
        </p:nvGrpSpPr>
        <p:grpSpPr>
          <a:xfrm>
            <a:off x="0" y="-85"/>
            <a:ext cx="12131002" cy="254098"/>
            <a:chOff x="0" y="3145281"/>
            <a:chExt cx="5760210" cy="95250"/>
          </a:xfrm>
        </p:grpSpPr>
        <p:sp>
          <p:nvSpPr>
            <p:cNvPr id="282" name="Google Shape;282;g38ef7a6a44f_0_66"/>
            <p:cNvSpPr/>
            <p:nvPr/>
          </p:nvSpPr>
          <p:spPr>
            <a:xfrm>
              <a:off x="0"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4747B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sp>
          <p:nvSpPr>
            <p:cNvPr id="283" name="Google Shape;283;g38ef7a6a44f_0_66"/>
            <p:cNvSpPr/>
            <p:nvPr/>
          </p:nvSpPr>
          <p:spPr>
            <a:xfrm>
              <a:off x="1919985"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8484D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sp>
          <p:nvSpPr>
            <p:cNvPr id="284" name="Google Shape;284;g38ef7a6a44f_0_66"/>
            <p:cNvSpPr/>
            <p:nvPr/>
          </p:nvSpPr>
          <p:spPr>
            <a:xfrm>
              <a:off x="3839971" y="3145281"/>
              <a:ext cx="1920239" cy="95250"/>
            </a:xfrm>
            <a:custGeom>
              <a:avLst/>
              <a:gdLst/>
              <a:ahLst/>
              <a:cxnLst/>
              <a:rect l="l" t="t" r="r" b="b"/>
              <a:pathLst>
                <a:path w="1920239" h="95250" extrusionOk="0">
                  <a:moveTo>
                    <a:pt x="1919986" y="0"/>
                  </a:moveTo>
                  <a:lnTo>
                    <a:pt x="0" y="0"/>
                  </a:lnTo>
                  <a:lnTo>
                    <a:pt x="0" y="94742"/>
                  </a:lnTo>
                  <a:lnTo>
                    <a:pt x="1919986" y="94742"/>
                  </a:lnTo>
                  <a:lnTo>
                    <a:pt x="1919986" y="0"/>
                  </a:lnTo>
                  <a:close/>
                </a:path>
              </a:pathLst>
            </a:custGeom>
            <a:solidFill>
              <a:srgbClr val="ADADE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grpSp>
      <p:grpSp>
        <p:nvGrpSpPr>
          <p:cNvPr id="285" name="Google Shape;285;g38ef7a6a44f_0_66"/>
          <p:cNvGrpSpPr/>
          <p:nvPr/>
        </p:nvGrpSpPr>
        <p:grpSpPr>
          <a:xfrm>
            <a:off x="406616" y="-2991"/>
            <a:ext cx="11784872" cy="566675"/>
            <a:chOff x="0" y="-26776"/>
            <a:chExt cx="5759957" cy="272139"/>
          </a:xfrm>
        </p:grpSpPr>
        <p:sp>
          <p:nvSpPr>
            <p:cNvPr id="286" name="Google Shape;286;g38ef7a6a44f_0_66"/>
            <p:cNvSpPr/>
            <p:nvPr/>
          </p:nvSpPr>
          <p:spPr>
            <a:xfrm>
              <a:off x="1777473" y="-26776"/>
              <a:ext cx="3982098" cy="121920"/>
            </a:xfrm>
            <a:custGeom>
              <a:avLst/>
              <a:gdLst/>
              <a:ahLst/>
              <a:cxnLst/>
              <a:rect l="l" t="t" r="r" b="b"/>
              <a:pathLst>
                <a:path w="2880360" h="95250" extrusionOk="0">
                  <a:moveTo>
                    <a:pt x="2879979" y="0"/>
                  </a:moveTo>
                  <a:lnTo>
                    <a:pt x="0" y="0"/>
                  </a:lnTo>
                  <a:lnTo>
                    <a:pt x="0" y="94741"/>
                  </a:lnTo>
                  <a:lnTo>
                    <a:pt x="2879979" y="94741"/>
                  </a:lnTo>
                  <a:lnTo>
                    <a:pt x="2879979" y="0"/>
                  </a:lnTo>
                  <a:close/>
                </a:path>
              </a:pathLst>
            </a:custGeom>
            <a:solidFill>
              <a:srgbClr val="ADADE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393">
                <a:solidFill>
                  <a:schemeClr val="dk1"/>
                </a:solidFill>
                <a:latin typeface="Calibri"/>
                <a:ea typeface="Calibri"/>
                <a:cs typeface="Calibri"/>
                <a:sym typeface="Calibri"/>
              </a:endParaRPr>
            </a:p>
          </p:txBody>
        </p:sp>
        <p:pic>
          <p:nvPicPr>
            <p:cNvPr id="287" name="Google Shape;287;g38ef7a6a44f_0_66"/>
            <p:cNvPicPr preferRelativeResize="0"/>
            <p:nvPr/>
          </p:nvPicPr>
          <p:blipFill rotWithShape="1">
            <a:blip r:embed="rId3">
              <a:alphaModFix/>
            </a:blip>
            <a:srcRect/>
            <a:stretch/>
          </p:blipFill>
          <p:spPr>
            <a:xfrm>
              <a:off x="0" y="69435"/>
              <a:ext cx="5759957" cy="175928"/>
            </a:xfrm>
            <a:prstGeom prst="rect">
              <a:avLst/>
            </a:prstGeom>
            <a:noFill/>
            <a:ln>
              <a:noFill/>
            </a:ln>
          </p:spPr>
        </p:pic>
      </p:grpSp>
      <p:sp>
        <p:nvSpPr>
          <p:cNvPr id="288" name="Google Shape;288;g38ef7a6a44f_0_66"/>
          <p:cNvSpPr txBox="1"/>
          <p:nvPr/>
        </p:nvSpPr>
        <p:spPr>
          <a:xfrm>
            <a:off x="592690" y="184561"/>
            <a:ext cx="5732700" cy="379200"/>
          </a:xfrm>
          <a:prstGeom prst="rect">
            <a:avLst/>
          </a:prstGeom>
          <a:noFill/>
          <a:ln>
            <a:noFill/>
          </a:ln>
        </p:spPr>
        <p:txBody>
          <a:bodyPr spcFirstLastPara="1" wrap="square" lIns="0" tIns="9700" rIns="0" bIns="0" anchor="t" anchorCtr="0">
            <a:spAutoFit/>
          </a:bodyPr>
          <a:lstStyle/>
          <a:p>
            <a:pPr marL="10783" marR="0" lvl="0" indent="0" algn="l" rtl="0">
              <a:spcBef>
                <a:spcPts val="0"/>
              </a:spcBef>
              <a:spcAft>
                <a:spcPts val="0"/>
              </a:spcAft>
              <a:buNone/>
            </a:pPr>
            <a:r>
              <a:rPr lang="en-IN" sz="2400">
                <a:solidFill>
                  <a:schemeClr val="dk1"/>
                </a:solidFill>
                <a:latin typeface="Times New Roman"/>
                <a:ea typeface="Times New Roman"/>
                <a:cs typeface="Times New Roman"/>
                <a:sym typeface="Times New Roman"/>
              </a:rPr>
              <a:t>PRELIMINARY SIMULATIONS</a:t>
            </a:r>
            <a:endParaRPr sz="2400">
              <a:solidFill>
                <a:schemeClr val="dk1"/>
              </a:solidFill>
              <a:latin typeface="Times New Roman"/>
              <a:ea typeface="Times New Roman"/>
              <a:cs typeface="Times New Roman"/>
              <a:sym typeface="Times New Roman"/>
            </a:endParaRPr>
          </a:p>
        </p:txBody>
      </p:sp>
      <p:sp>
        <p:nvSpPr>
          <p:cNvPr id="289" name="Google Shape;289;g38ef7a6a44f_0_66"/>
          <p:cNvSpPr txBox="1"/>
          <p:nvPr/>
        </p:nvSpPr>
        <p:spPr>
          <a:xfrm>
            <a:off x="406626" y="751850"/>
            <a:ext cx="11448300" cy="4002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IN" sz="2000">
                <a:solidFill>
                  <a:schemeClr val="dk1"/>
                </a:solidFill>
                <a:latin typeface="Times New Roman"/>
                <a:ea typeface="Times New Roman"/>
                <a:cs typeface="Times New Roman"/>
                <a:sym typeface="Times New Roman"/>
              </a:rPr>
              <a:t>These following simulations are made using a proportional controller for the Docker being stationary. </a:t>
            </a:r>
            <a:endParaRPr/>
          </a:p>
        </p:txBody>
      </p:sp>
      <p:pic>
        <p:nvPicPr>
          <p:cNvPr id="290" name="Google Shape;290;g38ef7a6a44f_0_66" title="3D view.png"/>
          <p:cNvPicPr preferRelativeResize="0"/>
          <p:nvPr/>
        </p:nvPicPr>
        <p:blipFill>
          <a:blip r:embed="rId4">
            <a:alphaModFix/>
          </a:blip>
          <a:stretch>
            <a:fillRect/>
          </a:stretch>
        </p:blipFill>
        <p:spPr>
          <a:xfrm>
            <a:off x="264476" y="1803425"/>
            <a:ext cx="5432950" cy="3716576"/>
          </a:xfrm>
          <a:prstGeom prst="rect">
            <a:avLst/>
          </a:prstGeom>
          <a:noFill/>
          <a:ln>
            <a:noFill/>
          </a:ln>
        </p:spPr>
      </p:pic>
      <p:pic>
        <p:nvPicPr>
          <p:cNvPr id="291" name="Google Shape;291;g38ef7a6a44f_0_66" title="dist vs time.png"/>
          <p:cNvPicPr preferRelativeResize="0"/>
          <p:nvPr/>
        </p:nvPicPr>
        <p:blipFill>
          <a:blip r:embed="rId5">
            <a:alphaModFix/>
          </a:blip>
          <a:stretch>
            <a:fillRect/>
          </a:stretch>
        </p:blipFill>
        <p:spPr>
          <a:xfrm>
            <a:off x="6423100" y="1957674"/>
            <a:ext cx="5084052" cy="34655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963</Words>
  <Application>Microsoft Office PowerPoint</Application>
  <PresentationFormat>Widescreen</PresentationFormat>
  <Paragraphs>105</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Safe and Autonomous Docking of an AUV</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Nidhi Mehra</dc:creator>
  <cp:lastModifiedBy>Sanad Shaha</cp:lastModifiedBy>
  <cp:revision>2</cp:revision>
  <dcterms:created xsi:type="dcterms:W3CDTF">2024-10-24T09:53:17Z</dcterms:created>
  <dcterms:modified xsi:type="dcterms:W3CDTF">2025-10-07T05:44:36Z</dcterms:modified>
</cp:coreProperties>
</file>