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6436" autoAdjust="0"/>
  </p:normalViewPr>
  <p:slideViewPr>
    <p:cSldViewPr snapToGrid="0">
      <p:cViewPr varScale="1">
        <p:scale>
          <a:sx n="51" d="100"/>
          <a:sy n="51" d="100"/>
        </p:scale>
        <p:origin x="150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794A01-5C7B-4DBE-8FFA-52E562040D69}" type="datetimeFigureOut">
              <a:rPr lang="en-US" smtClean="0"/>
              <a:t>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7B843C-A5CB-4A74-B94C-5CFE470B7063}" type="slidenum">
              <a:rPr lang="en-US" smtClean="0"/>
              <a:t>‹#›</a:t>
            </a:fld>
            <a:endParaRPr lang="en-US"/>
          </a:p>
        </p:txBody>
      </p:sp>
    </p:spTree>
    <p:extLst>
      <p:ext uri="{BB962C8B-B14F-4D97-AF65-F5344CB8AC3E}">
        <p14:creationId xmlns:p14="http://schemas.microsoft.com/office/powerpoint/2010/main" val="3568078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Steps of Data Pipelines:</a:t>
            </a:r>
            <a:br>
              <a:rPr lang="en-US" dirty="0"/>
            </a:br>
            <a:r>
              <a:rPr lang="en-US" dirty="0"/>
              <a:t>1. Data Extraction: Firstly, a raw data was extracted from the Raw Schema from database which contains the raw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Data Transformation: Then the raw data were processed by cleaning or filling missing vales, removing outliers that may biased our outcomes and removing duplicate vales. Also, in this process, some features were removed that least helps to get target. [In my case I removed ca column (</a:t>
            </a:r>
            <a:r>
              <a:rPr lang="en-US" b="0" dirty="0">
                <a:solidFill>
                  <a:srgbClr val="D4D4D4"/>
                </a:solidFill>
                <a:effectLst/>
                <a:latin typeface="Consolas" panose="020B0609020204030204" pitchFamily="49" charset="0"/>
              </a:rPr>
              <a:t>Number of major vessels (0-3) colored by fluoroscopy</a:t>
            </a:r>
            <a:r>
              <a:rPr lang="en-US" dirty="0"/>
              <a:t>) as it has almost 90% missing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Data Storage: Then the processed data was stored to cleaned schema of my database MSDS610 database.</a:t>
            </a:r>
          </a:p>
        </p:txBody>
      </p:sp>
      <p:sp>
        <p:nvSpPr>
          <p:cNvPr id="4" name="Slide Number Placeholder 3"/>
          <p:cNvSpPr>
            <a:spLocks noGrp="1"/>
          </p:cNvSpPr>
          <p:nvPr>
            <p:ph type="sldNum" sz="quarter" idx="5"/>
          </p:nvPr>
        </p:nvSpPr>
        <p:spPr/>
        <p:txBody>
          <a:bodyPr/>
          <a:lstStyle/>
          <a:p>
            <a:fld id="{557B843C-A5CB-4A74-B94C-5CFE470B7063}" type="slidenum">
              <a:rPr lang="en-US" smtClean="0"/>
              <a:t>2</a:t>
            </a:fld>
            <a:endParaRPr lang="en-US"/>
          </a:p>
        </p:txBody>
      </p:sp>
    </p:spTree>
    <p:extLst>
      <p:ext uri="{BB962C8B-B14F-4D97-AF65-F5344CB8AC3E}">
        <p14:creationId xmlns:p14="http://schemas.microsoft.com/office/powerpoint/2010/main" val="3263090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Pipeline Type: Batch Processing</a:t>
            </a:r>
          </a:p>
          <a:p>
            <a:r>
              <a:rPr lang="en-US" dirty="0"/>
              <a:t>- The dataset contains different measurement related to heart disease and this dataset doesn’t require real time updates as we could use collected data in certain intervals like day or week or month.</a:t>
            </a:r>
            <a:br>
              <a:rPr lang="en-US" dirty="0"/>
            </a:br>
            <a:endParaRPr lang="en-US" dirty="0"/>
          </a:p>
        </p:txBody>
      </p:sp>
      <p:sp>
        <p:nvSpPr>
          <p:cNvPr id="4" name="Slide Number Placeholder 3"/>
          <p:cNvSpPr>
            <a:spLocks noGrp="1"/>
          </p:cNvSpPr>
          <p:nvPr>
            <p:ph type="sldNum" sz="quarter" idx="5"/>
          </p:nvPr>
        </p:nvSpPr>
        <p:spPr/>
        <p:txBody>
          <a:bodyPr/>
          <a:lstStyle/>
          <a:p>
            <a:fld id="{557B843C-A5CB-4A74-B94C-5CFE470B7063}" type="slidenum">
              <a:rPr lang="en-US" smtClean="0"/>
              <a:t>3</a:t>
            </a:fld>
            <a:endParaRPr lang="en-US"/>
          </a:p>
        </p:txBody>
      </p:sp>
    </p:spTree>
    <p:extLst>
      <p:ext uri="{BB962C8B-B14F-4D97-AF65-F5344CB8AC3E}">
        <p14:creationId xmlns:p14="http://schemas.microsoft.com/office/powerpoint/2010/main" val="3039395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Format:</a:t>
            </a:r>
          </a:p>
          <a:p>
            <a:r>
              <a:rPr lang="en-US" dirty="0"/>
              <a:t>The processed data was stored to a database in a new schema named “Cleaned”. Since, we extract data from database and aim is to store transformed data in database for further processing so in this case the dataset was saved in database.</a:t>
            </a:r>
          </a:p>
        </p:txBody>
      </p:sp>
      <p:sp>
        <p:nvSpPr>
          <p:cNvPr id="4" name="Slide Number Placeholder 3"/>
          <p:cNvSpPr>
            <a:spLocks noGrp="1"/>
          </p:cNvSpPr>
          <p:nvPr>
            <p:ph type="sldNum" sz="quarter" idx="5"/>
          </p:nvPr>
        </p:nvSpPr>
        <p:spPr/>
        <p:txBody>
          <a:bodyPr/>
          <a:lstStyle/>
          <a:p>
            <a:fld id="{557B843C-A5CB-4A74-B94C-5CFE470B7063}" type="slidenum">
              <a:rPr lang="en-US" smtClean="0"/>
              <a:t>4</a:t>
            </a:fld>
            <a:endParaRPr lang="en-US"/>
          </a:p>
        </p:txBody>
      </p:sp>
    </p:spTree>
    <p:extLst>
      <p:ext uri="{BB962C8B-B14F-4D97-AF65-F5344CB8AC3E}">
        <p14:creationId xmlns:p14="http://schemas.microsoft.com/office/powerpoint/2010/main" val="2605246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Missing Values: There was a huge missing value in the dataset in multiple columns. Some of the rows containing missing values were removed and for most of the other missing value the value were filled using Mode and KNN imputer method. Mode was used for categorical or Boolean data and KNN was used for numeric data.</a:t>
            </a:r>
          </a:p>
          <a:p>
            <a:r>
              <a:rPr lang="en-US" dirty="0"/>
              <a:t>2. Outlier: Although there wasn’t much outlier in dataset while viewing it using plot but two outlier of </a:t>
            </a:r>
            <a:r>
              <a:rPr lang="en-US" dirty="0" err="1"/>
              <a:t>oldpeak</a:t>
            </a:r>
            <a:r>
              <a:rPr lang="en-US" dirty="0"/>
              <a:t> column was eliminated using z-score. </a:t>
            </a:r>
          </a:p>
          <a:p>
            <a:r>
              <a:rPr lang="en-US" dirty="0"/>
              <a:t>3. Duplicates: Although there was large duplicates value in dataset, but none of them was removed thinking that the measurement of multiple people of same </a:t>
            </a:r>
            <a:r>
              <a:rPr lang="en-US" dirty="0" err="1"/>
              <a:t>comdition</a:t>
            </a:r>
            <a:r>
              <a:rPr lang="en-US" dirty="0"/>
              <a:t> might be same.</a:t>
            </a:r>
          </a:p>
        </p:txBody>
      </p:sp>
      <p:sp>
        <p:nvSpPr>
          <p:cNvPr id="4" name="Slide Number Placeholder 3"/>
          <p:cNvSpPr>
            <a:spLocks noGrp="1"/>
          </p:cNvSpPr>
          <p:nvPr>
            <p:ph type="sldNum" sz="quarter" idx="5"/>
          </p:nvPr>
        </p:nvSpPr>
        <p:spPr/>
        <p:txBody>
          <a:bodyPr/>
          <a:lstStyle/>
          <a:p>
            <a:fld id="{557B843C-A5CB-4A74-B94C-5CFE470B7063}" type="slidenum">
              <a:rPr lang="en-US" smtClean="0"/>
              <a:t>5</a:t>
            </a:fld>
            <a:endParaRPr lang="en-US"/>
          </a:p>
        </p:txBody>
      </p:sp>
    </p:spTree>
    <p:extLst>
      <p:ext uri="{BB962C8B-B14F-4D97-AF65-F5344CB8AC3E}">
        <p14:creationId xmlns:p14="http://schemas.microsoft.com/office/powerpoint/2010/main" val="2082660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schema has a central fact table (</a:t>
            </a:r>
            <a:r>
              <a:rPr lang="en-US" dirty="0" err="1"/>
              <a:t>Fact_Heart_Disease</a:t>
            </a:r>
            <a:r>
              <a:rPr lang="en-US" dirty="0"/>
              <a:t>) linked to several dimension tables (</a:t>
            </a:r>
            <a:r>
              <a:rPr lang="en-US" dirty="0" err="1"/>
              <a:t>Dim_Patient</a:t>
            </a:r>
            <a:r>
              <a:rPr lang="en-US" dirty="0"/>
              <a:t>, </a:t>
            </a:r>
            <a:r>
              <a:rPr lang="en-US" dirty="0" err="1"/>
              <a:t>Dim_Chest_Pain_Type</a:t>
            </a:r>
            <a:r>
              <a:rPr lang="en-US" dirty="0"/>
              <a:t>, </a:t>
            </a:r>
            <a:r>
              <a:rPr lang="en-US" dirty="0" err="1"/>
              <a:t>Dim_Electrocardiographic_Results</a:t>
            </a:r>
            <a:r>
              <a:rPr lang="en-US" dirty="0"/>
              <a:t>, </a:t>
            </a:r>
            <a:r>
              <a:rPr lang="en-US" dirty="0" err="1"/>
              <a:t>Dim_Exercise_Angina</a:t>
            </a:r>
            <a:r>
              <a:rPr lang="en-US" dirty="0"/>
              <a:t>, </a:t>
            </a:r>
            <a:r>
              <a:rPr lang="en-US" dirty="0" err="1"/>
              <a:t>Dim_Slope_of_ST_Segment</a:t>
            </a:r>
            <a:r>
              <a:rPr lang="en-US" dirty="0"/>
              <a:t>, </a:t>
            </a:r>
            <a:r>
              <a:rPr lang="en-US" dirty="0" err="1"/>
              <a:t>Dim_Thalassemia</a:t>
            </a:r>
            <a:r>
              <a:rPr lang="en-US" dirty="0"/>
              <a:t>) through foreign keys, creating a star-like structure for easy querying and reporting.</a:t>
            </a:r>
          </a:p>
        </p:txBody>
      </p:sp>
      <p:sp>
        <p:nvSpPr>
          <p:cNvPr id="4" name="Slide Number Placeholder 3"/>
          <p:cNvSpPr>
            <a:spLocks noGrp="1"/>
          </p:cNvSpPr>
          <p:nvPr>
            <p:ph type="sldNum" sz="quarter" idx="5"/>
          </p:nvPr>
        </p:nvSpPr>
        <p:spPr/>
        <p:txBody>
          <a:bodyPr/>
          <a:lstStyle/>
          <a:p>
            <a:fld id="{557B843C-A5CB-4A74-B94C-5CFE470B7063}" type="slidenum">
              <a:rPr lang="en-US" smtClean="0"/>
              <a:t>6</a:t>
            </a:fld>
            <a:endParaRPr lang="en-US"/>
          </a:p>
        </p:txBody>
      </p:sp>
    </p:spTree>
    <p:extLst>
      <p:ext uri="{BB962C8B-B14F-4D97-AF65-F5344CB8AC3E}">
        <p14:creationId xmlns:p14="http://schemas.microsoft.com/office/powerpoint/2010/main" val="1956387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F87D5-8C5C-0162-3D02-47E85B4941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627BBD-D6C6-0F71-D336-26A073E968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E42823-BE42-8452-286A-CDEC4D935ABE}"/>
              </a:ext>
            </a:extLst>
          </p:cNvPr>
          <p:cNvSpPr>
            <a:spLocks noGrp="1"/>
          </p:cNvSpPr>
          <p:nvPr>
            <p:ph type="dt" sz="half" idx="10"/>
          </p:nvPr>
        </p:nvSpPr>
        <p:spPr/>
        <p:txBody>
          <a:bodyPr/>
          <a:lstStyle/>
          <a:p>
            <a:fld id="{1A2B2BC6-D8C9-46FD-94A0-C15DC44C56A3}" type="datetimeFigureOut">
              <a:rPr lang="en-US" smtClean="0"/>
              <a:t>2/2/2025</a:t>
            </a:fld>
            <a:endParaRPr lang="en-US"/>
          </a:p>
        </p:txBody>
      </p:sp>
      <p:sp>
        <p:nvSpPr>
          <p:cNvPr id="5" name="Footer Placeholder 4">
            <a:extLst>
              <a:ext uri="{FF2B5EF4-FFF2-40B4-BE49-F238E27FC236}">
                <a16:creationId xmlns:a16="http://schemas.microsoft.com/office/drawing/2014/main" id="{4621DE8C-10FF-77EA-89D3-02A59A1BEB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507522-8A7B-77B0-6482-6280146B0CD9}"/>
              </a:ext>
            </a:extLst>
          </p:cNvPr>
          <p:cNvSpPr>
            <a:spLocks noGrp="1"/>
          </p:cNvSpPr>
          <p:nvPr>
            <p:ph type="sldNum" sz="quarter" idx="12"/>
          </p:nvPr>
        </p:nvSpPr>
        <p:spPr/>
        <p:txBody>
          <a:bodyPr/>
          <a:lstStyle/>
          <a:p>
            <a:fld id="{45C735F9-E1CD-4619-840D-BACF8595E32D}" type="slidenum">
              <a:rPr lang="en-US" smtClean="0"/>
              <a:t>‹#›</a:t>
            </a:fld>
            <a:endParaRPr lang="en-US"/>
          </a:p>
        </p:txBody>
      </p:sp>
    </p:spTree>
    <p:extLst>
      <p:ext uri="{BB962C8B-B14F-4D97-AF65-F5344CB8AC3E}">
        <p14:creationId xmlns:p14="http://schemas.microsoft.com/office/powerpoint/2010/main" val="1761467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5B49-566C-A10C-AD60-6765CC133F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AD3ABC-4A2C-F04C-D0F0-5E17F90D99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B75413-17B8-5062-57FD-8274EC639DF4}"/>
              </a:ext>
            </a:extLst>
          </p:cNvPr>
          <p:cNvSpPr>
            <a:spLocks noGrp="1"/>
          </p:cNvSpPr>
          <p:nvPr>
            <p:ph type="dt" sz="half" idx="10"/>
          </p:nvPr>
        </p:nvSpPr>
        <p:spPr/>
        <p:txBody>
          <a:bodyPr/>
          <a:lstStyle/>
          <a:p>
            <a:fld id="{1A2B2BC6-D8C9-46FD-94A0-C15DC44C56A3}" type="datetimeFigureOut">
              <a:rPr lang="en-US" smtClean="0"/>
              <a:t>2/2/2025</a:t>
            </a:fld>
            <a:endParaRPr lang="en-US"/>
          </a:p>
        </p:txBody>
      </p:sp>
      <p:sp>
        <p:nvSpPr>
          <p:cNvPr id="5" name="Footer Placeholder 4">
            <a:extLst>
              <a:ext uri="{FF2B5EF4-FFF2-40B4-BE49-F238E27FC236}">
                <a16:creationId xmlns:a16="http://schemas.microsoft.com/office/drawing/2014/main" id="{E00C8875-41FF-8379-633E-C126610DFF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B4DF12-0C19-6C3C-8CEF-C9989EC8CCF1}"/>
              </a:ext>
            </a:extLst>
          </p:cNvPr>
          <p:cNvSpPr>
            <a:spLocks noGrp="1"/>
          </p:cNvSpPr>
          <p:nvPr>
            <p:ph type="sldNum" sz="quarter" idx="12"/>
          </p:nvPr>
        </p:nvSpPr>
        <p:spPr/>
        <p:txBody>
          <a:bodyPr/>
          <a:lstStyle/>
          <a:p>
            <a:fld id="{45C735F9-E1CD-4619-840D-BACF8595E32D}" type="slidenum">
              <a:rPr lang="en-US" smtClean="0"/>
              <a:t>‹#›</a:t>
            </a:fld>
            <a:endParaRPr lang="en-US"/>
          </a:p>
        </p:txBody>
      </p:sp>
    </p:spTree>
    <p:extLst>
      <p:ext uri="{BB962C8B-B14F-4D97-AF65-F5344CB8AC3E}">
        <p14:creationId xmlns:p14="http://schemas.microsoft.com/office/powerpoint/2010/main" val="3749126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46DA58-330E-E380-F584-1B8BD803BC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BDF35C-55FB-3A62-C37D-4487E55590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F30CF5-3B24-6418-23E0-0D1BC45BC61B}"/>
              </a:ext>
            </a:extLst>
          </p:cNvPr>
          <p:cNvSpPr>
            <a:spLocks noGrp="1"/>
          </p:cNvSpPr>
          <p:nvPr>
            <p:ph type="dt" sz="half" idx="10"/>
          </p:nvPr>
        </p:nvSpPr>
        <p:spPr/>
        <p:txBody>
          <a:bodyPr/>
          <a:lstStyle/>
          <a:p>
            <a:fld id="{1A2B2BC6-D8C9-46FD-94A0-C15DC44C56A3}" type="datetimeFigureOut">
              <a:rPr lang="en-US" smtClean="0"/>
              <a:t>2/2/2025</a:t>
            </a:fld>
            <a:endParaRPr lang="en-US"/>
          </a:p>
        </p:txBody>
      </p:sp>
      <p:sp>
        <p:nvSpPr>
          <p:cNvPr id="5" name="Footer Placeholder 4">
            <a:extLst>
              <a:ext uri="{FF2B5EF4-FFF2-40B4-BE49-F238E27FC236}">
                <a16:creationId xmlns:a16="http://schemas.microsoft.com/office/drawing/2014/main" id="{BC5EEBA6-95F9-53F5-CE0A-8F0E087BB7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3D649D-4867-7473-CC33-74E7A578F029}"/>
              </a:ext>
            </a:extLst>
          </p:cNvPr>
          <p:cNvSpPr>
            <a:spLocks noGrp="1"/>
          </p:cNvSpPr>
          <p:nvPr>
            <p:ph type="sldNum" sz="quarter" idx="12"/>
          </p:nvPr>
        </p:nvSpPr>
        <p:spPr/>
        <p:txBody>
          <a:bodyPr/>
          <a:lstStyle/>
          <a:p>
            <a:fld id="{45C735F9-E1CD-4619-840D-BACF8595E32D}" type="slidenum">
              <a:rPr lang="en-US" smtClean="0"/>
              <a:t>‹#›</a:t>
            </a:fld>
            <a:endParaRPr lang="en-US"/>
          </a:p>
        </p:txBody>
      </p:sp>
    </p:spTree>
    <p:extLst>
      <p:ext uri="{BB962C8B-B14F-4D97-AF65-F5344CB8AC3E}">
        <p14:creationId xmlns:p14="http://schemas.microsoft.com/office/powerpoint/2010/main" val="8737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7538E-7611-79EE-915C-11A6D37796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BD01D9-01C5-E654-F07C-6684DF4483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FA2AFB-B92E-FB19-43F4-586C69CD3FBB}"/>
              </a:ext>
            </a:extLst>
          </p:cNvPr>
          <p:cNvSpPr>
            <a:spLocks noGrp="1"/>
          </p:cNvSpPr>
          <p:nvPr>
            <p:ph type="dt" sz="half" idx="10"/>
          </p:nvPr>
        </p:nvSpPr>
        <p:spPr/>
        <p:txBody>
          <a:bodyPr/>
          <a:lstStyle/>
          <a:p>
            <a:fld id="{1A2B2BC6-D8C9-46FD-94A0-C15DC44C56A3}" type="datetimeFigureOut">
              <a:rPr lang="en-US" smtClean="0"/>
              <a:t>2/2/2025</a:t>
            </a:fld>
            <a:endParaRPr lang="en-US"/>
          </a:p>
        </p:txBody>
      </p:sp>
      <p:sp>
        <p:nvSpPr>
          <p:cNvPr id="5" name="Footer Placeholder 4">
            <a:extLst>
              <a:ext uri="{FF2B5EF4-FFF2-40B4-BE49-F238E27FC236}">
                <a16:creationId xmlns:a16="http://schemas.microsoft.com/office/drawing/2014/main" id="{651FC86A-A7F6-AAA6-6768-A248535717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980EA0-EC17-2CD3-FC22-2A194D46F115}"/>
              </a:ext>
            </a:extLst>
          </p:cNvPr>
          <p:cNvSpPr>
            <a:spLocks noGrp="1"/>
          </p:cNvSpPr>
          <p:nvPr>
            <p:ph type="sldNum" sz="quarter" idx="12"/>
          </p:nvPr>
        </p:nvSpPr>
        <p:spPr/>
        <p:txBody>
          <a:bodyPr/>
          <a:lstStyle/>
          <a:p>
            <a:fld id="{45C735F9-E1CD-4619-840D-BACF8595E32D}" type="slidenum">
              <a:rPr lang="en-US" smtClean="0"/>
              <a:t>‹#›</a:t>
            </a:fld>
            <a:endParaRPr lang="en-US"/>
          </a:p>
        </p:txBody>
      </p:sp>
    </p:spTree>
    <p:extLst>
      <p:ext uri="{BB962C8B-B14F-4D97-AF65-F5344CB8AC3E}">
        <p14:creationId xmlns:p14="http://schemas.microsoft.com/office/powerpoint/2010/main" val="1812881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6E823-4F16-FD74-50DC-A1B13EC081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00AB59-5AE8-0D9E-4AFA-A8308CBC7B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FFA3F2-576C-C27D-AD52-F52DAD10D56D}"/>
              </a:ext>
            </a:extLst>
          </p:cNvPr>
          <p:cNvSpPr>
            <a:spLocks noGrp="1"/>
          </p:cNvSpPr>
          <p:nvPr>
            <p:ph type="dt" sz="half" idx="10"/>
          </p:nvPr>
        </p:nvSpPr>
        <p:spPr/>
        <p:txBody>
          <a:bodyPr/>
          <a:lstStyle/>
          <a:p>
            <a:fld id="{1A2B2BC6-D8C9-46FD-94A0-C15DC44C56A3}" type="datetimeFigureOut">
              <a:rPr lang="en-US" smtClean="0"/>
              <a:t>2/2/2025</a:t>
            </a:fld>
            <a:endParaRPr lang="en-US"/>
          </a:p>
        </p:txBody>
      </p:sp>
      <p:sp>
        <p:nvSpPr>
          <p:cNvPr id="5" name="Footer Placeholder 4">
            <a:extLst>
              <a:ext uri="{FF2B5EF4-FFF2-40B4-BE49-F238E27FC236}">
                <a16:creationId xmlns:a16="http://schemas.microsoft.com/office/drawing/2014/main" id="{A11379F5-1EBA-7978-F91F-1D00C660AE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4B1B10-BDF0-CC79-ED24-5EE2169F5726}"/>
              </a:ext>
            </a:extLst>
          </p:cNvPr>
          <p:cNvSpPr>
            <a:spLocks noGrp="1"/>
          </p:cNvSpPr>
          <p:nvPr>
            <p:ph type="sldNum" sz="quarter" idx="12"/>
          </p:nvPr>
        </p:nvSpPr>
        <p:spPr/>
        <p:txBody>
          <a:bodyPr/>
          <a:lstStyle/>
          <a:p>
            <a:fld id="{45C735F9-E1CD-4619-840D-BACF8595E32D}" type="slidenum">
              <a:rPr lang="en-US" smtClean="0"/>
              <a:t>‹#›</a:t>
            </a:fld>
            <a:endParaRPr lang="en-US"/>
          </a:p>
        </p:txBody>
      </p:sp>
    </p:spTree>
    <p:extLst>
      <p:ext uri="{BB962C8B-B14F-4D97-AF65-F5344CB8AC3E}">
        <p14:creationId xmlns:p14="http://schemas.microsoft.com/office/powerpoint/2010/main" val="1081522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D1D56-D2C4-25D6-A3B7-EFC31B34DA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304DC8-D0BA-9659-8A48-DC9E2CB319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855A11-EEAA-12E5-3F94-F46BF69F53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7FAC1A-301B-180B-6C6A-88BE964FF26D}"/>
              </a:ext>
            </a:extLst>
          </p:cNvPr>
          <p:cNvSpPr>
            <a:spLocks noGrp="1"/>
          </p:cNvSpPr>
          <p:nvPr>
            <p:ph type="dt" sz="half" idx="10"/>
          </p:nvPr>
        </p:nvSpPr>
        <p:spPr/>
        <p:txBody>
          <a:bodyPr/>
          <a:lstStyle/>
          <a:p>
            <a:fld id="{1A2B2BC6-D8C9-46FD-94A0-C15DC44C56A3}" type="datetimeFigureOut">
              <a:rPr lang="en-US" smtClean="0"/>
              <a:t>2/2/2025</a:t>
            </a:fld>
            <a:endParaRPr lang="en-US"/>
          </a:p>
        </p:txBody>
      </p:sp>
      <p:sp>
        <p:nvSpPr>
          <p:cNvPr id="6" name="Footer Placeholder 5">
            <a:extLst>
              <a:ext uri="{FF2B5EF4-FFF2-40B4-BE49-F238E27FC236}">
                <a16:creationId xmlns:a16="http://schemas.microsoft.com/office/drawing/2014/main" id="{F27E28E0-F39F-A27B-B3DB-D1581A945D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4B9261-031E-E314-62E7-38B1EEA44C19}"/>
              </a:ext>
            </a:extLst>
          </p:cNvPr>
          <p:cNvSpPr>
            <a:spLocks noGrp="1"/>
          </p:cNvSpPr>
          <p:nvPr>
            <p:ph type="sldNum" sz="quarter" idx="12"/>
          </p:nvPr>
        </p:nvSpPr>
        <p:spPr/>
        <p:txBody>
          <a:bodyPr/>
          <a:lstStyle/>
          <a:p>
            <a:fld id="{45C735F9-E1CD-4619-840D-BACF8595E32D}" type="slidenum">
              <a:rPr lang="en-US" smtClean="0"/>
              <a:t>‹#›</a:t>
            </a:fld>
            <a:endParaRPr lang="en-US"/>
          </a:p>
        </p:txBody>
      </p:sp>
    </p:spTree>
    <p:extLst>
      <p:ext uri="{BB962C8B-B14F-4D97-AF65-F5344CB8AC3E}">
        <p14:creationId xmlns:p14="http://schemas.microsoft.com/office/powerpoint/2010/main" val="1082566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E7111-35E5-5A70-7567-787FC6B3DD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7FFBE1-CAE7-AFAB-ABCF-F62F00B8CC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D4A2F5-4560-D3AE-F846-C242582B40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765C04-9D4A-F850-D8D2-F893D22508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DECFFA-0F54-730A-0EBB-927842C30C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8620E2-9BD3-29FA-E4E0-B4EDE7563D4E}"/>
              </a:ext>
            </a:extLst>
          </p:cNvPr>
          <p:cNvSpPr>
            <a:spLocks noGrp="1"/>
          </p:cNvSpPr>
          <p:nvPr>
            <p:ph type="dt" sz="half" idx="10"/>
          </p:nvPr>
        </p:nvSpPr>
        <p:spPr/>
        <p:txBody>
          <a:bodyPr/>
          <a:lstStyle/>
          <a:p>
            <a:fld id="{1A2B2BC6-D8C9-46FD-94A0-C15DC44C56A3}" type="datetimeFigureOut">
              <a:rPr lang="en-US" smtClean="0"/>
              <a:t>2/2/2025</a:t>
            </a:fld>
            <a:endParaRPr lang="en-US"/>
          </a:p>
        </p:txBody>
      </p:sp>
      <p:sp>
        <p:nvSpPr>
          <p:cNvPr id="8" name="Footer Placeholder 7">
            <a:extLst>
              <a:ext uri="{FF2B5EF4-FFF2-40B4-BE49-F238E27FC236}">
                <a16:creationId xmlns:a16="http://schemas.microsoft.com/office/drawing/2014/main" id="{E3A4DD49-BF01-AE87-2F01-57AF9F660D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33A016-5BF0-5C58-C264-2F7CE3497315}"/>
              </a:ext>
            </a:extLst>
          </p:cNvPr>
          <p:cNvSpPr>
            <a:spLocks noGrp="1"/>
          </p:cNvSpPr>
          <p:nvPr>
            <p:ph type="sldNum" sz="quarter" idx="12"/>
          </p:nvPr>
        </p:nvSpPr>
        <p:spPr/>
        <p:txBody>
          <a:bodyPr/>
          <a:lstStyle/>
          <a:p>
            <a:fld id="{45C735F9-E1CD-4619-840D-BACF8595E32D}" type="slidenum">
              <a:rPr lang="en-US" smtClean="0"/>
              <a:t>‹#›</a:t>
            </a:fld>
            <a:endParaRPr lang="en-US"/>
          </a:p>
        </p:txBody>
      </p:sp>
    </p:spTree>
    <p:extLst>
      <p:ext uri="{BB962C8B-B14F-4D97-AF65-F5344CB8AC3E}">
        <p14:creationId xmlns:p14="http://schemas.microsoft.com/office/powerpoint/2010/main" val="4013615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B6E74-F1BC-9674-E6B5-2353B90A2B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C6382F-64EC-3BF5-C0E2-06CD0247DE73}"/>
              </a:ext>
            </a:extLst>
          </p:cNvPr>
          <p:cNvSpPr>
            <a:spLocks noGrp="1"/>
          </p:cNvSpPr>
          <p:nvPr>
            <p:ph type="dt" sz="half" idx="10"/>
          </p:nvPr>
        </p:nvSpPr>
        <p:spPr/>
        <p:txBody>
          <a:bodyPr/>
          <a:lstStyle/>
          <a:p>
            <a:fld id="{1A2B2BC6-D8C9-46FD-94A0-C15DC44C56A3}" type="datetimeFigureOut">
              <a:rPr lang="en-US" smtClean="0"/>
              <a:t>2/2/2025</a:t>
            </a:fld>
            <a:endParaRPr lang="en-US"/>
          </a:p>
        </p:txBody>
      </p:sp>
      <p:sp>
        <p:nvSpPr>
          <p:cNvPr id="4" name="Footer Placeholder 3">
            <a:extLst>
              <a:ext uri="{FF2B5EF4-FFF2-40B4-BE49-F238E27FC236}">
                <a16:creationId xmlns:a16="http://schemas.microsoft.com/office/drawing/2014/main" id="{7B461E44-AF43-C403-3646-2E3DA6D55F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779C84-7D8F-6D2A-A21F-CCD2853295E1}"/>
              </a:ext>
            </a:extLst>
          </p:cNvPr>
          <p:cNvSpPr>
            <a:spLocks noGrp="1"/>
          </p:cNvSpPr>
          <p:nvPr>
            <p:ph type="sldNum" sz="quarter" idx="12"/>
          </p:nvPr>
        </p:nvSpPr>
        <p:spPr/>
        <p:txBody>
          <a:bodyPr/>
          <a:lstStyle/>
          <a:p>
            <a:fld id="{45C735F9-E1CD-4619-840D-BACF8595E32D}" type="slidenum">
              <a:rPr lang="en-US" smtClean="0"/>
              <a:t>‹#›</a:t>
            </a:fld>
            <a:endParaRPr lang="en-US"/>
          </a:p>
        </p:txBody>
      </p:sp>
    </p:spTree>
    <p:extLst>
      <p:ext uri="{BB962C8B-B14F-4D97-AF65-F5344CB8AC3E}">
        <p14:creationId xmlns:p14="http://schemas.microsoft.com/office/powerpoint/2010/main" val="1465193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FCCDA0-0FAA-A82C-DA49-6507FCC412C9}"/>
              </a:ext>
            </a:extLst>
          </p:cNvPr>
          <p:cNvSpPr>
            <a:spLocks noGrp="1"/>
          </p:cNvSpPr>
          <p:nvPr>
            <p:ph type="dt" sz="half" idx="10"/>
          </p:nvPr>
        </p:nvSpPr>
        <p:spPr/>
        <p:txBody>
          <a:bodyPr/>
          <a:lstStyle/>
          <a:p>
            <a:fld id="{1A2B2BC6-D8C9-46FD-94A0-C15DC44C56A3}" type="datetimeFigureOut">
              <a:rPr lang="en-US" smtClean="0"/>
              <a:t>2/2/2025</a:t>
            </a:fld>
            <a:endParaRPr lang="en-US"/>
          </a:p>
        </p:txBody>
      </p:sp>
      <p:sp>
        <p:nvSpPr>
          <p:cNvPr id="3" name="Footer Placeholder 2">
            <a:extLst>
              <a:ext uri="{FF2B5EF4-FFF2-40B4-BE49-F238E27FC236}">
                <a16:creationId xmlns:a16="http://schemas.microsoft.com/office/drawing/2014/main" id="{95B85569-A66B-A5CD-6690-B9C62F8BBB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57109F-37B2-04B3-B791-A2137C5835D9}"/>
              </a:ext>
            </a:extLst>
          </p:cNvPr>
          <p:cNvSpPr>
            <a:spLocks noGrp="1"/>
          </p:cNvSpPr>
          <p:nvPr>
            <p:ph type="sldNum" sz="quarter" idx="12"/>
          </p:nvPr>
        </p:nvSpPr>
        <p:spPr/>
        <p:txBody>
          <a:bodyPr/>
          <a:lstStyle/>
          <a:p>
            <a:fld id="{45C735F9-E1CD-4619-840D-BACF8595E32D}" type="slidenum">
              <a:rPr lang="en-US" smtClean="0"/>
              <a:t>‹#›</a:t>
            </a:fld>
            <a:endParaRPr lang="en-US"/>
          </a:p>
        </p:txBody>
      </p:sp>
    </p:spTree>
    <p:extLst>
      <p:ext uri="{BB962C8B-B14F-4D97-AF65-F5344CB8AC3E}">
        <p14:creationId xmlns:p14="http://schemas.microsoft.com/office/powerpoint/2010/main" val="473556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EC3E-131F-6A56-E79E-3099287517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2CE2A1-5223-FE65-2C77-0D3E9C747E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8C4A1F-F661-E8D2-7F43-0EBC978473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A3AEEE-AE78-93E5-CFCF-C82C45757C3F}"/>
              </a:ext>
            </a:extLst>
          </p:cNvPr>
          <p:cNvSpPr>
            <a:spLocks noGrp="1"/>
          </p:cNvSpPr>
          <p:nvPr>
            <p:ph type="dt" sz="half" idx="10"/>
          </p:nvPr>
        </p:nvSpPr>
        <p:spPr/>
        <p:txBody>
          <a:bodyPr/>
          <a:lstStyle/>
          <a:p>
            <a:fld id="{1A2B2BC6-D8C9-46FD-94A0-C15DC44C56A3}" type="datetimeFigureOut">
              <a:rPr lang="en-US" smtClean="0"/>
              <a:t>2/2/2025</a:t>
            </a:fld>
            <a:endParaRPr lang="en-US"/>
          </a:p>
        </p:txBody>
      </p:sp>
      <p:sp>
        <p:nvSpPr>
          <p:cNvPr id="6" name="Footer Placeholder 5">
            <a:extLst>
              <a:ext uri="{FF2B5EF4-FFF2-40B4-BE49-F238E27FC236}">
                <a16:creationId xmlns:a16="http://schemas.microsoft.com/office/drawing/2014/main" id="{CD488486-35A4-7E21-7391-5768480E29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64FA2A-3854-E448-E623-FAC7D69F8626}"/>
              </a:ext>
            </a:extLst>
          </p:cNvPr>
          <p:cNvSpPr>
            <a:spLocks noGrp="1"/>
          </p:cNvSpPr>
          <p:nvPr>
            <p:ph type="sldNum" sz="quarter" idx="12"/>
          </p:nvPr>
        </p:nvSpPr>
        <p:spPr/>
        <p:txBody>
          <a:bodyPr/>
          <a:lstStyle/>
          <a:p>
            <a:fld id="{45C735F9-E1CD-4619-840D-BACF8595E32D}" type="slidenum">
              <a:rPr lang="en-US" smtClean="0"/>
              <a:t>‹#›</a:t>
            </a:fld>
            <a:endParaRPr lang="en-US"/>
          </a:p>
        </p:txBody>
      </p:sp>
    </p:spTree>
    <p:extLst>
      <p:ext uri="{BB962C8B-B14F-4D97-AF65-F5344CB8AC3E}">
        <p14:creationId xmlns:p14="http://schemas.microsoft.com/office/powerpoint/2010/main" val="762890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6A059-D274-3121-CCB8-992BE26542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720A6B-D762-FA60-9358-FBCD6E8FCB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946B35-B620-640F-F05F-FF462EEB83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BFD86C-1BB6-D742-F8AE-9C029C449C57}"/>
              </a:ext>
            </a:extLst>
          </p:cNvPr>
          <p:cNvSpPr>
            <a:spLocks noGrp="1"/>
          </p:cNvSpPr>
          <p:nvPr>
            <p:ph type="dt" sz="half" idx="10"/>
          </p:nvPr>
        </p:nvSpPr>
        <p:spPr/>
        <p:txBody>
          <a:bodyPr/>
          <a:lstStyle/>
          <a:p>
            <a:fld id="{1A2B2BC6-D8C9-46FD-94A0-C15DC44C56A3}" type="datetimeFigureOut">
              <a:rPr lang="en-US" smtClean="0"/>
              <a:t>2/2/2025</a:t>
            </a:fld>
            <a:endParaRPr lang="en-US"/>
          </a:p>
        </p:txBody>
      </p:sp>
      <p:sp>
        <p:nvSpPr>
          <p:cNvPr id="6" name="Footer Placeholder 5">
            <a:extLst>
              <a:ext uri="{FF2B5EF4-FFF2-40B4-BE49-F238E27FC236}">
                <a16:creationId xmlns:a16="http://schemas.microsoft.com/office/drawing/2014/main" id="{748D0E4F-541D-3A56-A187-86A905CF47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DAD2D7-0D9A-817B-5F1E-6D1136A5D6C9}"/>
              </a:ext>
            </a:extLst>
          </p:cNvPr>
          <p:cNvSpPr>
            <a:spLocks noGrp="1"/>
          </p:cNvSpPr>
          <p:nvPr>
            <p:ph type="sldNum" sz="quarter" idx="12"/>
          </p:nvPr>
        </p:nvSpPr>
        <p:spPr/>
        <p:txBody>
          <a:bodyPr/>
          <a:lstStyle/>
          <a:p>
            <a:fld id="{45C735F9-E1CD-4619-840D-BACF8595E32D}" type="slidenum">
              <a:rPr lang="en-US" smtClean="0"/>
              <a:t>‹#›</a:t>
            </a:fld>
            <a:endParaRPr lang="en-US"/>
          </a:p>
        </p:txBody>
      </p:sp>
    </p:spTree>
    <p:extLst>
      <p:ext uri="{BB962C8B-B14F-4D97-AF65-F5344CB8AC3E}">
        <p14:creationId xmlns:p14="http://schemas.microsoft.com/office/powerpoint/2010/main" val="4026442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3CBF09-79ED-66D3-2A4F-E1A7EF346F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7EBA84-918D-8EB1-E482-3EBEB1FCE3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8855E-82BE-C862-E7C2-67679C5B89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2B2BC6-D8C9-46FD-94A0-C15DC44C56A3}" type="datetimeFigureOut">
              <a:rPr lang="en-US" smtClean="0"/>
              <a:t>2/2/2025</a:t>
            </a:fld>
            <a:endParaRPr lang="en-US"/>
          </a:p>
        </p:txBody>
      </p:sp>
      <p:sp>
        <p:nvSpPr>
          <p:cNvPr id="5" name="Footer Placeholder 4">
            <a:extLst>
              <a:ext uri="{FF2B5EF4-FFF2-40B4-BE49-F238E27FC236}">
                <a16:creationId xmlns:a16="http://schemas.microsoft.com/office/drawing/2014/main" id="{11F927A7-9239-EB5D-11AC-29ADE1607A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8BE30B-3133-8B9B-BE26-FD53E1B21A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C735F9-E1CD-4619-840D-BACF8595E32D}" type="slidenum">
              <a:rPr lang="en-US" smtClean="0"/>
              <a:t>‹#›</a:t>
            </a:fld>
            <a:endParaRPr lang="en-US"/>
          </a:p>
        </p:txBody>
      </p:sp>
    </p:spTree>
    <p:extLst>
      <p:ext uri="{BB962C8B-B14F-4D97-AF65-F5344CB8AC3E}">
        <p14:creationId xmlns:p14="http://schemas.microsoft.com/office/powerpoint/2010/main" val="342415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96824-4B53-D156-B63B-8DBC14430B6E}"/>
              </a:ext>
            </a:extLst>
          </p:cNvPr>
          <p:cNvSpPr>
            <a:spLocks noGrp="1"/>
          </p:cNvSpPr>
          <p:nvPr>
            <p:ph type="ctrTitle"/>
          </p:nvPr>
        </p:nvSpPr>
        <p:spPr/>
        <p:txBody>
          <a:bodyPr/>
          <a:lstStyle/>
          <a:p>
            <a:r>
              <a:rPr lang="en-US" dirty="0"/>
              <a:t>Data Pipeline Design for Heart Disease Dataset</a:t>
            </a:r>
          </a:p>
        </p:txBody>
      </p:sp>
      <p:sp>
        <p:nvSpPr>
          <p:cNvPr id="3" name="Subtitle 2">
            <a:extLst>
              <a:ext uri="{FF2B5EF4-FFF2-40B4-BE49-F238E27FC236}">
                <a16:creationId xmlns:a16="http://schemas.microsoft.com/office/drawing/2014/main" id="{5F34CF61-1661-2827-6F7A-44024640AE42}"/>
              </a:ext>
            </a:extLst>
          </p:cNvPr>
          <p:cNvSpPr>
            <a:spLocks noGrp="1"/>
          </p:cNvSpPr>
          <p:nvPr>
            <p:ph type="subTitle" idx="1"/>
          </p:nvPr>
        </p:nvSpPr>
        <p:spPr/>
        <p:txBody>
          <a:bodyPr/>
          <a:lstStyle/>
          <a:p>
            <a:r>
              <a:rPr lang="en-US" dirty="0"/>
              <a:t>Sanjeeb Adhikari</a:t>
            </a:r>
          </a:p>
        </p:txBody>
      </p:sp>
    </p:spTree>
    <p:extLst>
      <p:ext uri="{BB962C8B-B14F-4D97-AF65-F5344CB8AC3E}">
        <p14:creationId xmlns:p14="http://schemas.microsoft.com/office/powerpoint/2010/main" val="541152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7A92-9F19-368E-AEE2-8C0B8F6DD47C}"/>
              </a:ext>
            </a:extLst>
          </p:cNvPr>
          <p:cNvSpPr>
            <a:spLocks noGrp="1"/>
          </p:cNvSpPr>
          <p:nvPr>
            <p:ph type="title"/>
          </p:nvPr>
        </p:nvSpPr>
        <p:spPr/>
        <p:txBody>
          <a:bodyPr/>
          <a:lstStyle/>
          <a:p>
            <a:r>
              <a:rPr lang="en-US" dirty="0"/>
              <a:t>Diagram of the Data Pipeline</a:t>
            </a:r>
          </a:p>
        </p:txBody>
      </p:sp>
      <p:pic>
        <p:nvPicPr>
          <p:cNvPr id="13" name="Content Placeholder 12">
            <a:extLst>
              <a:ext uri="{FF2B5EF4-FFF2-40B4-BE49-F238E27FC236}">
                <a16:creationId xmlns:a16="http://schemas.microsoft.com/office/drawing/2014/main" id="{EA22CFD0-3030-9595-3944-D63D530D0BD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62068" y="1825625"/>
            <a:ext cx="7867863" cy="4351338"/>
          </a:xfrm>
        </p:spPr>
      </p:pic>
    </p:spTree>
    <p:extLst>
      <p:ext uri="{BB962C8B-B14F-4D97-AF65-F5344CB8AC3E}">
        <p14:creationId xmlns:p14="http://schemas.microsoft.com/office/powerpoint/2010/main" val="2549345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4865E-8E99-252E-30E8-65C3FCA43011}"/>
              </a:ext>
            </a:extLst>
          </p:cNvPr>
          <p:cNvSpPr>
            <a:spLocks noGrp="1"/>
          </p:cNvSpPr>
          <p:nvPr>
            <p:ph type="title"/>
          </p:nvPr>
        </p:nvSpPr>
        <p:spPr/>
        <p:txBody>
          <a:bodyPr/>
          <a:lstStyle/>
          <a:p>
            <a:r>
              <a:rPr lang="en-US" dirty="0"/>
              <a:t>Pipeline Type</a:t>
            </a:r>
          </a:p>
        </p:txBody>
      </p:sp>
      <p:sp>
        <p:nvSpPr>
          <p:cNvPr id="3" name="Content Placeholder 2">
            <a:extLst>
              <a:ext uri="{FF2B5EF4-FFF2-40B4-BE49-F238E27FC236}">
                <a16:creationId xmlns:a16="http://schemas.microsoft.com/office/drawing/2014/main" id="{AB1FAA34-33F0-3F2C-BDF0-342F2E615D4D}"/>
              </a:ext>
            </a:extLst>
          </p:cNvPr>
          <p:cNvSpPr>
            <a:spLocks noGrp="1"/>
          </p:cNvSpPr>
          <p:nvPr>
            <p:ph idx="1"/>
          </p:nvPr>
        </p:nvSpPr>
        <p:spPr/>
        <p:txBody>
          <a:bodyPr/>
          <a:lstStyle/>
          <a:p>
            <a:r>
              <a:rPr lang="en-US" dirty="0"/>
              <a:t>Batch Processing</a:t>
            </a:r>
          </a:p>
          <a:p>
            <a:pPr lvl="1"/>
            <a:r>
              <a:rPr lang="en-US" dirty="0"/>
              <a:t>Since, the dataset doesn’t require real-time updates</a:t>
            </a:r>
          </a:p>
          <a:p>
            <a:pPr lvl="1"/>
            <a:r>
              <a:rPr lang="en-US" dirty="0"/>
              <a:t>We can process the data in chunks at scheduled intervals</a:t>
            </a:r>
          </a:p>
        </p:txBody>
      </p:sp>
    </p:spTree>
    <p:extLst>
      <p:ext uri="{BB962C8B-B14F-4D97-AF65-F5344CB8AC3E}">
        <p14:creationId xmlns:p14="http://schemas.microsoft.com/office/powerpoint/2010/main" val="286052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24349-6893-0458-A4B6-CA1C994AF1A5}"/>
              </a:ext>
            </a:extLst>
          </p:cNvPr>
          <p:cNvSpPr>
            <a:spLocks noGrp="1"/>
          </p:cNvSpPr>
          <p:nvPr>
            <p:ph type="title"/>
          </p:nvPr>
        </p:nvSpPr>
        <p:spPr/>
        <p:txBody>
          <a:bodyPr/>
          <a:lstStyle/>
          <a:p>
            <a:r>
              <a:rPr lang="en-US" dirty="0"/>
              <a:t>Data Format</a:t>
            </a:r>
          </a:p>
        </p:txBody>
      </p:sp>
      <p:sp>
        <p:nvSpPr>
          <p:cNvPr id="3" name="Content Placeholder 2">
            <a:extLst>
              <a:ext uri="{FF2B5EF4-FFF2-40B4-BE49-F238E27FC236}">
                <a16:creationId xmlns:a16="http://schemas.microsoft.com/office/drawing/2014/main" id="{1902EC02-171A-47AB-3031-8A74E1069D1D}"/>
              </a:ext>
            </a:extLst>
          </p:cNvPr>
          <p:cNvSpPr>
            <a:spLocks noGrp="1"/>
          </p:cNvSpPr>
          <p:nvPr>
            <p:ph idx="1"/>
          </p:nvPr>
        </p:nvSpPr>
        <p:spPr/>
        <p:txBody>
          <a:bodyPr/>
          <a:lstStyle/>
          <a:p>
            <a:r>
              <a:rPr lang="en-US" dirty="0"/>
              <a:t>The processed data was stored in database in new schema and table.</a:t>
            </a:r>
          </a:p>
          <a:p>
            <a:r>
              <a:rPr lang="en-US" dirty="0"/>
              <a:t>A new Cleaned Schema was made and the data were stored there.</a:t>
            </a:r>
          </a:p>
        </p:txBody>
      </p:sp>
    </p:spTree>
    <p:extLst>
      <p:ext uri="{BB962C8B-B14F-4D97-AF65-F5344CB8AC3E}">
        <p14:creationId xmlns:p14="http://schemas.microsoft.com/office/powerpoint/2010/main" val="3476445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07675-254C-2033-7A35-7FD26AB46183}"/>
              </a:ext>
            </a:extLst>
          </p:cNvPr>
          <p:cNvSpPr>
            <a:spLocks noGrp="1"/>
          </p:cNvSpPr>
          <p:nvPr>
            <p:ph type="title"/>
          </p:nvPr>
        </p:nvSpPr>
        <p:spPr/>
        <p:txBody>
          <a:bodyPr/>
          <a:lstStyle/>
          <a:p>
            <a:r>
              <a:rPr lang="en-US" dirty="0"/>
              <a:t>Data Quality Issues</a:t>
            </a:r>
          </a:p>
        </p:txBody>
      </p:sp>
      <p:sp>
        <p:nvSpPr>
          <p:cNvPr id="3" name="Content Placeholder 2">
            <a:extLst>
              <a:ext uri="{FF2B5EF4-FFF2-40B4-BE49-F238E27FC236}">
                <a16:creationId xmlns:a16="http://schemas.microsoft.com/office/drawing/2014/main" id="{2A72CFE5-CB3E-6301-BBB5-D44100862B59}"/>
              </a:ext>
            </a:extLst>
          </p:cNvPr>
          <p:cNvSpPr>
            <a:spLocks noGrp="1"/>
          </p:cNvSpPr>
          <p:nvPr>
            <p:ph idx="1"/>
          </p:nvPr>
        </p:nvSpPr>
        <p:spPr/>
        <p:txBody>
          <a:bodyPr/>
          <a:lstStyle/>
          <a:p>
            <a:r>
              <a:rPr lang="en-US" dirty="0"/>
              <a:t>Missing Values</a:t>
            </a:r>
          </a:p>
          <a:p>
            <a:r>
              <a:rPr lang="en-US" dirty="0"/>
              <a:t>Outlier</a:t>
            </a:r>
          </a:p>
          <a:p>
            <a:r>
              <a:rPr lang="en-US" dirty="0"/>
              <a:t>Duplicates values               </a:t>
            </a:r>
          </a:p>
        </p:txBody>
      </p:sp>
    </p:spTree>
    <p:extLst>
      <p:ext uri="{BB962C8B-B14F-4D97-AF65-F5344CB8AC3E}">
        <p14:creationId xmlns:p14="http://schemas.microsoft.com/office/powerpoint/2010/main" val="225787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81AB6-0436-06F6-27D0-F0DDEFE0FCA9}"/>
              </a:ext>
            </a:extLst>
          </p:cNvPr>
          <p:cNvSpPr>
            <a:spLocks noGrp="1"/>
          </p:cNvSpPr>
          <p:nvPr>
            <p:ph type="title"/>
          </p:nvPr>
        </p:nvSpPr>
        <p:spPr/>
        <p:txBody>
          <a:bodyPr/>
          <a:lstStyle/>
          <a:p>
            <a:r>
              <a:rPr lang="en-US" dirty="0"/>
              <a:t>Star Schema</a:t>
            </a:r>
          </a:p>
        </p:txBody>
      </p:sp>
      <p:sp>
        <p:nvSpPr>
          <p:cNvPr id="3" name="Content Placeholder 2">
            <a:extLst>
              <a:ext uri="{FF2B5EF4-FFF2-40B4-BE49-F238E27FC236}">
                <a16:creationId xmlns:a16="http://schemas.microsoft.com/office/drawing/2014/main" id="{D4339F12-1C1E-0BD4-BCA1-48C2AECD7158}"/>
              </a:ext>
            </a:extLst>
          </p:cNvPr>
          <p:cNvSpPr>
            <a:spLocks noGrp="1"/>
          </p:cNvSpPr>
          <p:nvPr>
            <p:ph idx="1"/>
          </p:nvPr>
        </p:nvSpPr>
        <p:spPr/>
        <p:txBody>
          <a:bodyPr/>
          <a:lstStyle/>
          <a:p>
            <a:r>
              <a:rPr lang="en-US" dirty="0"/>
              <a:t>Fact Table: </a:t>
            </a:r>
            <a:r>
              <a:rPr lang="en-US" dirty="0" err="1"/>
              <a:t>Fact_Heart_Disease</a:t>
            </a:r>
            <a:endParaRPr lang="en-US" dirty="0"/>
          </a:p>
          <a:p>
            <a:r>
              <a:rPr lang="en-US" dirty="0"/>
              <a:t>Dimension  Tables: </a:t>
            </a:r>
          </a:p>
          <a:p>
            <a:pPr lvl="1"/>
            <a:r>
              <a:rPr lang="en-US" dirty="0" err="1"/>
              <a:t>Dim_Patient</a:t>
            </a:r>
            <a:endParaRPr lang="en-US" dirty="0"/>
          </a:p>
          <a:p>
            <a:pPr lvl="1"/>
            <a:r>
              <a:rPr lang="en-US" dirty="0" err="1"/>
              <a:t>Dim_Chest_Pain_Type</a:t>
            </a:r>
            <a:endParaRPr lang="en-US" dirty="0"/>
          </a:p>
          <a:p>
            <a:pPr lvl="1"/>
            <a:r>
              <a:rPr lang="en-US" dirty="0" err="1"/>
              <a:t>Dim_Electrocardiographic_Results</a:t>
            </a:r>
            <a:endParaRPr lang="en-US" dirty="0"/>
          </a:p>
          <a:p>
            <a:pPr lvl="1"/>
            <a:r>
              <a:rPr lang="en-US" dirty="0" err="1"/>
              <a:t>Dim_Exercise_Angina</a:t>
            </a:r>
            <a:endParaRPr lang="en-US" dirty="0"/>
          </a:p>
          <a:p>
            <a:pPr lvl="1"/>
            <a:r>
              <a:rPr lang="en-US" dirty="0" err="1"/>
              <a:t>Dim_Thalassemia</a:t>
            </a:r>
            <a:endParaRPr lang="en-US" dirty="0"/>
          </a:p>
          <a:p>
            <a:pPr lvl="1"/>
            <a:r>
              <a:rPr lang="en-US" dirty="0" err="1"/>
              <a:t>Dim_Slope_of_ST_Segment</a:t>
            </a:r>
            <a:endParaRPr lang="en-US" dirty="0"/>
          </a:p>
        </p:txBody>
      </p:sp>
    </p:spTree>
    <p:extLst>
      <p:ext uri="{BB962C8B-B14F-4D97-AF65-F5344CB8AC3E}">
        <p14:creationId xmlns:p14="http://schemas.microsoft.com/office/powerpoint/2010/main" val="1207982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3070-2EBA-D7AC-18C7-7DC3B48508EA}"/>
              </a:ext>
            </a:extLst>
          </p:cNvPr>
          <p:cNvSpPr>
            <a:spLocks noGrp="1"/>
          </p:cNvSpPr>
          <p:nvPr>
            <p:ph type="title"/>
          </p:nvPr>
        </p:nvSpPr>
        <p:spPr/>
        <p:txBody>
          <a:bodyPr/>
          <a:lstStyle/>
          <a:p>
            <a:r>
              <a:rPr lang="en-US" dirty="0"/>
              <a:t>Data Loaded To Cleaned Schema</a:t>
            </a:r>
          </a:p>
        </p:txBody>
      </p:sp>
      <p:pic>
        <p:nvPicPr>
          <p:cNvPr id="5" name="Content Placeholder 4">
            <a:extLst>
              <a:ext uri="{FF2B5EF4-FFF2-40B4-BE49-F238E27FC236}">
                <a16:creationId xmlns:a16="http://schemas.microsoft.com/office/drawing/2014/main" id="{B792F2F1-3F38-3419-3905-A435DB2BD9A3}"/>
              </a:ext>
            </a:extLst>
          </p:cNvPr>
          <p:cNvPicPr>
            <a:picLocks noGrp="1" noChangeAspect="1"/>
          </p:cNvPicPr>
          <p:nvPr>
            <p:ph idx="1"/>
          </p:nvPr>
        </p:nvPicPr>
        <p:blipFill>
          <a:blip r:embed="rId2"/>
          <a:stretch>
            <a:fillRect/>
          </a:stretch>
        </p:blipFill>
        <p:spPr>
          <a:xfrm>
            <a:off x="1702698" y="1825625"/>
            <a:ext cx="8786603" cy="4351338"/>
          </a:xfrm>
        </p:spPr>
      </p:pic>
    </p:spTree>
    <p:extLst>
      <p:ext uri="{BB962C8B-B14F-4D97-AF65-F5344CB8AC3E}">
        <p14:creationId xmlns:p14="http://schemas.microsoft.com/office/powerpoint/2010/main" val="2876634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536</Words>
  <Application>Microsoft Office PowerPoint</Application>
  <PresentationFormat>Widescreen</PresentationFormat>
  <Paragraphs>40</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Consolas</vt:lpstr>
      <vt:lpstr>Office Theme</vt:lpstr>
      <vt:lpstr>Data Pipeline Design for Heart Disease Dataset</vt:lpstr>
      <vt:lpstr>Diagram of the Data Pipeline</vt:lpstr>
      <vt:lpstr>Pipeline Type</vt:lpstr>
      <vt:lpstr>Data Format</vt:lpstr>
      <vt:lpstr>Data Quality Issues</vt:lpstr>
      <vt:lpstr>Star Schema</vt:lpstr>
      <vt:lpstr>Data Loaded To Cleaned Schema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sanjeeb adhikari</dc:creator>
  <cp:lastModifiedBy>sanjeeb adhikari</cp:lastModifiedBy>
  <cp:revision>2</cp:revision>
  <dcterms:created xsi:type="dcterms:W3CDTF">2025-02-02T16:26:12Z</dcterms:created>
  <dcterms:modified xsi:type="dcterms:W3CDTF">2025-02-02T16:39:44Z</dcterms:modified>
</cp:coreProperties>
</file>