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97" r:id="rId7"/>
    <p:sldId id="295" r:id="rId8"/>
    <p:sldId id="296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45/heart+dise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1560" y="4434840"/>
            <a:ext cx="6496251" cy="1122202"/>
          </a:xfrm>
        </p:spPr>
        <p:txBody>
          <a:bodyPr/>
          <a:lstStyle/>
          <a:p>
            <a:r>
              <a:rPr lang="en-US" dirty="0"/>
              <a:t>Dataset on heart disease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Sanjeeb Adhikari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6774181" cy="25193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Dataset Description</a:t>
            </a:r>
            <a:r>
              <a:rPr lang="en-US" sz="2000" dirty="0"/>
              <a:t>: This dataset contains information about heart disease patients from Switzerland, including demographic, clinical, and diagnostic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Source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UCI Heart Disease Dataset</a:t>
            </a:r>
            <a:r>
              <a:rPr lang="en-US" sz="2000" dirty="0"/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927EB-B9B1-9C1C-2AB6-72B84EFE4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D3C297-651E-6AF9-740C-B2CF5E437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03858"/>
              </p:ext>
            </p:extLst>
          </p:nvPr>
        </p:nvGraphicFramePr>
        <p:xfrm>
          <a:off x="1996440" y="1825626"/>
          <a:ext cx="7696200" cy="4498973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38772869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336409968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364288189"/>
                    </a:ext>
                  </a:extLst>
                </a:gridCol>
              </a:tblGrid>
              <a:tr h="15381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02254"/>
                  </a:ext>
                </a:extLst>
              </a:tr>
              <a:tr h="15381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726176"/>
                  </a:ext>
                </a:extLst>
              </a:tr>
              <a:tr h="26916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833266"/>
                  </a:ext>
                </a:extLst>
              </a:tr>
              <a:tr h="49988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076268"/>
                  </a:ext>
                </a:extLst>
              </a:tr>
              <a:tr h="26916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959141"/>
                  </a:ext>
                </a:extLst>
              </a:tr>
              <a:tr h="15381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232770"/>
                  </a:ext>
                </a:extLst>
              </a:tr>
              <a:tr h="26916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193266"/>
                  </a:ext>
                </a:extLst>
              </a:tr>
              <a:tr h="61524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7223"/>
                  </a:ext>
                </a:extLst>
              </a:tr>
              <a:tr h="153811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423747"/>
                  </a:ext>
                </a:extLst>
              </a:tr>
              <a:tr h="26916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930085"/>
                  </a:ext>
                </a:extLst>
              </a:tr>
              <a:tr h="26916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637222"/>
                  </a:ext>
                </a:extLst>
              </a:tr>
              <a:tr h="38452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622852"/>
                  </a:ext>
                </a:extLst>
              </a:tr>
              <a:tr h="26916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160484"/>
                  </a:ext>
                </a:extLst>
              </a:tr>
              <a:tr h="38452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365676"/>
                  </a:ext>
                </a:extLst>
              </a:tr>
              <a:tr h="384528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37191" marR="37191" marT="18595" marB="185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0695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C7DF04-61D2-8500-D93D-F05EA24E8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77073"/>
              </p:ext>
            </p:extLst>
          </p:nvPr>
        </p:nvGraphicFramePr>
        <p:xfrm>
          <a:off x="754380" y="1317270"/>
          <a:ext cx="10683239" cy="500732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2059036941"/>
                    </a:ext>
                  </a:extLst>
                </a:gridCol>
                <a:gridCol w="8442960">
                  <a:extLst>
                    <a:ext uri="{9D8B030D-6E8A-4147-A177-3AD203B41FA5}">
                      <a16:colId xmlns:a16="http://schemas.microsoft.com/office/drawing/2014/main" val="1771254296"/>
                    </a:ext>
                  </a:extLst>
                </a:gridCol>
                <a:gridCol w="1005839">
                  <a:extLst>
                    <a:ext uri="{9D8B030D-6E8A-4147-A177-3AD203B41FA5}">
                      <a16:colId xmlns:a16="http://schemas.microsoft.com/office/drawing/2014/main" val="3587951957"/>
                    </a:ext>
                  </a:extLst>
                </a:gridCol>
              </a:tblGrid>
              <a:tr h="3490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Field Name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Data Type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843904"/>
                  </a:ext>
                </a:extLst>
              </a:tr>
              <a:tr h="257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age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Patient’s age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429283"/>
                  </a:ext>
                </a:extLst>
              </a:tr>
              <a:tr h="406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sex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Gender of the patient (1 = male, 0 = female)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Categorical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06363"/>
                  </a:ext>
                </a:extLst>
              </a:tr>
              <a:tr h="406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cp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Chest pain type (1 = typical angina, 2 = atypical angina, 3 = non-anginal pain, 4 = asymptomatic)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Categorical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996180"/>
                  </a:ext>
                </a:extLst>
              </a:tr>
              <a:tr h="257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trestbps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Resting blood pressure (in mm Hg)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030786"/>
                  </a:ext>
                </a:extLst>
              </a:tr>
              <a:tr h="257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chol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Serum cholesterol level (in mg/dl)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042515"/>
                  </a:ext>
                </a:extLst>
              </a:tr>
              <a:tr h="347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fbs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Fasting blood sugar &gt; 120 mg/dl (True/False)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Boolean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665751"/>
                  </a:ext>
                </a:extLst>
              </a:tr>
              <a:tr h="406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restecg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Resting electrocardiographic results (0 = normal, 1 = having ST-T wave abnormality, 2 = showing probable or definite left ventricular hypertrophy)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Categorical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785654"/>
                  </a:ext>
                </a:extLst>
              </a:tr>
              <a:tr h="257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thalach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Maximum heart rate achieved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85863"/>
                  </a:ext>
                </a:extLst>
              </a:tr>
              <a:tr h="347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exang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Exercise-induced angina (True/False)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Boolean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461362"/>
                  </a:ext>
                </a:extLst>
              </a:tr>
              <a:tr h="3470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oldpeak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ST depression induced by exercise relative to rest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Numeric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175557"/>
                  </a:ext>
                </a:extLst>
              </a:tr>
              <a:tr h="406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slope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Slope of the peak exercise ST segment (1 = upsloping, 2 = flat, 3 = downsloping)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Categorical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046919"/>
                  </a:ext>
                </a:extLst>
              </a:tr>
              <a:tr h="257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ca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Number of major vessels (0-3) colored by fluoroscopy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Integer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669271"/>
                  </a:ext>
                </a:extLst>
              </a:tr>
              <a:tr h="4067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thal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Thalassemia type (3 = normal, 6 = fixed defect, 7 = reversible defect)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Categorical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792209"/>
                  </a:ext>
                </a:extLst>
              </a:tr>
              <a:tr h="2573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num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Diagnosis of heart disease (target variable: 0 = no disease, 1-4 = presence of disease)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Integer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048" marR="3304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64792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7D8D7D7-2923-A6F7-E784-CF044F8F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40" y="245885"/>
            <a:ext cx="8421688" cy="1325563"/>
          </a:xfrm>
        </p:spPr>
        <p:txBody>
          <a:bodyPr/>
          <a:lstStyle/>
          <a:p>
            <a:r>
              <a:rPr lang="en-US" b="1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7D76-1CC5-E142-FA45-FAE4999EC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ED0F-C3FC-FD4B-1F80-EA2EA8F949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8526781" cy="1325563"/>
          </a:xfrm>
        </p:spPr>
        <p:txBody>
          <a:bodyPr>
            <a:normAutofit/>
          </a:bodyPr>
          <a:lstStyle/>
          <a:p>
            <a:r>
              <a:rPr lang="en-US" b="1" dirty="0"/>
              <a:t>Well-Defined Machine Learning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40D12-5FD3-6B58-CCD4-952ED40AEA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6774181" cy="25193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Goal: Predict the presence of heart disease (target variable: num) using patient demographic, clinical, and diagnostic attributes. It will help in early prediction of heart diseases and improve diagnostic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Problem Type: Binary classification problem.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A3EBF8-BF83-B4CC-7E9D-3FEE97D5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F3446-6D68-805A-B0C7-6D893F26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03850-342A-A7DE-0925-59E893C1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4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9BC93-A4ED-60D2-659F-C0E95838F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52B3-AD48-7D7E-E6EB-438D68D7F1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914" y="479425"/>
            <a:ext cx="8526781" cy="1325563"/>
          </a:xfrm>
        </p:spPr>
        <p:txBody>
          <a:bodyPr>
            <a:normAutofit/>
          </a:bodyPr>
          <a:lstStyle/>
          <a:p>
            <a:r>
              <a:rPr lang="en-US" b="1" dirty="0"/>
              <a:t>Sketch of Machine Learning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3BB5-8C0C-C3D2-2EFB-54ADA671F6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914" y="2169318"/>
            <a:ext cx="6774181" cy="251936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Workflow Diagram: Include the following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Collection: Finding dataset and load it to PostgreSQL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Ingestion: Load data from PostgreSQL.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Data Preprocessing: Handle missing values, normalize features, and encode categorical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Model Training: Train models like Logistic Regression, Decision Tree, or Random Forest.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Model Evaluation: Use metrics such as accuracy, precision, recall, and F1-score.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Prediction: Apply the model to new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F2DFD-6F24-0D84-AA9A-9A133707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0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3114"/>
            <a:ext cx="3139440" cy="1325563"/>
          </a:xfrm>
        </p:spPr>
        <p:txBody>
          <a:bodyPr/>
          <a:lstStyle/>
          <a:p>
            <a:r>
              <a:rPr lang="en-US" dirty="0"/>
              <a:t>Loaded DATA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3F39E80-563F-6157-2CD5-9E6C8C7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57" y="1508760"/>
            <a:ext cx="10020851" cy="46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49</TotalTime>
  <Words>399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Monoline</vt:lpstr>
      <vt:lpstr>Dataset on heart disease</vt:lpstr>
      <vt:lpstr>Dataset overview</vt:lpstr>
      <vt:lpstr>Dataset Description</vt:lpstr>
      <vt:lpstr>Well-Defined Machine Learning Problem</vt:lpstr>
      <vt:lpstr>Sketch of Machine Learning Solution</vt:lpstr>
      <vt:lpstr>Loaded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sanjeeb adhikari</dc:creator>
  <cp:lastModifiedBy>sanjeeb adhikari</cp:lastModifiedBy>
  <cp:revision>2</cp:revision>
  <dcterms:created xsi:type="dcterms:W3CDTF">2025-01-26T14:41:45Z</dcterms:created>
  <dcterms:modified xsi:type="dcterms:W3CDTF">2025-01-26T15:31:32Z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