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9" r:id="rId4"/>
    <p:sldId id="268" r:id="rId5"/>
    <p:sldId id="259" r:id="rId6"/>
    <p:sldId id="262" r:id="rId7"/>
    <p:sldId id="263" r:id="rId8"/>
    <p:sldId id="264" r:id="rId9"/>
    <p:sldId id="260" r:id="rId10"/>
    <p:sldId id="261" r:id="rId11"/>
    <p:sldId id="266" r:id="rId12"/>
    <p:sldId id="267" r:id="rId13"/>
    <p:sldId id="270" r:id="rId14"/>
    <p:sldId id="271"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EDF72-99C2-4E17-8D49-A841B5D9BA27}" type="datetimeFigureOut">
              <a:rPr lang="de-DE" smtClean="0"/>
              <a:t>08.07.2022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2E2ED-581E-475F-83CB-CF714D0204A5}" type="slidenum">
              <a:rPr lang="de-DE" smtClean="0"/>
              <a:t>‹Nr.›</a:t>
            </a:fld>
            <a:endParaRPr lang="de-DE"/>
          </a:p>
        </p:txBody>
      </p:sp>
    </p:spTree>
    <p:extLst>
      <p:ext uri="{BB962C8B-B14F-4D97-AF65-F5344CB8AC3E}">
        <p14:creationId xmlns:p14="http://schemas.microsoft.com/office/powerpoint/2010/main" val="77353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257E88-D097-4E0A-81BD-FB18A26626F9}" type="datetime1">
              <a:rPr lang="de-DE" smtClean="0"/>
              <a:t>08.07.2022</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197D453-A402-4D14-A4E6-C690B635BF50}" type="slidenum">
              <a:rPr lang="de-DE" smtClean="0"/>
              <a:t>‹Nr.›</a:t>
            </a:fld>
            <a:endParaRPr lang="de-D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041378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CEDC67-6E03-4DDC-A976-D2E7E43C3AEC}" type="datetime1">
              <a:rPr lang="de-DE" smtClean="0"/>
              <a:t>08.07.2022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246516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BAC232-99C5-4204-A9C5-C1B423F40902}" type="datetime1">
              <a:rPr lang="de-DE" smtClean="0"/>
              <a:t>08.07.2022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87053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C7A4474-D042-4B36-991B-8798C05C86CA}" type="datetime1">
              <a:rPr lang="de-DE" smtClean="0"/>
              <a:t>08.07.2022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67616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D4294B2-DBF0-4611-95CC-303F36998210}" type="datetime1">
              <a:rPr lang="de-DE" smtClean="0"/>
              <a:t>08.07.2022</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197D453-A402-4D14-A4E6-C690B635BF50}" type="slidenum">
              <a:rPr lang="de-DE" smtClean="0"/>
              <a:t>‹Nr.›</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83552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36F4E41-E7F0-4C0E-8159-5F3218EC8C34}" type="datetime1">
              <a:rPr lang="de-DE" smtClean="0"/>
              <a:t>08.07.2022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89945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56E113C-AD11-4748-B540-B83F40C172D2}" type="datetime1">
              <a:rPr lang="de-DE" smtClean="0"/>
              <a:t>08.07.2022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0457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0C9DE59-5B73-42E8-BF05-6CB25129AC08}" type="datetime1">
              <a:rPr lang="de-DE" smtClean="0"/>
              <a:t>08.07.2022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44060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C7B4C-628F-44DC-821B-DD796C86EB08}" type="datetime1">
              <a:rPr lang="de-DE" smtClean="0"/>
              <a:t>08.07.2022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243307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2D6C61-B0D1-479B-A765-106766A8191A}" type="datetime1">
              <a:rPr lang="de-DE" smtClean="0"/>
              <a:t>08.07.2022</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197D453-A402-4D14-A4E6-C690B635BF50}"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682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4465E5-DAEB-469A-995C-7ABFF6085231}" type="datetime1">
              <a:rPr lang="de-DE" smtClean="0"/>
              <a:t>08.07.2022</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197D453-A402-4D14-A4E6-C690B635BF50}"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421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D16540-A00E-47BD-8A3D-8F80DC654D62}" type="datetime1">
              <a:rPr lang="de-DE" smtClean="0"/>
              <a:t>08.07.2022</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197D453-A402-4D14-A4E6-C690B635BF50}"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79595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313A4-9D23-1F52-FA57-F5CCC1E50054}"/>
              </a:ext>
            </a:extLst>
          </p:cNvPr>
          <p:cNvSpPr>
            <a:spLocks noGrp="1"/>
          </p:cNvSpPr>
          <p:nvPr>
            <p:ph type="ctrTitle"/>
          </p:nvPr>
        </p:nvSpPr>
        <p:spPr/>
        <p:txBody>
          <a:bodyPr/>
          <a:lstStyle/>
          <a:p>
            <a:r>
              <a:rPr lang="de-DE" sz="6600" b="1" i="0" u="none" strike="noStrike" dirty="0">
                <a:solidFill>
                  <a:schemeClr val="tx1"/>
                </a:solidFill>
                <a:effectLst/>
                <a:latin typeface="-apple-system"/>
              </a:rPr>
              <a:t>HTML-Tool-4-School</a:t>
            </a:r>
            <a:endParaRPr lang="de-DE" sz="6600" dirty="0">
              <a:solidFill>
                <a:schemeClr val="tx1"/>
              </a:solidFill>
            </a:endParaRPr>
          </a:p>
        </p:txBody>
      </p:sp>
      <p:sp>
        <p:nvSpPr>
          <p:cNvPr id="3" name="Untertitel 2">
            <a:extLst>
              <a:ext uri="{FF2B5EF4-FFF2-40B4-BE49-F238E27FC236}">
                <a16:creationId xmlns:a16="http://schemas.microsoft.com/office/drawing/2014/main" id="{83F9CBE0-0374-3949-BD5A-F36DC0CC085B}"/>
              </a:ext>
            </a:extLst>
          </p:cNvPr>
          <p:cNvSpPr>
            <a:spLocks noGrp="1"/>
          </p:cNvSpPr>
          <p:nvPr>
            <p:ph type="subTitle" idx="1"/>
          </p:nvPr>
        </p:nvSpPr>
        <p:spPr>
          <a:xfrm>
            <a:off x="1915128" y="4004917"/>
            <a:ext cx="6831673" cy="1086237"/>
          </a:xfrm>
        </p:spPr>
        <p:txBody>
          <a:bodyPr>
            <a:normAutofit fontScale="92500" lnSpcReduction="10000"/>
          </a:bodyPr>
          <a:lstStyle/>
          <a:p>
            <a:endParaRPr lang="de-DE" dirty="0"/>
          </a:p>
          <a:p>
            <a:endParaRPr lang="de-DE" dirty="0"/>
          </a:p>
          <a:p>
            <a:pPr algn="l"/>
            <a:r>
              <a:rPr lang="de-DE" dirty="0"/>
              <a:t>13.07.2022 - Felix Goergen, Lena Stelzer</a:t>
            </a:r>
          </a:p>
          <a:p>
            <a:endParaRPr lang="de-DE" dirty="0"/>
          </a:p>
        </p:txBody>
      </p:sp>
    </p:spTree>
    <p:extLst>
      <p:ext uri="{BB962C8B-B14F-4D97-AF65-F5344CB8AC3E}">
        <p14:creationId xmlns:p14="http://schemas.microsoft.com/office/powerpoint/2010/main" val="238519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B3E4-B70D-1C48-481B-B9442B141E68}"/>
              </a:ext>
            </a:extLst>
          </p:cNvPr>
          <p:cNvSpPr>
            <a:spLocks noGrp="1"/>
          </p:cNvSpPr>
          <p:nvPr>
            <p:ph type="title"/>
          </p:nvPr>
        </p:nvSpPr>
        <p:spPr/>
        <p:txBody>
          <a:bodyPr/>
          <a:lstStyle/>
          <a:p>
            <a:r>
              <a:rPr lang="de-DE" dirty="0"/>
              <a:t>4. Erste Schritte: Zeitplan</a:t>
            </a:r>
          </a:p>
        </p:txBody>
      </p:sp>
      <p:pic>
        <p:nvPicPr>
          <p:cNvPr id="8" name="Inhaltsplatzhalter 7" descr="Ein Bild, das Tisch enthält.&#10;&#10;Automatisch generierte Beschreibung">
            <a:extLst>
              <a:ext uri="{FF2B5EF4-FFF2-40B4-BE49-F238E27FC236}">
                <a16:creationId xmlns:a16="http://schemas.microsoft.com/office/drawing/2014/main" id="{B0C50B44-2B73-65A8-D2B3-4615E0E31D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76" t="21087" r="4243" b="61288"/>
          <a:stretch/>
        </p:blipFill>
        <p:spPr>
          <a:xfrm>
            <a:off x="1144935" y="2019588"/>
            <a:ext cx="9431399" cy="1140541"/>
          </a:xfrm>
        </p:spPr>
      </p:pic>
      <p:pic>
        <p:nvPicPr>
          <p:cNvPr id="10" name="Grafik 9" descr="Ein Bild, das Tisch enthält.&#10;&#10;Automatisch generierte Beschreibung">
            <a:extLst>
              <a:ext uri="{FF2B5EF4-FFF2-40B4-BE49-F238E27FC236}">
                <a16:creationId xmlns:a16="http://schemas.microsoft.com/office/drawing/2014/main" id="{8D2E4B7D-2B9C-198C-7112-5E9A42F9F411}"/>
              </a:ext>
            </a:extLst>
          </p:cNvPr>
          <p:cNvPicPr>
            <a:picLocks noChangeAspect="1"/>
          </p:cNvPicPr>
          <p:nvPr/>
        </p:nvPicPr>
        <p:blipFill rotWithShape="1">
          <a:blip r:embed="rId3">
            <a:extLst>
              <a:ext uri="{28A0092B-C50C-407E-A947-70E740481C1C}">
                <a14:useLocalDpi xmlns:a14="http://schemas.microsoft.com/office/drawing/2010/main" val="0"/>
              </a:ext>
            </a:extLst>
          </a:blip>
          <a:srcRect l="14355" t="21505" r="11775" b="61864"/>
          <a:stretch/>
        </p:blipFill>
        <p:spPr>
          <a:xfrm>
            <a:off x="1144935" y="3493901"/>
            <a:ext cx="9006348" cy="1140542"/>
          </a:xfrm>
          <a:prstGeom prst="rect">
            <a:avLst/>
          </a:prstGeom>
        </p:spPr>
      </p:pic>
      <p:pic>
        <p:nvPicPr>
          <p:cNvPr id="12" name="Grafik 11" descr="Ein Bild, das Tisch enthält.&#10;&#10;Automatisch generierte Beschreibung">
            <a:extLst>
              <a:ext uri="{FF2B5EF4-FFF2-40B4-BE49-F238E27FC236}">
                <a16:creationId xmlns:a16="http://schemas.microsoft.com/office/drawing/2014/main" id="{8ABC0DFC-3990-DB22-2962-8DC237B832BB}"/>
              </a:ext>
            </a:extLst>
          </p:cNvPr>
          <p:cNvPicPr>
            <a:picLocks noChangeAspect="1"/>
          </p:cNvPicPr>
          <p:nvPr/>
        </p:nvPicPr>
        <p:blipFill rotWithShape="1">
          <a:blip r:embed="rId4">
            <a:extLst>
              <a:ext uri="{28A0092B-C50C-407E-A947-70E740481C1C}">
                <a14:useLocalDpi xmlns:a14="http://schemas.microsoft.com/office/drawing/2010/main" val="0"/>
              </a:ext>
            </a:extLst>
          </a:blip>
          <a:srcRect l="24758" t="21505" r="22643" b="61864"/>
          <a:stretch/>
        </p:blipFill>
        <p:spPr>
          <a:xfrm>
            <a:off x="1144935" y="4887259"/>
            <a:ext cx="6412896" cy="1140542"/>
          </a:xfrm>
          <a:prstGeom prst="rect">
            <a:avLst/>
          </a:prstGeom>
        </p:spPr>
      </p:pic>
      <p:sp>
        <p:nvSpPr>
          <p:cNvPr id="13" name="Pfeil: nach rechts 12">
            <a:extLst>
              <a:ext uri="{FF2B5EF4-FFF2-40B4-BE49-F238E27FC236}">
                <a16:creationId xmlns:a16="http://schemas.microsoft.com/office/drawing/2014/main" id="{EE67A7AD-7CDE-40D2-0182-F24ACA90A616}"/>
              </a:ext>
            </a:extLst>
          </p:cNvPr>
          <p:cNvSpPr/>
          <p:nvPr/>
        </p:nvSpPr>
        <p:spPr>
          <a:xfrm rot="5400000">
            <a:off x="8381062" y="1420556"/>
            <a:ext cx="580103" cy="4326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3B7E8730-B8AF-0D47-A5F9-48F1725F5D15}"/>
              </a:ext>
            </a:extLst>
          </p:cNvPr>
          <p:cNvSpPr txBox="1"/>
          <p:nvPr/>
        </p:nvSpPr>
        <p:spPr>
          <a:xfrm>
            <a:off x="6286998" y="2362186"/>
            <a:ext cx="2380347" cy="369332"/>
          </a:xfrm>
          <a:prstGeom prst="rect">
            <a:avLst/>
          </a:prstGeom>
          <a:solidFill>
            <a:schemeClr val="bg1"/>
          </a:solidFill>
          <a:ln w="38100">
            <a:solidFill>
              <a:srgbClr val="C00000"/>
            </a:solidFill>
          </a:ln>
        </p:spPr>
        <p:txBody>
          <a:bodyPr wrap="square" rtlCol="0">
            <a:spAutoFit/>
          </a:bodyPr>
          <a:lstStyle/>
          <a:p>
            <a:pPr algn="ctr"/>
            <a:r>
              <a:rPr lang="de-DE" dirty="0"/>
              <a:t>Präsentation erstellen</a:t>
            </a:r>
          </a:p>
        </p:txBody>
      </p:sp>
      <p:sp>
        <p:nvSpPr>
          <p:cNvPr id="3" name="Foliennummernplatzhalter 2">
            <a:extLst>
              <a:ext uri="{FF2B5EF4-FFF2-40B4-BE49-F238E27FC236}">
                <a16:creationId xmlns:a16="http://schemas.microsoft.com/office/drawing/2014/main" id="{01B9B641-70EE-0F30-3CE8-F70DEBF276AD}"/>
              </a:ext>
            </a:extLst>
          </p:cNvPr>
          <p:cNvSpPr>
            <a:spLocks noGrp="1"/>
          </p:cNvSpPr>
          <p:nvPr>
            <p:ph type="sldNum" sz="quarter" idx="12"/>
          </p:nvPr>
        </p:nvSpPr>
        <p:spPr/>
        <p:txBody>
          <a:bodyPr/>
          <a:lstStyle/>
          <a:p>
            <a:fld id="{2197D453-A402-4D14-A4E6-C690B635BF50}" type="slidenum">
              <a:rPr lang="de-DE" smtClean="0"/>
              <a:t>10</a:t>
            </a:fld>
            <a:endParaRPr lang="de-DE"/>
          </a:p>
        </p:txBody>
      </p:sp>
    </p:spTree>
    <p:extLst>
      <p:ext uri="{BB962C8B-B14F-4D97-AF65-F5344CB8AC3E}">
        <p14:creationId xmlns:p14="http://schemas.microsoft.com/office/powerpoint/2010/main" val="33032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5F37D-FD96-7B31-A3A0-BA5BD1604B1C}"/>
              </a:ext>
            </a:extLst>
          </p:cNvPr>
          <p:cNvSpPr>
            <a:spLocks noGrp="1"/>
          </p:cNvSpPr>
          <p:nvPr>
            <p:ph type="title"/>
          </p:nvPr>
        </p:nvSpPr>
        <p:spPr/>
        <p:txBody>
          <a:bodyPr/>
          <a:lstStyle/>
          <a:p>
            <a:r>
              <a:rPr lang="de-DE" dirty="0"/>
              <a:t>5. Aufgabe der </a:t>
            </a:r>
            <a:r>
              <a:rPr lang="de-DE" dirty="0" err="1"/>
              <a:t>SuS</a:t>
            </a:r>
            <a:endParaRPr lang="de-DE" dirty="0"/>
          </a:p>
        </p:txBody>
      </p:sp>
      <p:sp>
        <p:nvSpPr>
          <p:cNvPr id="3" name="Inhaltsplatzhalter 2">
            <a:extLst>
              <a:ext uri="{FF2B5EF4-FFF2-40B4-BE49-F238E27FC236}">
                <a16:creationId xmlns:a16="http://schemas.microsoft.com/office/drawing/2014/main" id="{C7D1C0D8-8B93-33C5-7D20-5939AC5F5210}"/>
              </a:ext>
            </a:extLst>
          </p:cNvPr>
          <p:cNvSpPr>
            <a:spLocks noGrp="1"/>
          </p:cNvSpPr>
          <p:nvPr>
            <p:ph idx="1"/>
          </p:nvPr>
        </p:nvSpPr>
        <p:spPr>
          <a:xfrm>
            <a:off x="1371600" y="1783809"/>
            <a:ext cx="9601200" cy="4529441"/>
          </a:xfrm>
          <a:solidFill>
            <a:schemeClr val="bg1"/>
          </a:solidFill>
          <a:ln w="28575">
            <a:solidFill>
              <a:srgbClr val="44546A"/>
            </a:solidFill>
          </a:ln>
        </p:spPr>
        <p:txBody>
          <a:bodyPr>
            <a:normAutofit fontScale="92500" lnSpcReduction="20000"/>
          </a:bodyPr>
          <a:lstStyle/>
          <a:p>
            <a:pPr marL="0" marR="0" indent="0">
              <a:lnSpc>
                <a:spcPct val="107000"/>
              </a:lnSpc>
              <a:spcBef>
                <a:spcPts val="0"/>
              </a:spcBef>
              <a:spcAft>
                <a:spcPts val="800"/>
              </a:spcAft>
              <a:buNone/>
            </a:pPr>
            <a:r>
              <a:rPr lang="de-DE" sz="2200" b="1" dirty="0">
                <a:effectLst/>
                <a:latin typeface="Calibri" panose="020F0502020204030204" pitchFamily="34" charset="0"/>
                <a:ea typeface="Calibri" panose="020F0502020204030204" pitchFamily="34" charset="0"/>
                <a:cs typeface="Times New Roman" panose="02020603050405020304" pitchFamily="18" charset="0"/>
              </a:rPr>
              <a:t>Planung einer Webseite – die Realschule am Schönen Platz</a:t>
            </a:r>
            <a:endParaRPr lang="de-DE"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de-DE" sz="2200" dirty="0">
                <a:effectLst/>
                <a:latin typeface="Calibri" panose="020F0502020204030204" pitchFamily="34" charset="0"/>
                <a:ea typeface="Calibri" panose="020F0502020204030204" pitchFamily="34" charset="0"/>
                <a:cs typeface="Times New Roman" panose="02020603050405020304" pitchFamily="18" charset="0"/>
              </a:rPr>
              <a:t>Um die Überlegungen zu verdeutlichen, die vor der Veröffentlichung einer Website stehen, begeben wir uns jetzt in das Sekretariat der Realschule am Schönen Platz in Schöndorf. Die Realschule am Schönen Platz ist eine Realschule, wie auch deine Schule, die du besuchst. Herr </a:t>
            </a:r>
            <a:r>
              <a:rPr lang="de-DE" sz="2200" dirty="0" err="1">
                <a:effectLst/>
                <a:latin typeface="Calibri" panose="020F0502020204030204" pitchFamily="34" charset="0"/>
                <a:ea typeface="Calibri" panose="020F0502020204030204" pitchFamily="34" charset="0"/>
                <a:cs typeface="Times New Roman" panose="02020603050405020304" pitchFamily="18" charset="0"/>
              </a:rPr>
              <a:t>Hausl</a:t>
            </a:r>
            <a:r>
              <a:rPr lang="de-DE" sz="2200" dirty="0">
                <a:effectLst/>
                <a:latin typeface="Calibri" panose="020F0502020204030204" pitchFamily="34" charset="0"/>
                <a:ea typeface="Calibri" panose="020F0502020204030204" pitchFamily="34" charset="0"/>
                <a:cs typeface="Times New Roman" panose="02020603050405020304" pitchFamily="18" charset="0"/>
              </a:rPr>
              <a:t>, der Schulleiter, ist sehr ambitioniert und möchte mehr Schülerinnen und Schüler und auch deren Eltern dazu motivieren, auf seine Realschule zu wechseln. Er möchte über die Stadtgrenze hinaus im ganzen Landkreis bekannt werden. Nachdem alle Nachbarschulen bereits eine eigene Schulhomepage haben, möchte die Schulleitung nun auch moderner werden, um den Konkurrenzkampf zu gewinnen. </a:t>
            </a:r>
          </a:p>
          <a:p>
            <a:pPr marL="0" indent="0">
              <a:lnSpc>
                <a:spcPct val="107000"/>
              </a:lnSpc>
              <a:spcBef>
                <a:spcPts val="0"/>
              </a:spcBef>
              <a:spcAft>
                <a:spcPts val="800"/>
              </a:spcAft>
              <a:buFont typeface="Franklin Gothic Book" panose="020B0503020102020204" pitchFamily="34" charset="0"/>
              <a:buNone/>
            </a:pPr>
            <a:endParaRPr lang="de-DE" sz="22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Franklin Gothic Book" panose="020B0503020102020204" pitchFamily="34" charset="0"/>
              <a:buNone/>
            </a:pPr>
            <a:r>
              <a:rPr lang="de-DE" sz="2200" b="1" dirty="0">
                <a:latin typeface="Calibri" panose="020F0502020204030204" pitchFamily="34" charset="0"/>
                <a:ea typeface="Calibri" panose="020F0502020204030204" pitchFamily="34" charset="0"/>
                <a:cs typeface="Times New Roman" panose="02020603050405020304" pitchFamily="18" charset="0"/>
              </a:rPr>
              <a:t>Herrn </a:t>
            </a:r>
            <a:r>
              <a:rPr lang="de-DE" sz="2200" b="1" dirty="0" err="1">
                <a:latin typeface="Calibri" panose="020F0502020204030204" pitchFamily="34" charset="0"/>
                <a:ea typeface="Calibri" panose="020F0502020204030204" pitchFamily="34" charset="0"/>
                <a:cs typeface="Times New Roman" panose="02020603050405020304" pitchFamily="18" charset="0"/>
              </a:rPr>
              <a:t>Hausls</a:t>
            </a:r>
            <a:r>
              <a:rPr lang="de-DE" sz="2200" b="1" dirty="0">
                <a:latin typeface="Calibri" panose="020F0502020204030204" pitchFamily="34" charset="0"/>
                <a:ea typeface="Calibri" panose="020F0502020204030204" pitchFamily="34" charset="0"/>
                <a:cs typeface="Times New Roman" panose="02020603050405020304" pitchFamily="18" charset="0"/>
              </a:rPr>
              <a:t> Entwurf</a:t>
            </a:r>
            <a:endParaRPr lang="de-DE"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Franklin Gothic Book" panose="020B0503020102020204" pitchFamily="34" charset="0"/>
              <a:buNone/>
            </a:pPr>
            <a:r>
              <a:rPr lang="de-DE" sz="2200" dirty="0">
                <a:latin typeface="Calibri" panose="020F0502020204030204" pitchFamily="34" charset="0"/>
                <a:ea typeface="Calibri" panose="020F0502020204030204" pitchFamily="34" charset="0"/>
                <a:cs typeface="Times New Roman" panose="02020603050405020304" pitchFamily="18" charset="0"/>
              </a:rPr>
              <a:t>Herr </a:t>
            </a:r>
            <a:r>
              <a:rPr lang="de-DE" sz="2200" dirty="0" err="1">
                <a:latin typeface="Calibri" panose="020F0502020204030204" pitchFamily="34" charset="0"/>
                <a:ea typeface="Calibri" panose="020F0502020204030204" pitchFamily="34" charset="0"/>
                <a:cs typeface="Times New Roman" panose="02020603050405020304" pitchFamily="18" charset="0"/>
              </a:rPr>
              <a:t>Hausl</a:t>
            </a:r>
            <a:r>
              <a:rPr lang="de-DE" sz="2200" dirty="0">
                <a:latin typeface="Calibri" panose="020F0502020204030204" pitchFamily="34" charset="0"/>
                <a:ea typeface="Calibri" panose="020F0502020204030204" pitchFamily="34" charset="0"/>
                <a:cs typeface="Times New Roman" panose="02020603050405020304" pitchFamily="18" charset="0"/>
              </a:rPr>
              <a:t> hat sich bereits überlegt, was er auf seine Webseite schreiben möchte. Auf der nächsten Folie siehst du seinen Konzepttext mit einer Schreibmaschine erstellt - ohne Markup.</a:t>
            </a:r>
            <a:endParaRPr lang="de-DE"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sz="2400" dirty="0"/>
          </a:p>
        </p:txBody>
      </p:sp>
      <p:sp>
        <p:nvSpPr>
          <p:cNvPr id="4" name="Foliennummernplatzhalter 3">
            <a:extLst>
              <a:ext uri="{FF2B5EF4-FFF2-40B4-BE49-F238E27FC236}">
                <a16:creationId xmlns:a16="http://schemas.microsoft.com/office/drawing/2014/main" id="{74012682-C156-091B-C874-88FFAC699991}"/>
              </a:ext>
            </a:extLst>
          </p:cNvPr>
          <p:cNvSpPr>
            <a:spLocks noGrp="1"/>
          </p:cNvSpPr>
          <p:nvPr>
            <p:ph type="sldNum" sz="quarter" idx="12"/>
          </p:nvPr>
        </p:nvSpPr>
        <p:spPr/>
        <p:txBody>
          <a:bodyPr/>
          <a:lstStyle/>
          <a:p>
            <a:fld id="{2197D453-A402-4D14-A4E6-C690B635BF50}" type="slidenum">
              <a:rPr lang="de-DE" smtClean="0"/>
              <a:t>11</a:t>
            </a:fld>
            <a:endParaRPr lang="de-DE"/>
          </a:p>
        </p:txBody>
      </p:sp>
      <p:sp>
        <p:nvSpPr>
          <p:cNvPr id="7" name="Inhaltsplatzhalter 2">
            <a:extLst>
              <a:ext uri="{FF2B5EF4-FFF2-40B4-BE49-F238E27FC236}">
                <a16:creationId xmlns:a16="http://schemas.microsoft.com/office/drawing/2014/main" id="{0229ADA6-02CD-CCBB-7F4A-A027B3250A57}"/>
              </a:ext>
            </a:extLst>
          </p:cNvPr>
          <p:cNvSpPr txBox="1">
            <a:spLocks/>
          </p:cNvSpPr>
          <p:nvPr/>
        </p:nvSpPr>
        <p:spPr>
          <a:xfrm>
            <a:off x="1371600" y="50673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de-DE" dirty="0"/>
          </a:p>
        </p:txBody>
      </p:sp>
      <p:pic>
        <p:nvPicPr>
          <p:cNvPr id="6" name="Grafik 5" descr="Schulgebäude Silhouette">
            <a:extLst>
              <a:ext uri="{FF2B5EF4-FFF2-40B4-BE49-F238E27FC236}">
                <a16:creationId xmlns:a16="http://schemas.microsoft.com/office/drawing/2014/main" id="{F6CDA393-198A-F87C-66A5-B49083E9F7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25579" y="-203888"/>
            <a:ext cx="2086897" cy="2086897"/>
          </a:xfrm>
          <a:prstGeom prst="rect">
            <a:avLst/>
          </a:prstGeom>
        </p:spPr>
      </p:pic>
      <p:pic>
        <p:nvPicPr>
          <p:cNvPr id="9" name="Grafik 8" descr="Professor mit einfarbiger Füllung">
            <a:extLst>
              <a:ext uri="{FF2B5EF4-FFF2-40B4-BE49-F238E27FC236}">
                <a16:creationId xmlns:a16="http://schemas.microsoft.com/office/drawing/2014/main" id="{F3BE44A3-44ED-9E44-D96E-DD77FCF2D0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29689" y="833671"/>
            <a:ext cx="641168" cy="641168"/>
          </a:xfrm>
          <a:prstGeom prst="rect">
            <a:avLst/>
          </a:prstGeom>
        </p:spPr>
      </p:pic>
    </p:spTree>
    <p:extLst>
      <p:ext uri="{BB962C8B-B14F-4D97-AF65-F5344CB8AC3E}">
        <p14:creationId xmlns:p14="http://schemas.microsoft.com/office/powerpoint/2010/main" val="332362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8DBCE-3A6C-000B-62C0-C683D9083EA1}"/>
              </a:ext>
            </a:extLst>
          </p:cNvPr>
          <p:cNvSpPr>
            <a:spLocks noGrp="1"/>
          </p:cNvSpPr>
          <p:nvPr>
            <p:ph type="title"/>
          </p:nvPr>
        </p:nvSpPr>
        <p:spPr/>
        <p:txBody>
          <a:bodyPr/>
          <a:lstStyle/>
          <a:p>
            <a:r>
              <a:rPr lang="de-DE" dirty="0"/>
              <a:t>5. Aufgabe der </a:t>
            </a:r>
            <a:r>
              <a:rPr lang="de-DE" dirty="0" err="1"/>
              <a:t>SuS</a:t>
            </a:r>
            <a:endParaRPr lang="de-DE" dirty="0"/>
          </a:p>
        </p:txBody>
      </p:sp>
      <p:pic>
        <p:nvPicPr>
          <p:cNvPr id="5" name="Grafik 4">
            <a:extLst>
              <a:ext uri="{FF2B5EF4-FFF2-40B4-BE49-F238E27FC236}">
                <a16:creationId xmlns:a16="http://schemas.microsoft.com/office/drawing/2014/main" id="{4B069AF7-7F18-2150-AD42-CEF0DF82131D}"/>
              </a:ext>
            </a:extLst>
          </p:cNvPr>
          <p:cNvPicPr>
            <a:picLocks noChangeAspect="1"/>
          </p:cNvPicPr>
          <p:nvPr/>
        </p:nvPicPr>
        <p:blipFill rotWithShape="1">
          <a:blip r:embed="rId2"/>
          <a:srcRect l="17984" t="21362" r="19515" b="8100"/>
          <a:stretch/>
        </p:blipFill>
        <p:spPr>
          <a:xfrm>
            <a:off x="2052484" y="1424983"/>
            <a:ext cx="8239432" cy="5230710"/>
          </a:xfrm>
          <a:prstGeom prst="rect">
            <a:avLst/>
          </a:prstGeom>
        </p:spPr>
      </p:pic>
      <p:sp>
        <p:nvSpPr>
          <p:cNvPr id="4" name="Foliennummernplatzhalter 3">
            <a:extLst>
              <a:ext uri="{FF2B5EF4-FFF2-40B4-BE49-F238E27FC236}">
                <a16:creationId xmlns:a16="http://schemas.microsoft.com/office/drawing/2014/main" id="{EF7BCBFE-8419-181E-33BD-81DDE1FDA2C5}"/>
              </a:ext>
            </a:extLst>
          </p:cNvPr>
          <p:cNvSpPr>
            <a:spLocks noGrp="1"/>
          </p:cNvSpPr>
          <p:nvPr>
            <p:ph type="sldNum" sz="quarter" idx="12"/>
          </p:nvPr>
        </p:nvSpPr>
        <p:spPr/>
        <p:txBody>
          <a:bodyPr/>
          <a:lstStyle/>
          <a:p>
            <a:fld id="{2197D453-A402-4D14-A4E6-C690B635BF50}" type="slidenum">
              <a:rPr lang="de-DE" smtClean="0"/>
              <a:t>12</a:t>
            </a:fld>
            <a:endParaRPr lang="de-DE"/>
          </a:p>
        </p:txBody>
      </p:sp>
      <p:pic>
        <p:nvPicPr>
          <p:cNvPr id="6" name="Grafik 5" descr="Schreibmaschine Silhouette">
            <a:extLst>
              <a:ext uri="{FF2B5EF4-FFF2-40B4-BE49-F238E27FC236}">
                <a16:creationId xmlns:a16="http://schemas.microsoft.com/office/drawing/2014/main" id="{43876C68-56FA-1EA8-E989-34651EBC30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36" y="510583"/>
            <a:ext cx="914400" cy="914400"/>
          </a:xfrm>
          <a:prstGeom prst="rect">
            <a:avLst/>
          </a:prstGeom>
        </p:spPr>
      </p:pic>
      <p:pic>
        <p:nvPicPr>
          <p:cNvPr id="8" name="Grafik 7" descr="Schreibtisch mit einfarbiger Füllung">
            <a:extLst>
              <a:ext uri="{FF2B5EF4-FFF2-40B4-BE49-F238E27FC236}">
                <a16:creationId xmlns:a16="http://schemas.microsoft.com/office/drawing/2014/main" id="{7D53FF77-B2C7-5AF6-B382-8D0653E095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11633" y="510583"/>
            <a:ext cx="914400" cy="914400"/>
          </a:xfrm>
          <a:prstGeom prst="rect">
            <a:avLst/>
          </a:prstGeom>
        </p:spPr>
      </p:pic>
    </p:spTree>
    <p:extLst>
      <p:ext uri="{BB962C8B-B14F-4D97-AF65-F5344CB8AC3E}">
        <p14:creationId xmlns:p14="http://schemas.microsoft.com/office/powerpoint/2010/main" val="86346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57B739-395F-FB13-5BE7-664518FA6E3B}"/>
              </a:ext>
            </a:extLst>
          </p:cNvPr>
          <p:cNvSpPr>
            <a:spLocks noGrp="1"/>
          </p:cNvSpPr>
          <p:nvPr>
            <p:ph type="title"/>
          </p:nvPr>
        </p:nvSpPr>
        <p:spPr/>
        <p:txBody>
          <a:bodyPr/>
          <a:lstStyle/>
          <a:p>
            <a:r>
              <a:rPr lang="de-DE" dirty="0"/>
              <a:t>Was kann unser Tool schon?</a:t>
            </a:r>
          </a:p>
        </p:txBody>
      </p:sp>
      <p:sp>
        <p:nvSpPr>
          <p:cNvPr id="3" name="Inhaltsplatzhalter 2">
            <a:extLst>
              <a:ext uri="{FF2B5EF4-FFF2-40B4-BE49-F238E27FC236}">
                <a16:creationId xmlns:a16="http://schemas.microsoft.com/office/drawing/2014/main" id="{8752B6A4-9D23-CAAE-37D8-41A8252C5E1D}"/>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32B45D2A-13C6-083C-AD99-1D498F843252}"/>
              </a:ext>
            </a:extLst>
          </p:cNvPr>
          <p:cNvSpPr>
            <a:spLocks noGrp="1"/>
          </p:cNvSpPr>
          <p:nvPr>
            <p:ph type="sldNum" sz="quarter" idx="12"/>
          </p:nvPr>
        </p:nvSpPr>
        <p:spPr/>
        <p:txBody>
          <a:bodyPr/>
          <a:lstStyle/>
          <a:p>
            <a:fld id="{2197D453-A402-4D14-A4E6-C690B635BF50}" type="slidenum">
              <a:rPr lang="de-DE" smtClean="0"/>
              <a:t>13</a:t>
            </a:fld>
            <a:endParaRPr lang="de-DE"/>
          </a:p>
        </p:txBody>
      </p:sp>
    </p:spTree>
    <p:extLst>
      <p:ext uri="{BB962C8B-B14F-4D97-AF65-F5344CB8AC3E}">
        <p14:creationId xmlns:p14="http://schemas.microsoft.com/office/powerpoint/2010/main" val="282066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85CC6-D825-43D3-00D6-716F79465891}"/>
              </a:ext>
            </a:extLst>
          </p:cNvPr>
          <p:cNvSpPr>
            <a:spLocks noGrp="1"/>
          </p:cNvSpPr>
          <p:nvPr>
            <p:ph type="title"/>
          </p:nvPr>
        </p:nvSpPr>
        <p:spPr/>
        <p:txBody>
          <a:bodyPr/>
          <a:lstStyle/>
          <a:p>
            <a:r>
              <a:rPr lang="de-DE" dirty="0"/>
              <a:t>Codeausschnitte?</a:t>
            </a:r>
          </a:p>
        </p:txBody>
      </p:sp>
      <p:sp>
        <p:nvSpPr>
          <p:cNvPr id="3" name="Inhaltsplatzhalter 2">
            <a:extLst>
              <a:ext uri="{FF2B5EF4-FFF2-40B4-BE49-F238E27FC236}">
                <a16:creationId xmlns:a16="http://schemas.microsoft.com/office/drawing/2014/main" id="{68484E8F-68A6-19E5-7157-A6B9628CE46D}"/>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9D554407-62AC-DB37-ADCA-6C70272CE887}"/>
              </a:ext>
            </a:extLst>
          </p:cNvPr>
          <p:cNvSpPr>
            <a:spLocks noGrp="1"/>
          </p:cNvSpPr>
          <p:nvPr>
            <p:ph type="sldNum" sz="quarter" idx="12"/>
          </p:nvPr>
        </p:nvSpPr>
        <p:spPr/>
        <p:txBody>
          <a:bodyPr/>
          <a:lstStyle/>
          <a:p>
            <a:fld id="{2197D453-A402-4D14-A4E6-C690B635BF50}" type="slidenum">
              <a:rPr lang="de-DE" smtClean="0"/>
              <a:t>14</a:t>
            </a:fld>
            <a:endParaRPr lang="de-DE"/>
          </a:p>
        </p:txBody>
      </p:sp>
    </p:spTree>
    <p:extLst>
      <p:ext uri="{BB962C8B-B14F-4D97-AF65-F5344CB8AC3E}">
        <p14:creationId xmlns:p14="http://schemas.microsoft.com/office/powerpoint/2010/main" val="266762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0BA91-176E-B71B-8DB4-B946E1EB9C46}"/>
              </a:ext>
            </a:extLst>
          </p:cNvPr>
          <p:cNvSpPr>
            <a:spLocks noGrp="1"/>
          </p:cNvSpPr>
          <p:nvPr>
            <p:ph type="title"/>
          </p:nvPr>
        </p:nvSpPr>
        <p:spPr/>
        <p:txBody>
          <a:bodyPr/>
          <a:lstStyle/>
          <a:p>
            <a:r>
              <a:rPr lang="de-DE" dirty="0"/>
              <a:t>Genauer zum Aufbau</a:t>
            </a:r>
          </a:p>
        </p:txBody>
      </p:sp>
      <p:sp>
        <p:nvSpPr>
          <p:cNvPr id="3" name="Inhaltsplatzhalter 2">
            <a:extLst>
              <a:ext uri="{FF2B5EF4-FFF2-40B4-BE49-F238E27FC236}">
                <a16:creationId xmlns:a16="http://schemas.microsoft.com/office/drawing/2014/main" id="{45A91C19-10D4-F28D-BC1F-776FB09D2AA2}"/>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62DCCBDF-5525-243E-6DE1-70AB0CC053E9}"/>
              </a:ext>
            </a:extLst>
          </p:cNvPr>
          <p:cNvSpPr>
            <a:spLocks noGrp="1"/>
          </p:cNvSpPr>
          <p:nvPr>
            <p:ph type="sldNum" sz="quarter" idx="12"/>
          </p:nvPr>
        </p:nvSpPr>
        <p:spPr/>
        <p:txBody>
          <a:bodyPr/>
          <a:lstStyle/>
          <a:p>
            <a:fld id="{2197D453-A402-4D14-A4E6-C690B635BF50}" type="slidenum">
              <a:rPr lang="de-DE" smtClean="0"/>
              <a:t>15</a:t>
            </a:fld>
            <a:endParaRPr lang="de-DE"/>
          </a:p>
        </p:txBody>
      </p:sp>
    </p:spTree>
    <p:extLst>
      <p:ext uri="{BB962C8B-B14F-4D97-AF65-F5344CB8AC3E}">
        <p14:creationId xmlns:p14="http://schemas.microsoft.com/office/powerpoint/2010/main" val="384888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7BEE0-8E70-B462-7DB4-473458B3D2B0}"/>
              </a:ext>
            </a:extLst>
          </p:cNvPr>
          <p:cNvSpPr>
            <a:spLocks noGrp="1"/>
          </p:cNvSpPr>
          <p:nvPr>
            <p:ph type="title"/>
          </p:nvPr>
        </p:nvSpPr>
        <p:spPr/>
        <p:txBody>
          <a:bodyPr/>
          <a:lstStyle/>
          <a:p>
            <a:r>
              <a:rPr lang="de-DE" dirty="0"/>
              <a:t>Vorführung</a:t>
            </a:r>
          </a:p>
        </p:txBody>
      </p:sp>
      <p:sp>
        <p:nvSpPr>
          <p:cNvPr id="3" name="Inhaltsplatzhalter 2">
            <a:extLst>
              <a:ext uri="{FF2B5EF4-FFF2-40B4-BE49-F238E27FC236}">
                <a16:creationId xmlns:a16="http://schemas.microsoft.com/office/drawing/2014/main" id="{E505ADF7-BE72-6FD8-B0D3-6D8524EAF621}"/>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C78B17F6-6A8C-2842-1351-6302EA14BEFA}"/>
              </a:ext>
            </a:extLst>
          </p:cNvPr>
          <p:cNvSpPr>
            <a:spLocks noGrp="1"/>
          </p:cNvSpPr>
          <p:nvPr>
            <p:ph type="sldNum" sz="quarter" idx="12"/>
          </p:nvPr>
        </p:nvSpPr>
        <p:spPr/>
        <p:txBody>
          <a:bodyPr/>
          <a:lstStyle/>
          <a:p>
            <a:fld id="{2197D453-A402-4D14-A4E6-C690B635BF50}" type="slidenum">
              <a:rPr lang="de-DE" smtClean="0"/>
              <a:t>16</a:t>
            </a:fld>
            <a:endParaRPr lang="de-DE"/>
          </a:p>
        </p:txBody>
      </p:sp>
    </p:spTree>
    <p:extLst>
      <p:ext uri="{BB962C8B-B14F-4D97-AF65-F5344CB8AC3E}">
        <p14:creationId xmlns:p14="http://schemas.microsoft.com/office/powerpoint/2010/main" val="328757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D4A67-498D-A493-E7F1-AF621C2A3260}"/>
              </a:ext>
            </a:extLst>
          </p:cNvPr>
          <p:cNvSpPr>
            <a:spLocks noGrp="1"/>
          </p:cNvSpPr>
          <p:nvPr>
            <p:ph type="title"/>
          </p:nvPr>
        </p:nvSpPr>
        <p:spPr/>
        <p:txBody>
          <a:bodyPr/>
          <a:lstStyle/>
          <a:p>
            <a:r>
              <a:rPr lang="de-DE"/>
              <a:t>Gliederung</a:t>
            </a:r>
            <a:endParaRPr lang="de-DE" dirty="0"/>
          </a:p>
        </p:txBody>
      </p:sp>
      <p:sp>
        <p:nvSpPr>
          <p:cNvPr id="3" name="Inhaltsplatzhalter 2">
            <a:extLst>
              <a:ext uri="{FF2B5EF4-FFF2-40B4-BE49-F238E27FC236}">
                <a16:creationId xmlns:a16="http://schemas.microsoft.com/office/drawing/2014/main" id="{D06ECD2F-6096-D656-D515-0177349B9671}"/>
              </a:ext>
            </a:extLst>
          </p:cNvPr>
          <p:cNvSpPr>
            <a:spLocks noGrp="1"/>
          </p:cNvSpPr>
          <p:nvPr>
            <p:ph idx="1"/>
          </p:nvPr>
        </p:nvSpPr>
        <p:spPr/>
        <p:txBody>
          <a:bodyPr>
            <a:normAutofit lnSpcReduction="10000"/>
          </a:bodyPr>
          <a:lstStyle/>
          <a:p>
            <a:pPr marL="0" indent="0">
              <a:buNone/>
            </a:pPr>
            <a:r>
              <a:rPr lang="de-DE" dirty="0"/>
              <a:t>1. Definition:</a:t>
            </a:r>
          </a:p>
          <a:p>
            <a:pPr lvl="1"/>
            <a:r>
              <a:rPr lang="de-DE" dirty="0"/>
              <a:t>Blockbasierte Programmierung</a:t>
            </a:r>
          </a:p>
          <a:p>
            <a:pPr lvl="1"/>
            <a:r>
              <a:rPr lang="de-DE" dirty="0"/>
              <a:t>HTML</a:t>
            </a:r>
          </a:p>
          <a:p>
            <a:pPr marL="0" indent="0">
              <a:buNone/>
            </a:pPr>
            <a:r>
              <a:rPr lang="de-DE" dirty="0"/>
              <a:t>2. Unsere Aufgabe</a:t>
            </a:r>
          </a:p>
          <a:p>
            <a:pPr marL="0" indent="0">
              <a:buNone/>
            </a:pPr>
            <a:r>
              <a:rPr lang="de-DE" dirty="0"/>
              <a:t>3. Motivation</a:t>
            </a:r>
          </a:p>
          <a:p>
            <a:pPr marL="0" indent="0">
              <a:buNone/>
            </a:pPr>
            <a:r>
              <a:rPr lang="de-DE" dirty="0"/>
              <a:t>4. Erste Schritte:</a:t>
            </a:r>
          </a:p>
          <a:p>
            <a:pPr lvl="1"/>
            <a:r>
              <a:rPr lang="de-DE" dirty="0"/>
              <a:t>Aufbau </a:t>
            </a:r>
          </a:p>
          <a:p>
            <a:pPr lvl="1"/>
            <a:r>
              <a:rPr lang="de-DE" dirty="0"/>
              <a:t>Zeitplan</a:t>
            </a:r>
          </a:p>
          <a:p>
            <a:pPr marL="0" indent="0">
              <a:buNone/>
            </a:pPr>
            <a:r>
              <a:rPr lang="de-DE" dirty="0"/>
              <a:t>5. Aufgabe der </a:t>
            </a:r>
            <a:r>
              <a:rPr lang="de-DE" dirty="0" err="1"/>
              <a:t>SuS</a:t>
            </a:r>
            <a:endParaRPr lang="de-DE" dirty="0"/>
          </a:p>
          <a:p>
            <a:endParaRPr lang="de-DE" dirty="0"/>
          </a:p>
        </p:txBody>
      </p:sp>
      <p:sp>
        <p:nvSpPr>
          <p:cNvPr id="4" name="Foliennummernplatzhalter 3">
            <a:extLst>
              <a:ext uri="{FF2B5EF4-FFF2-40B4-BE49-F238E27FC236}">
                <a16:creationId xmlns:a16="http://schemas.microsoft.com/office/drawing/2014/main" id="{DCF3E950-D6CB-D984-F603-042642326D28}"/>
              </a:ext>
            </a:extLst>
          </p:cNvPr>
          <p:cNvSpPr>
            <a:spLocks noGrp="1"/>
          </p:cNvSpPr>
          <p:nvPr>
            <p:ph type="sldNum" sz="quarter" idx="12"/>
          </p:nvPr>
        </p:nvSpPr>
        <p:spPr/>
        <p:txBody>
          <a:bodyPr/>
          <a:lstStyle/>
          <a:p>
            <a:fld id="{2197D453-A402-4D14-A4E6-C690B635BF50}" type="slidenum">
              <a:rPr lang="de-DE" smtClean="0"/>
              <a:t>2</a:t>
            </a:fld>
            <a:endParaRPr lang="de-DE"/>
          </a:p>
        </p:txBody>
      </p:sp>
    </p:spTree>
    <p:extLst>
      <p:ext uri="{BB962C8B-B14F-4D97-AF65-F5344CB8AC3E}">
        <p14:creationId xmlns:p14="http://schemas.microsoft.com/office/powerpoint/2010/main" val="358176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A574F4-B96A-536C-EEC3-CA0B61439A19}"/>
              </a:ext>
            </a:extLst>
          </p:cNvPr>
          <p:cNvSpPr>
            <a:spLocks noGrp="1"/>
          </p:cNvSpPr>
          <p:nvPr>
            <p:ph type="title"/>
          </p:nvPr>
        </p:nvSpPr>
        <p:spPr/>
        <p:txBody>
          <a:bodyPr/>
          <a:lstStyle/>
          <a:p>
            <a:r>
              <a:rPr lang="de-DE" dirty="0"/>
              <a:t>1. Blockbasierte Programmierung</a:t>
            </a:r>
          </a:p>
        </p:txBody>
      </p:sp>
      <p:sp>
        <p:nvSpPr>
          <p:cNvPr id="3" name="Inhaltsplatzhalter 2">
            <a:extLst>
              <a:ext uri="{FF2B5EF4-FFF2-40B4-BE49-F238E27FC236}">
                <a16:creationId xmlns:a16="http://schemas.microsoft.com/office/drawing/2014/main" id="{06F3F88E-C8A5-B101-381E-10A5AC92987C}"/>
              </a:ext>
            </a:extLst>
          </p:cNvPr>
          <p:cNvSpPr>
            <a:spLocks noGrp="1"/>
          </p:cNvSpPr>
          <p:nvPr>
            <p:ph idx="1"/>
          </p:nvPr>
        </p:nvSpPr>
        <p:spPr/>
        <p:txBody>
          <a:bodyPr>
            <a:normAutofit/>
          </a:bodyPr>
          <a:lstStyle/>
          <a:p>
            <a:pPr marL="203889" lvl="0" indent="-45266" algn="l" rtl="0">
              <a:lnSpc>
                <a:spcPct val="90000"/>
              </a:lnSpc>
              <a:spcBef>
                <a:spcPts val="0"/>
              </a:spcBef>
              <a:spcAft>
                <a:spcPts val="0"/>
              </a:spcAft>
              <a:buClr>
                <a:schemeClr val="dk1"/>
              </a:buClr>
              <a:buSzPts val="2498"/>
              <a:buNone/>
            </a:pPr>
            <a:r>
              <a:rPr lang="de-DE" dirty="0"/>
              <a:t>Visuelle Programmierung = intuitive Softwareentwicklung mit grafischen Notationen und interaktiv manipulierbaren Softwarekomponenten</a:t>
            </a:r>
          </a:p>
          <a:p>
            <a:pPr marL="203889" lvl="0" indent="-45266" algn="l" rtl="0">
              <a:lnSpc>
                <a:spcPct val="90000"/>
              </a:lnSpc>
              <a:spcBef>
                <a:spcPts val="0"/>
              </a:spcBef>
              <a:spcAft>
                <a:spcPts val="0"/>
              </a:spcAft>
              <a:buClr>
                <a:schemeClr val="dk1"/>
              </a:buClr>
              <a:buSzPts val="2498"/>
              <a:buNone/>
            </a:pPr>
            <a:endParaRPr lang="de-DE" dirty="0"/>
          </a:p>
          <a:p>
            <a:pPr marL="203889" lvl="0" indent="-45266" algn="l" rtl="0">
              <a:lnSpc>
                <a:spcPct val="90000"/>
              </a:lnSpc>
              <a:spcBef>
                <a:spcPts val="0"/>
              </a:spcBef>
              <a:spcAft>
                <a:spcPts val="0"/>
              </a:spcAft>
              <a:buClr>
                <a:schemeClr val="dk1"/>
              </a:buClr>
              <a:buSzPts val="2498"/>
              <a:buNone/>
            </a:pPr>
            <a:endParaRPr lang="de-DE" dirty="0"/>
          </a:p>
          <a:p>
            <a:pPr marL="158623" lvl="0" indent="0" algn="l" rtl="0">
              <a:lnSpc>
                <a:spcPct val="90000"/>
              </a:lnSpc>
              <a:spcBef>
                <a:spcPts val="0"/>
              </a:spcBef>
              <a:spcAft>
                <a:spcPts val="0"/>
              </a:spcAft>
              <a:buClr>
                <a:schemeClr val="dk1"/>
              </a:buClr>
              <a:buSzPts val="2498"/>
              <a:buNone/>
            </a:pPr>
            <a:r>
              <a:rPr lang="de-DE" dirty="0">
                <a:sym typeface="Wingdings" panose="05000000000000000000" pitchFamily="2" charset="2"/>
              </a:rPr>
              <a:t></a:t>
            </a:r>
            <a:r>
              <a:rPr lang="de-DE" dirty="0"/>
              <a:t>Programme entstehen durch „Zusammenstecken und Ausprobieren“</a:t>
            </a:r>
          </a:p>
          <a:p>
            <a:pPr marL="158623" lvl="0" indent="0" algn="l" rtl="0">
              <a:lnSpc>
                <a:spcPct val="90000"/>
              </a:lnSpc>
              <a:spcBef>
                <a:spcPts val="0"/>
              </a:spcBef>
              <a:spcAft>
                <a:spcPts val="0"/>
              </a:spcAft>
              <a:buClr>
                <a:schemeClr val="dk1"/>
              </a:buClr>
              <a:buSzPts val="2498"/>
              <a:buNone/>
            </a:pPr>
            <a:endParaRPr lang="de-DE" dirty="0"/>
          </a:p>
          <a:p>
            <a:pPr marL="158623" lvl="0" indent="0" algn="l" rtl="0">
              <a:lnSpc>
                <a:spcPct val="90000"/>
              </a:lnSpc>
              <a:spcBef>
                <a:spcPts val="0"/>
              </a:spcBef>
              <a:spcAft>
                <a:spcPts val="0"/>
              </a:spcAft>
              <a:buClr>
                <a:schemeClr val="dk1"/>
              </a:buClr>
              <a:buSzPts val="2498"/>
              <a:buNone/>
            </a:pPr>
            <a:endParaRPr lang="de-DE" dirty="0"/>
          </a:p>
          <a:p>
            <a:pPr marL="158623" lvl="0" indent="0" algn="l" rtl="0">
              <a:lnSpc>
                <a:spcPct val="90000"/>
              </a:lnSpc>
              <a:spcBef>
                <a:spcPts val="0"/>
              </a:spcBef>
              <a:spcAft>
                <a:spcPts val="0"/>
              </a:spcAft>
              <a:buClr>
                <a:schemeClr val="dk1"/>
              </a:buClr>
              <a:buSzPts val="2498"/>
              <a:buNone/>
            </a:pPr>
            <a:r>
              <a:rPr lang="de-DE" dirty="0"/>
              <a:t>Ziele:</a:t>
            </a:r>
          </a:p>
          <a:p>
            <a:pPr marL="958723" lvl="1" indent="-342900" algn="l" rtl="0">
              <a:lnSpc>
                <a:spcPct val="90000"/>
              </a:lnSpc>
              <a:spcBef>
                <a:spcPts val="0"/>
              </a:spcBef>
              <a:spcAft>
                <a:spcPts val="0"/>
              </a:spcAft>
              <a:buSzPts val="2498"/>
              <a:buFont typeface="Noto Sans Symbols"/>
              <a:buChar char="−"/>
            </a:pPr>
            <a:r>
              <a:rPr lang="de-DE" dirty="0"/>
              <a:t>Verständlichkeit von Programmen</a:t>
            </a:r>
          </a:p>
          <a:p>
            <a:pPr marL="958723" lvl="1" indent="-342900" algn="l" rtl="0">
              <a:lnSpc>
                <a:spcPct val="90000"/>
              </a:lnSpc>
              <a:spcBef>
                <a:spcPts val="0"/>
              </a:spcBef>
              <a:spcAft>
                <a:spcPts val="0"/>
              </a:spcAft>
              <a:buSzPts val="2498"/>
              <a:buFont typeface="Noto Sans Symbols"/>
              <a:buChar char="−"/>
            </a:pPr>
            <a:r>
              <a:rPr lang="de-DE" dirty="0"/>
              <a:t>Erleichterung der Programmierung selbst</a:t>
            </a:r>
          </a:p>
          <a:p>
            <a:pPr marL="958723" lvl="1" indent="-342900" algn="l" rtl="0">
              <a:lnSpc>
                <a:spcPct val="90000"/>
              </a:lnSpc>
              <a:spcBef>
                <a:spcPts val="0"/>
              </a:spcBef>
              <a:spcAft>
                <a:spcPts val="0"/>
              </a:spcAft>
              <a:buSzPts val="2498"/>
              <a:buFont typeface="Noto Sans Symbols"/>
              <a:buChar char="−"/>
            </a:pPr>
            <a:endParaRPr lang="de-DE" dirty="0"/>
          </a:p>
          <a:p>
            <a:pPr marL="958723" lvl="1" indent="-342900" algn="l" rtl="0">
              <a:lnSpc>
                <a:spcPct val="90000"/>
              </a:lnSpc>
              <a:spcBef>
                <a:spcPts val="0"/>
              </a:spcBef>
              <a:spcAft>
                <a:spcPts val="0"/>
              </a:spcAft>
              <a:buSzPts val="2498"/>
              <a:buFont typeface="Noto Sans Symbols"/>
              <a:buChar char="−"/>
            </a:pPr>
            <a:endParaRPr lang="de-DE" dirty="0"/>
          </a:p>
          <a:p>
            <a:pPr marL="85471" indent="0">
              <a:lnSpc>
                <a:spcPct val="90000"/>
              </a:lnSpc>
              <a:spcBef>
                <a:spcPts val="0"/>
              </a:spcBef>
              <a:spcAft>
                <a:spcPts val="0"/>
              </a:spcAft>
              <a:buSzPts val="2498"/>
              <a:buNone/>
            </a:pPr>
            <a:r>
              <a:rPr lang="de-DE" sz="1400" dirty="0"/>
              <a:t>Schiffer, S. (2001)</a:t>
            </a:r>
          </a:p>
          <a:p>
            <a:pPr marL="85471" indent="0">
              <a:lnSpc>
                <a:spcPct val="90000"/>
              </a:lnSpc>
              <a:spcBef>
                <a:spcPts val="0"/>
              </a:spcBef>
              <a:spcAft>
                <a:spcPts val="0"/>
              </a:spcAft>
              <a:buSzPts val="2498"/>
              <a:buNone/>
            </a:pPr>
            <a:endParaRPr lang="de-DE" dirty="0"/>
          </a:p>
          <a:p>
            <a:pPr marL="0" indent="0">
              <a:buNone/>
            </a:pPr>
            <a:endParaRPr lang="de-DE" dirty="0"/>
          </a:p>
        </p:txBody>
      </p:sp>
      <p:pic>
        <p:nvPicPr>
          <p:cNvPr id="7" name="Picture 2" descr="Was ist visuelle Programmierung und wie funktioniert sie?">
            <a:extLst>
              <a:ext uri="{FF2B5EF4-FFF2-40B4-BE49-F238E27FC236}">
                <a16:creationId xmlns:a16="http://schemas.microsoft.com/office/drawing/2014/main" id="{023B7CF4-9A00-7012-D524-63633776A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066" y="4083163"/>
            <a:ext cx="3370184" cy="1898537"/>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F171CA95-4520-038D-4FB3-342FC3D3E3A0}"/>
              </a:ext>
            </a:extLst>
          </p:cNvPr>
          <p:cNvPicPr>
            <a:picLocks noChangeAspect="1"/>
          </p:cNvPicPr>
          <p:nvPr/>
        </p:nvPicPr>
        <p:blipFill rotWithShape="1">
          <a:blip r:embed="rId3"/>
          <a:srcRect t="12424" b="5324"/>
          <a:stretch/>
        </p:blipFill>
        <p:spPr>
          <a:xfrm>
            <a:off x="1062948" y="1428750"/>
            <a:ext cx="10831351" cy="5011295"/>
          </a:xfrm>
          <a:prstGeom prst="rect">
            <a:avLst/>
          </a:prstGeom>
        </p:spPr>
      </p:pic>
      <p:sp>
        <p:nvSpPr>
          <p:cNvPr id="10" name="Foliennummernplatzhalter 9">
            <a:extLst>
              <a:ext uri="{FF2B5EF4-FFF2-40B4-BE49-F238E27FC236}">
                <a16:creationId xmlns:a16="http://schemas.microsoft.com/office/drawing/2014/main" id="{9B6FED19-BF08-FBA5-6C4A-102413A00643}"/>
              </a:ext>
            </a:extLst>
          </p:cNvPr>
          <p:cNvSpPr>
            <a:spLocks noGrp="1"/>
          </p:cNvSpPr>
          <p:nvPr>
            <p:ph type="sldNum" sz="quarter" idx="12"/>
          </p:nvPr>
        </p:nvSpPr>
        <p:spPr/>
        <p:txBody>
          <a:bodyPr/>
          <a:lstStyle/>
          <a:p>
            <a:fld id="{2197D453-A402-4D14-A4E6-C690B635BF50}" type="slidenum">
              <a:rPr lang="de-DE" smtClean="0"/>
              <a:t>3</a:t>
            </a:fld>
            <a:endParaRPr lang="de-DE"/>
          </a:p>
        </p:txBody>
      </p:sp>
    </p:spTree>
    <p:extLst>
      <p:ext uri="{BB962C8B-B14F-4D97-AF65-F5344CB8AC3E}">
        <p14:creationId xmlns:p14="http://schemas.microsoft.com/office/powerpoint/2010/main" val="312666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02D6B-B5BF-C33D-197A-5AB69FF50BEE}"/>
              </a:ext>
            </a:extLst>
          </p:cNvPr>
          <p:cNvSpPr>
            <a:spLocks noGrp="1"/>
          </p:cNvSpPr>
          <p:nvPr>
            <p:ph type="title"/>
          </p:nvPr>
        </p:nvSpPr>
        <p:spPr/>
        <p:txBody>
          <a:bodyPr/>
          <a:lstStyle/>
          <a:p>
            <a:r>
              <a:rPr lang="de-DE" dirty="0"/>
              <a:t>1. HTML</a:t>
            </a:r>
          </a:p>
        </p:txBody>
      </p:sp>
      <p:sp>
        <p:nvSpPr>
          <p:cNvPr id="3" name="Inhaltsplatzhalter 2">
            <a:extLst>
              <a:ext uri="{FF2B5EF4-FFF2-40B4-BE49-F238E27FC236}">
                <a16:creationId xmlns:a16="http://schemas.microsoft.com/office/drawing/2014/main" id="{C2EA2F74-95B2-163E-B320-A4714AACC3B9}"/>
              </a:ext>
            </a:extLst>
          </p:cNvPr>
          <p:cNvSpPr>
            <a:spLocks noGrp="1"/>
          </p:cNvSpPr>
          <p:nvPr>
            <p:ph idx="1"/>
          </p:nvPr>
        </p:nvSpPr>
        <p:spPr/>
        <p:txBody>
          <a:bodyPr>
            <a:normAutofit fontScale="92500" lnSpcReduction="20000"/>
          </a:bodyPr>
          <a:lstStyle/>
          <a:p>
            <a:pPr marL="0" indent="0">
              <a:buNone/>
            </a:pPr>
            <a:r>
              <a:rPr lang="de-DE" dirty="0"/>
              <a:t>= Hypertext Markup Language</a:t>
            </a:r>
          </a:p>
          <a:p>
            <a:r>
              <a:rPr lang="de-DE" dirty="0"/>
              <a:t>1990 von Tim Berners-Lee als Auszeichnungssprache entwickelt</a:t>
            </a:r>
          </a:p>
          <a:p>
            <a:r>
              <a:rPr lang="de-DE" dirty="0"/>
              <a:t>Aufgabe: logische Bestandteile eines textorientierten Dokuments beschreiben</a:t>
            </a:r>
          </a:p>
          <a:p>
            <a:r>
              <a:rPr lang="de-DE" dirty="0"/>
              <a:t>Struktureller Aufbau einer Internetseite</a:t>
            </a:r>
          </a:p>
          <a:p>
            <a:pPr lvl="1"/>
            <a:r>
              <a:rPr lang="de-DE" dirty="0"/>
              <a:t>Seite und Text nach semantischen Gesichtspunkten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sz="1500" dirty="0"/>
              <a:t>https://wiki.selfhtml.org/wiki/HTML/Tutorials/Entstehung_und_Entwicklung</a:t>
            </a:r>
          </a:p>
          <a:p>
            <a:pPr marL="530352" lvl="1" indent="0">
              <a:buNone/>
            </a:pPr>
            <a:endParaRPr lang="de-DE" dirty="0"/>
          </a:p>
          <a:p>
            <a:pPr marL="530352" lvl="1" indent="0">
              <a:buNone/>
            </a:pPr>
            <a:endParaRPr lang="de-DE" dirty="0"/>
          </a:p>
        </p:txBody>
      </p:sp>
      <p:sp>
        <p:nvSpPr>
          <p:cNvPr id="7" name="Textfeld 6">
            <a:extLst>
              <a:ext uri="{FF2B5EF4-FFF2-40B4-BE49-F238E27FC236}">
                <a16:creationId xmlns:a16="http://schemas.microsoft.com/office/drawing/2014/main" id="{743F5948-2054-9DD9-9855-414AA7EC6AB5}"/>
              </a:ext>
            </a:extLst>
          </p:cNvPr>
          <p:cNvSpPr txBox="1"/>
          <p:nvPr/>
        </p:nvSpPr>
        <p:spPr>
          <a:xfrm>
            <a:off x="2490282" y="4287534"/>
            <a:ext cx="5778230" cy="707886"/>
          </a:xfrm>
          <a:prstGeom prst="rect">
            <a:avLst/>
          </a:prstGeom>
          <a:noFill/>
          <a:ln w="38100">
            <a:solidFill>
              <a:srgbClr val="44546A"/>
            </a:solidFill>
          </a:ln>
        </p:spPr>
        <p:txBody>
          <a:bodyPr wrap="square" rtlCol="0">
            <a:spAutoFit/>
          </a:bodyPr>
          <a:lstStyle/>
          <a:p>
            <a:pPr lvl="1">
              <a:buFont typeface="Wingdings" panose="05000000000000000000" pitchFamily="2" charset="2"/>
              <a:buChar char="à"/>
            </a:pPr>
            <a:r>
              <a:rPr lang="de-DE" sz="2000" dirty="0">
                <a:solidFill>
                  <a:srgbClr val="44546A"/>
                </a:solidFill>
                <a:sym typeface="Wingdings" panose="05000000000000000000" pitchFamily="2" charset="2"/>
              </a:rPr>
              <a:t>Wie soll der Inhalt präsentiert werden?</a:t>
            </a:r>
          </a:p>
          <a:p>
            <a:pPr lvl="1">
              <a:buFont typeface="Wingdings" panose="05000000000000000000" pitchFamily="2" charset="2"/>
              <a:buChar char="à"/>
            </a:pPr>
            <a:r>
              <a:rPr lang="de-DE" sz="2000" dirty="0">
                <a:solidFill>
                  <a:srgbClr val="44546A"/>
                </a:solidFill>
                <a:sym typeface="Wingdings" panose="05000000000000000000" pitchFamily="2" charset="2"/>
              </a:rPr>
              <a:t>Wie verleiht man dem Inhalt Bedeutung?</a:t>
            </a:r>
            <a:endParaRPr lang="de-DE" sz="2000" dirty="0">
              <a:solidFill>
                <a:srgbClr val="44546A"/>
              </a:solidFill>
            </a:endParaRPr>
          </a:p>
        </p:txBody>
      </p:sp>
      <p:sp>
        <p:nvSpPr>
          <p:cNvPr id="8" name="Foliennummernplatzhalter 7">
            <a:extLst>
              <a:ext uri="{FF2B5EF4-FFF2-40B4-BE49-F238E27FC236}">
                <a16:creationId xmlns:a16="http://schemas.microsoft.com/office/drawing/2014/main" id="{0B68FCA9-FBB2-95AA-8EED-1BA4785C5D94}"/>
              </a:ext>
            </a:extLst>
          </p:cNvPr>
          <p:cNvSpPr>
            <a:spLocks noGrp="1"/>
          </p:cNvSpPr>
          <p:nvPr>
            <p:ph type="sldNum" sz="quarter" idx="12"/>
          </p:nvPr>
        </p:nvSpPr>
        <p:spPr/>
        <p:txBody>
          <a:bodyPr/>
          <a:lstStyle/>
          <a:p>
            <a:fld id="{2197D453-A402-4D14-A4E6-C690B635BF50}" type="slidenum">
              <a:rPr lang="de-DE" smtClean="0"/>
              <a:t>4</a:t>
            </a:fld>
            <a:endParaRPr lang="de-DE"/>
          </a:p>
        </p:txBody>
      </p:sp>
    </p:spTree>
    <p:extLst>
      <p:ext uri="{BB962C8B-B14F-4D97-AF65-F5344CB8AC3E}">
        <p14:creationId xmlns:p14="http://schemas.microsoft.com/office/powerpoint/2010/main" val="233291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399B4-BB9B-EE72-EBB3-B52A8DABE2D5}"/>
              </a:ext>
            </a:extLst>
          </p:cNvPr>
          <p:cNvSpPr>
            <a:spLocks noGrp="1"/>
          </p:cNvSpPr>
          <p:nvPr>
            <p:ph type="title"/>
          </p:nvPr>
        </p:nvSpPr>
        <p:spPr/>
        <p:txBody>
          <a:bodyPr>
            <a:normAutofit fontScale="90000"/>
          </a:bodyPr>
          <a:lstStyle/>
          <a:p>
            <a:r>
              <a:rPr lang="de-DE" dirty="0"/>
              <a:t>2. Unsere Aufgabe: </a:t>
            </a:r>
            <a:br>
              <a:rPr lang="de-DE" dirty="0"/>
            </a:br>
            <a:r>
              <a:rPr lang="de-DE" sz="3600" dirty="0"/>
              <a:t>HTML-Editor mit Tutor-Komponente</a:t>
            </a:r>
            <a:br>
              <a:rPr lang="de-DE" b="1" dirty="0"/>
            </a:br>
            <a:endParaRPr lang="de-DE" dirty="0"/>
          </a:p>
        </p:txBody>
      </p:sp>
      <p:pic>
        <p:nvPicPr>
          <p:cNvPr id="4" name="Grafik 3">
            <a:extLst>
              <a:ext uri="{FF2B5EF4-FFF2-40B4-BE49-F238E27FC236}">
                <a16:creationId xmlns:a16="http://schemas.microsoft.com/office/drawing/2014/main" id="{B7F6FF58-7AA3-8CD3-0396-9D0C014F8745}"/>
              </a:ext>
            </a:extLst>
          </p:cNvPr>
          <p:cNvPicPr>
            <a:picLocks noChangeAspect="1"/>
          </p:cNvPicPr>
          <p:nvPr/>
        </p:nvPicPr>
        <p:blipFill rotWithShape="1">
          <a:blip r:embed="rId2"/>
          <a:srcRect t="11900" r="807" b="6379"/>
          <a:stretch/>
        </p:blipFill>
        <p:spPr>
          <a:xfrm>
            <a:off x="1358347" y="1974714"/>
            <a:ext cx="9823912" cy="4552546"/>
          </a:xfrm>
          <a:prstGeom prst="rect">
            <a:avLst/>
          </a:prstGeom>
        </p:spPr>
      </p:pic>
      <p:sp>
        <p:nvSpPr>
          <p:cNvPr id="6" name="Foliennummernplatzhalter 5">
            <a:extLst>
              <a:ext uri="{FF2B5EF4-FFF2-40B4-BE49-F238E27FC236}">
                <a16:creationId xmlns:a16="http://schemas.microsoft.com/office/drawing/2014/main" id="{F5553599-CF26-7182-3AAB-878CA0CE3330}"/>
              </a:ext>
            </a:extLst>
          </p:cNvPr>
          <p:cNvSpPr>
            <a:spLocks noGrp="1"/>
          </p:cNvSpPr>
          <p:nvPr>
            <p:ph type="sldNum" sz="quarter" idx="12"/>
          </p:nvPr>
        </p:nvSpPr>
        <p:spPr/>
        <p:txBody>
          <a:bodyPr/>
          <a:lstStyle/>
          <a:p>
            <a:fld id="{2197D453-A402-4D14-A4E6-C690B635BF50}" type="slidenum">
              <a:rPr lang="de-DE" smtClean="0"/>
              <a:t>5</a:t>
            </a:fld>
            <a:endParaRPr lang="de-DE"/>
          </a:p>
        </p:txBody>
      </p:sp>
    </p:spTree>
    <p:extLst>
      <p:ext uri="{BB962C8B-B14F-4D97-AF65-F5344CB8AC3E}">
        <p14:creationId xmlns:p14="http://schemas.microsoft.com/office/powerpoint/2010/main" val="263711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A702-A07E-4EA6-DCFB-03998FF34898}"/>
              </a:ext>
            </a:extLst>
          </p:cNvPr>
          <p:cNvSpPr>
            <a:spLocks noGrp="1"/>
          </p:cNvSpPr>
          <p:nvPr>
            <p:ph type="title"/>
          </p:nvPr>
        </p:nvSpPr>
        <p:spPr/>
        <p:txBody>
          <a:bodyPr/>
          <a:lstStyle/>
          <a:p>
            <a:r>
              <a:rPr lang="de-DE" dirty="0"/>
              <a:t>3. Motivation</a:t>
            </a:r>
          </a:p>
        </p:txBody>
      </p:sp>
      <p:sp>
        <p:nvSpPr>
          <p:cNvPr id="3" name="Inhaltsplatzhalter 2">
            <a:extLst>
              <a:ext uri="{FF2B5EF4-FFF2-40B4-BE49-F238E27FC236}">
                <a16:creationId xmlns:a16="http://schemas.microsoft.com/office/drawing/2014/main" id="{06672EEE-E5D2-7819-BDC0-B2FCEF4FC076}"/>
              </a:ext>
            </a:extLst>
          </p:cNvPr>
          <p:cNvSpPr>
            <a:spLocks noGrp="1"/>
          </p:cNvSpPr>
          <p:nvPr>
            <p:ph idx="1"/>
          </p:nvPr>
        </p:nvSpPr>
        <p:spPr/>
        <p:txBody>
          <a:bodyPr>
            <a:normAutofit/>
          </a:bodyPr>
          <a:lstStyle/>
          <a:p>
            <a:r>
              <a:rPr lang="de-DE" dirty="0"/>
              <a:t>LehrplanPLUS</a:t>
            </a:r>
          </a:p>
          <a:p>
            <a:r>
              <a:rPr lang="de-DE" dirty="0"/>
              <a:t>Anfangsmodul 1.7 Informationsbeschaffung und –</a:t>
            </a:r>
            <a:r>
              <a:rPr lang="de-DE" dirty="0" err="1"/>
              <a:t>präsentation</a:t>
            </a:r>
            <a:endParaRPr lang="de-DE" dirty="0"/>
          </a:p>
          <a:p>
            <a:endParaRPr lang="de-DE" dirty="0"/>
          </a:p>
          <a:p>
            <a:endParaRPr lang="de-DE" dirty="0"/>
          </a:p>
          <a:p>
            <a:endParaRPr lang="de-DE" dirty="0"/>
          </a:p>
          <a:p>
            <a:endParaRPr lang="de-DE" dirty="0"/>
          </a:p>
          <a:p>
            <a:endParaRPr lang="de-DE" dirty="0"/>
          </a:p>
          <a:p>
            <a:pPr marL="0" indent="0">
              <a:buNone/>
            </a:pPr>
            <a:r>
              <a:rPr lang="de-DE" sz="1400" dirty="0"/>
              <a:t>https://www.lehrplanplus.bayern.de/fachlehrplan/realschule/5/it</a:t>
            </a:r>
          </a:p>
        </p:txBody>
      </p:sp>
      <p:sp>
        <p:nvSpPr>
          <p:cNvPr id="5" name="Foliennummernplatzhalter 4">
            <a:extLst>
              <a:ext uri="{FF2B5EF4-FFF2-40B4-BE49-F238E27FC236}">
                <a16:creationId xmlns:a16="http://schemas.microsoft.com/office/drawing/2014/main" id="{896C413D-9FA9-DDE2-9CF1-EC62B4A8A268}"/>
              </a:ext>
            </a:extLst>
          </p:cNvPr>
          <p:cNvSpPr>
            <a:spLocks noGrp="1"/>
          </p:cNvSpPr>
          <p:nvPr>
            <p:ph type="sldNum" sz="quarter" idx="12"/>
          </p:nvPr>
        </p:nvSpPr>
        <p:spPr/>
        <p:txBody>
          <a:bodyPr/>
          <a:lstStyle/>
          <a:p>
            <a:fld id="{2197D453-A402-4D14-A4E6-C690B635BF50}" type="slidenum">
              <a:rPr lang="de-DE" smtClean="0"/>
              <a:t>6</a:t>
            </a:fld>
            <a:endParaRPr lang="de-DE"/>
          </a:p>
        </p:txBody>
      </p:sp>
      <p:sp>
        <p:nvSpPr>
          <p:cNvPr id="6" name="Textfeld 5">
            <a:extLst>
              <a:ext uri="{FF2B5EF4-FFF2-40B4-BE49-F238E27FC236}">
                <a16:creationId xmlns:a16="http://schemas.microsoft.com/office/drawing/2014/main" id="{E941280D-8C0C-D606-1D24-9C2EBB9B2ED1}"/>
              </a:ext>
            </a:extLst>
          </p:cNvPr>
          <p:cNvSpPr txBox="1"/>
          <p:nvPr/>
        </p:nvSpPr>
        <p:spPr>
          <a:xfrm>
            <a:off x="1760708" y="3424136"/>
            <a:ext cx="8968902" cy="1200329"/>
          </a:xfrm>
          <a:prstGeom prst="rect">
            <a:avLst/>
          </a:prstGeom>
          <a:solidFill>
            <a:schemeClr val="bg1"/>
          </a:solidFill>
          <a:ln>
            <a:solidFill>
              <a:srgbClr val="44546A"/>
            </a:solidFill>
          </a:ln>
        </p:spPr>
        <p:txBody>
          <a:bodyPr wrap="square" rtlCol="0">
            <a:spAutoFit/>
          </a:bodyPr>
          <a:lstStyle/>
          <a:p>
            <a:r>
              <a:rPr lang="de-DE" b="0" i="0" dirty="0">
                <a:solidFill>
                  <a:srgbClr val="000000"/>
                </a:solidFill>
                <a:effectLst/>
                <a:latin typeface="Arial" panose="020B0604020202020204" pitchFamily="34" charset="0"/>
              </a:rPr>
              <a:t>Die Schülerinnen und Schüler sammeln zielgerichtet Informationen zu altersgemäßen Themen, um daraus unter Einsatz einer geeigneten Software adressatengerechte Präsentationen (z. B. in Bezug auf Sprache und Gestaltung) zu erstellen und diese vorzutragen.</a:t>
            </a:r>
            <a:endParaRPr lang="de-DE" dirty="0"/>
          </a:p>
        </p:txBody>
      </p:sp>
    </p:spTree>
    <p:extLst>
      <p:ext uri="{BB962C8B-B14F-4D97-AF65-F5344CB8AC3E}">
        <p14:creationId xmlns:p14="http://schemas.microsoft.com/office/powerpoint/2010/main" val="404146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A702-A07E-4EA6-DCFB-03998FF34898}"/>
              </a:ext>
            </a:extLst>
          </p:cNvPr>
          <p:cNvSpPr>
            <a:spLocks noGrp="1"/>
          </p:cNvSpPr>
          <p:nvPr>
            <p:ph type="title"/>
          </p:nvPr>
        </p:nvSpPr>
        <p:spPr/>
        <p:txBody>
          <a:bodyPr/>
          <a:lstStyle/>
          <a:p>
            <a:r>
              <a:rPr lang="de-DE" dirty="0"/>
              <a:t>3. Motivation</a:t>
            </a:r>
          </a:p>
        </p:txBody>
      </p:sp>
      <p:sp>
        <p:nvSpPr>
          <p:cNvPr id="5" name="Foliennummernplatzhalter 4">
            <a:extLst>
              <a:ext uri="{FF2B5EF4-FFF2-40B4-BE49-F238E27FC236}">
                <a16:creationId xmlns:a16="http://schemas.microsoft.com/office/drawing/2014/main" id="{BB49EBA4-DFEA-B821-4D6F-DB98F7B388F0}"/>
              </a:ext>
            </a:extLst>
          </p:cNvPr>
          <p:cNvSpPr>
            <a:spLocks noGrp="1"/>
          </p:cNvSpPr>
          <p:nvPr>
            <p:ph type="sldNum" sz="quarter" idx="12"/>
          </p:nvPr>
        </p:nvSpPr>
        <p:spPr/>
        <p:txBody>
          <a:bodyPr/>
          <a:lstStyle/>
          <a:p>
            <a:fld id="{2197D453-A402-4D14-A4E6-C690B635BF50}" type="slidenum">
              <a:rPr lang="de-DE" smtClean="0"/>
              <a:t>7</a:t>
            </a:fld>
            <a:endParaRPr lang="de-DE"/>
          </a:p>
        </p:txBody>
      </p:sp>
      <p:sp>
        <p:nvSpPr>
          <p:cNvPr id="6" name="Textfeld 5">
            <a:extLst>
              <a:ext uri="{FF2B5EF4-FFF2-40B4-BE49-F238E27FC236}">
                <a16:creationId xmlns:a16="http://schemas.microsoft.com/office/drawing/2014/main" id="{C63527C8-9C7E-76B3-A6AB-72A876BF7D87}"/>
              </a:ext>
            </a:extLst>
          </p:cNvPr>
          <p:cNvSpPr txBox="1"/>
          <p:nvPr/>
        </p:nvSpPr>
        <p:spPr>
          <a:xfrm>
            <a:off x="1371600" y="1357432"/>
            <a:ext cx="10126493" cy="4893647"/>
          </a:xfrm>
          <a:prstGeom prst="rect">
            <a:avLst/>
          </a:prstGeom>
          <a:solidFill>
            <a:schemeClr val="bg1"/>
          </a:solidFill>
          <a:ln>
            <a:solidFill>
              <a:srgbClr val="44546A"/>
            </a:solidFill>
          </a:ln>
        </p:spPr>
        <p:txBody>
          <a:bodyPr wrap="square" rtlCol="0">
            <a:spAutoFit/>
          </a:bodyPr>
          <a:lstStyle/>
          <a:p>
            <a:pPr algn="l"/>
            <a:r>
              <a:rPr lang="de-DE" sz="1600" b="1" i="0" dirty="0">
                <a:solidFill>
                  <a:srgbClr val="000000"/>
                </a:solidFill>
                <a:effectLst/>
                <a:latin typeface="Arial" panose="020B0604020202020204" pitchFamily="34" charset="0"/>
              </a:rPr>
              <a:t>Kompetenzerwartungen</a:t>
            </a:r>
          </a:p>
          <a:p>
            <a:pPr algn="l"/>
            <a:r>
              <a:rPr lang="de-DE" sz="1600" b="0" i="0" dirty="0">
                <a:solidFill>
                  <a:srgbClr val="000000"/>
                </a:solidFill>
                <a:effectLst/>
                <a:latin typeface="Arial" panose="020B0604020202020204" pitchFamily="34" charset="0"/>
              </a:rPr>
              <a:t>Die Schülerinnen und Schüler ...</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sammeln Informationsmaterial, setzen sich kritisch mit den Inhalten auseinander und bewerten deren Informations- und Wahrheitsgehalt.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berücksichtigen bei der Nutzung von Informationsquellen für eigene Präsentationen Regeln des Urheber- und Lizenzrechts.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planen ihre Präsentation ggf. im Team systematisch und setzen bei der Erstellung Gestaltungs- und Strukturierungsmöglichkeiten ein.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präsentieren ihre Arbeitsergebnisse sach- und adressatengerecht in der Gruppe.</a:t>
            </a:r>
          </a:p>
          <a:p>
            <a:pPr algn="l"/>
            <a:r>
              <a:rPr lang="de-DE" sz="1600" b="1" i="0" dirty="0">
                <a:solidFill>
                  <a:srgbClr val="000000"/>
                </a:solidFill>
                <a:effectLst/>
                <a:latin typeface="Arial" panose="020B0604020202020204" pitchFamily="34" charset="0"/>
              </a:rPr>
              <a:t>Inhalte zu den Kompetenzen: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Suchstrategien, z. B. Bedienung von Suchmaschinen, Textsuche</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Beurteilungskriterien für Wahrheitsgehalt und Qualität von Informationen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strukturierte Stoffsammlung mit Quellenangaben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Urheberrecht und Lizenzmodelle, z. B. Creative-Commons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Präsentationsplanung, z. B. Grob- und Feingliederung mit Mindmaps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grundlegende Funktionsweise eines Präsentationsprogramms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Präsentationsstrukturierung (z. B. Ablauf, Verknüpfungen) und Gestaltungsregeln (z. B. für Farbe und Schrift)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 und Vortragstechniken</a:t>
            </a:r>
          </a:p>
        </p:txBody>
      </p:sp>
      <p:sp>
        <p:nvSpPr>
          <p:cNvPr id="7" name="Textfeld 6">
            <a:extLst>
              <a:ext uri="{FF2B5EF4-FFF2-40B4-BE49-F238E27FC236}">
                <a16:creationId xmlns:a16="http://schemas.microsoft.com/office/drawing/2014/main" id="{DCB926FE-CAF3-B35F-2183-1A0AD341E5EB}"/>
              </a:ext>
            </a:extLst>
          </p:cNvPr>
          <p:cNvSpPr txBox="1"/>
          <p:nvPr/>
        </p:nvSpPr>
        <p:spPr>
          <a:xfrm>
            <a:off x="1371601" y="1357432"/>
            <a:ext cx="10126492" cy="5139869"/>
          </a:xfrm>
          <a:prstGeom prst="rect">
            <a:avLst/>
          </a:prstGeom>
          <a:solidFill>
            <a:schemeClr val="bg1"/>
          </a:solidFill>
          <a:ln>
            <a:solidFill>
              <a:srgbClr val="44546A"/>
            </a:solidFill>
          </a:ln>
        </p:spPr>
        <p:txBody>
          <a:bodyPr wrap="square" rtlCol="0">
            <a:spAutoFit/>
          </a:bodyPr>
          <a:lstStyle/>
          <a:p>
            <a:pPr algn="l"/>
            <a:r>
              <a:rPr lang="de-DE" sz="1600" b="1" i="0" dirty="0">
                <a:solidFill>
                  <a:srgbClr val="000000"/>
                </a:solidFill>
                <a:effectLst/>
                <a:latin typeface="Arial" panose="020B0604020202020204" pitchFamily="34" charset="0"/>
              </a:rPr>
              <a:t>Kompetenzerwartungen</a:t>
            </a:r>
          </a:p>
          <a:p>
            <a:pPr algn="l"/>
            <a:r>
              <a:rPr lang="de-DE" sz="1600" b="0" i="0" dirty="0">
                <a:solidFill>
                  <a:srgbClr val="000000"/>
                </a:solidFill>
                <a:effectLst/>
                <a:latin typeface="Arial" panose="020B0604020202020204" pitchFamily="34" charset="0"/>
              </a:rPr>
              <a:t>Die Schülerinnen und Schüler ...</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sammeln Informationsmaterial, setzen sich kritisch mit den Inhalten auseinander und bewerten deren Informations- und Wahrheitsgehalt.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berücksichtigen bei der Nutzung von Informationsquellen für eigene Präsentationen Regeln des Urheber- und Lizenzrechts.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planen ihre Präsentation ggf. im Team systematisch und setzen bei der Erstellung Gestaltungs- und Strukturierungsmöglichkeiten ein.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präsentieren ihre Arbeitsergebnisse sach- und adressatengerecht in der Gruppe.</a:t>
            </a:r>
          </a:p>
          <a:p>
            <a:pPr algn="l"/>
            <a:r>
              <a:rPr lang="de-DE" sz="1600" b="1" i="0" dirty="0">
                <a:solidFill>
                  <a:srgbClr val="000000"/>
                </a:solidFill>
                <a:effectLst/>
                <a:latin typeface="Arial" panose="020B0604020202020204" pitchFamily="34" charset="0"/>
              </a:rPr>
              <a:t>Inhalte zu den Kompetenzen: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Suchstrategien, z. B. Bedienung von Suchmaschinen, Textsuche</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Beurteilungskriterien für Wahrheitsgehalt und Qualität von Informationen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strukturierte Stoffsammlung mit Quellenangaben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Urheberrecht und Lizenzmodelle, z. B. Creative-Commons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Präsentationsplanung, z. B. Grob- und Feingliederung mit Mindmaps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grundlegende Funktionsweise eines Präsentationsprogramms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Präsentationsstrukturierung (z. B. Ablauf, Verknüpfungen) und Gestaltungsregeln (z. B. für Farbe und Schrift)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 und Vortragstechniken</a:t>
            </a:r>
          </a:p>
        </p:txBody>
      </p:sp>
    </p:spTree>
    <p:extLst>
      <p:ext uri="{BB962C8B-B14F-4D97-AF65-F5344CB8AC3E}">
        <p14:creationId xmlns:p14="http://schemas.microsoft.com/office/powerpoint/2010/main" val="16781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28DBD-2830-3602-F2CE-0DACA64F87AD}"/>
              </a:ext>
            </a:extLst>
          </p:cNvPr>
          <p:cNvSpPr>
            <a:spLocks noGrp="1"/>
          </p:cNvSpPr>
          <p:nvPr>
            <p:ph type="title"/>
          </p:nvPr>
        </p:nvSpPr>
        <p:spPr/>
        <p:txBody>
          <a:bodyPr/>
          <a:lstStyle/>
          <a:p>
            <a:r>
              <a:rPr lang="de-DE" dirty="0"/>
              <a:t>3. Motivation</a:t>
            </a:r>
          </a:p>
        </p:txBody>
      </p:sp>
      <p:sp>
        <p:nvSpPr>
          <p:cNvPr id="3" name="Inhaltsplatzhalter 2">
            <a:extLst>
              <a:ext uri="{FF2B5EF4-FFF2-40B4-BE49-F238E27FC236}">
                <a16:creationId xmlns:a16="http://schemas.microsoft.com/office/drawing/2014/main" id="{2CF2ACF2-9A2E-4E7E-2F3E-8F71B76F7CBF}"/>
              </a:ext>
            </a:extLst>
          </p:cNvPr>
          <p:cNvSpPr>
            <a:spLocks noGrp="1"/>
          </p:cNvSpPr>
          <p:nvPr>
            <p:ph idx="1"/>
          </p:nvPr>
        </p:nvSpPr>
        <p:spPr/>
        <p:txBody>
          <a:bodyPr>
            <a:normAutofit/>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Erlenen einer neuen Auszeichnungssprache für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SuS</a:t>
            </a:r>
            <a:r>
              <a:rPr lang="de-DE" sz="1800" dirty="0">
                <a:effectLst/>
                <a:latin typeface="Arial" panose="020B0604020202020204" pitchFamily="34" charset="0"/>
                <a:ea typeface="Calibri" panose="020F0502020204030204" pitchFamily="34" charset="0"/>
                <a:cs typeface="Times New Roman" panose="02020603050405020304" pitchFamily="18" charset="0"/>
              </a:rPr>
              <a:t> sehr komplex</a:t>
            </a:r>
          </a:p>
          <a:p>
            <a:r>
              <a:rPr lang="de-DE" sz="1800" dirty="0">
                <a:effectLst/>
                <a:latin typeface="Arial" panose="020B0604020202020204" pitchFamily="34" charset="0"/>
                <a:ea typeface="Calibri" panose="020F0502020204030204" pitchFamily="34" charset="0"/>
                <a:cs typeface="Times New Roman" panose="02020603050405020304" pitchFamily="18" charset="0"/>
              </a:rPr>
              <a:t>Auswendiglernen von HTML-Tags als langweilig empfunden</a:t>
            </a:r>
          </a:p>
          <a:p>
            <a:r>
              <a:rPr lang="de-DE" sz="1800" dirty="0" err="1">
                <a:effectLst/>
                <a:latin typeface="Arial" panose="020B0604020202020204" pitchFamily="34" charset="0"/>
                <a:ea typeface="Calibri" panose="020F0502020204030204" pitchFamily="34" charset="0"/>
                <a:cs typeface="Times New Roman" panose="02020603050405020304" pitchFamily="18" charset="0"/>
              </a:rPr>
              <a:t>SuS</a:t>
            </a:r>
            <a:r>
              <a:rPr lang="de-DE" sz="1800" dirty="0">
                <a:effectLst/>
                <a:latin typeface="Arial" panose="020B0604020202020204" pitchFamily="34" charset="0"/>
                <a:ea typeface="Calibri" panose="020F0502020204030204" pitchFamily="34" charset="0"/>
                <a:cs typeface="Times New Roman" panose="02020603050405020304" pitchFamily="18" charset="0"/>
              </a:rPr>
              <a:t> eine weitere Möglichkeit der Präsentation von Inhalt neben PowerPoint zeigen</a:t>
            </a:r>
          </a:p>
          <a:p>
            <a:pPr marL="530352" lvl="1" indent="0">
              <a:buNone/>
            </a:pPr>
            <a:endParaRPr lang="de-DE" sz="1800" dirty="0">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endParaRPr>
          </a:p>
          <a:p>
            <a:pPr lvl="1">
              <a:buFont typeface="Wingdings" panose="05000000000000000000" pitchFamily="2" charset="2"/>
              <a:buChar char="à"/>
            </a:pPr>
            <a:r>
              <a:rPr lang="de-DE" sz="1800" dirty="0">
                <a:effectLst/>
                <a:latin typeface="Arial" panose="020B0604020202020204" pitchFamily="34" charset="0"/>
                <a:ea typeface="Calibri" panose="020F0502020204030204" pitchFamily="34" charset="0"/>
                <a:cs typeface="Times New Roman" panose="02020603050405020304" pitchFamily="18" charset="0"/>
              </a:rPr>
              <a:t>Grundlagen und erste Schritte der HTML-Programmierung mittels blockbasierter Programmierung vermitteln</a:t>
            </a:r>
          </a:p>
        </p:txBody>
      </p:sp>
      <p:sp>
        <p:nvSpPr>
          <p:cNvPr id="4" name="Foliennummernplatzhalter 3">
            <a:extLst>
              <a:ext uri="{FF2B5EF4-FFF2-40B4-BE49-F238E27FC236}">
                <a16:creationId xmlns:a16="http://schemas.microsoft.com/office/drawing/2014/main" id="{6832CF43-A09F-0CA3-137F-1DF457832974}"/>
              </a:ext>
            </a:extLst>
          </p:cNvPr>
          <p:cNvSpPr>
            <a:spLocks noGrp="1"/>
          </p:cNvSpPr>
          <p:nvPr>
            <p:ph type="sldNum" sz="quarter" idx="12"/>
          </p:nvPr>
        </p:nvSpPr>
        <p:spPr/>
        <p:txBody>
          <a:bodyPr/>
          <a:lstStyle/>
          <a:p>
            <a:fld id="{2197D453-A402-4D14-A4E6-C690B635BF50}" type="slidenum">
              <a:rPr lang="de-DE" smtClean="0"/>
              <a:t>8</a:t>
            </a:fld>
            <a:endParaRPr lang="de-DE"/>
          </a:p>
        </p:txBody>
      </p:sp>
    </p:spTree>
    <p:extLst>
      <p:ext uri="{BB962C8B-B14F-4D97-AF65-F5344CB8AC3E}">
        <p14:creationId xmlns:p14="http://schemas.microsoft.com/office/powerpoint/2010/main" val="379005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B3E4-B70D-1C48-481B-B9442B141E68}"/>
              </a:ext>
            </a:extLst>
          </p:cNvPr>
          <p:cNvSpPr>
            <a:spLocks noGrp="1"/>
          </p:cNvSpPr>
          <p:nvPr>
            <p:ph type="title"/>
          </p:nvPr>
        </p:nvSpPr>
        <p:spPr/>
        <p:txBody>
          <a:bodyPr/>
          <a:lstStyle/>
          <a:p>
            <a:r>
              <a:rPr lang="de-DE" dirty="0"/>
              <a:t>4. Erste Schritte: Aufbau</a:t>
            </a:r>
          </a:p>
        </p:txBody>
      </p:sp>
      <p:pic>
        <p:nvPicPr>
          <p:cNvPr id="5" name="Grafik 4">
            <a:extLst>
              <a:ext uri="{FF2B5EF4-FFF2-40B4-BE49-F238E27FC236}">
                <a16:creationId xmlns:a16="http://schemas.microsoft.com/office/drawing/2014/main" id="{6D97C992-F17A-F956-4E9B-E7494A637850}"/>
              </a:ext>
            </a:extLst>
          </p:cNvPr>
          <p:cNvPicPr>
            <a:picLocks noChangeAspect="1"/>
          </p:cNvPicPr>
          <p:nvPr/>
        </p:nvPicPr>
        <p:blipFill rotWithShape="1">
          <a:blip r:embed="rId2"/>
          <a:srcRect l="25483" t="24652" r="9759" b="9931"/>
          <a:stretch/>
        </p:blipFill>
        <p:spPr>
          <a:xfrm>
            <a:off x="1371600" y="1428750"/>
            <a:ext cx="8745166" cy="4969184"/>
          </a:xfrm>
          <a:prstGeom prst="rect">
            <a:avLst/>
          </a:prstGeom>
        </p:spPr>
      </p:pic>
      <p:sp>
        <p:nvSpPr>
          <p:cNvPr id="4" name="Foliennummernplatzhalter 3">
            <a:extLst>
              <a:ext uri="{FF2B5EF4-FFF2-40B4-BE49-F238E27FC236}">
                <a16:creationId xmlns:a16="http://schemas.microsoft.com/office/drawing/2014/main" id="{F443C01E-85E5-4789-3BF6-BD5BDBB760BA}"/>
              </a:ext>
            </a:extLst>
          </p:cNvPr>
          <p:cNvSpPr>
            <a:spLocks noGrp="1"/>
          </p:cNvSpPr>
          <p:nvPr>
            <p:ph type="sldNum" sz="quarter" idx="12"/>
          </p:nvPr>
        </p:nvSpPr>
        <p:spPr/>
        <p:txBody>
          <a:bodyPr/>
          <a:lstStyle/>
          <a:p>
            <a:fld id="{2197D453-A402-4D14-A4E6-C690B635BF50}" type="slidenum">
              <a:rPr lang="de-DE" smtClean="0"/>
              <a:t>9</a:t>
            </a:fld>
            <a:endParaRPr lang="de-DE"/>
          </a:p>
        </p:txBody>
      </p:sp>
    </p:spTree>
    <p:extLst>
      <p:ext uri="{BB962C8B-B14F-4D97-AF65-F5344CB8AC3E}">
        <p14:creationId xmlns:p14="http://schemas.microsoft.com/office/powerpoint/2010/main" val="4180915848"/>
      </p:ext>
    </p:extLst>
  </p:cSld>
  <p:clrMapOvr>
    <a:masterClrMapping/>
  </p:clrMapOvr>
</p:sld>
</file>

<file path=ppt/theme/theme1.xml><?xml version="1.0" encoding="utf-8"?>
<a:theme xmlns:a="http://schemas.openxmlformats.org/drawingml/2006/main" name="Ausschnitt">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Ausschnitt</Template>
  <TotalTime>0</TotalTime>
  <Words>745</Words>
  <Application>Microsoft Office PowerPoint</Application>
  <PresentationFormat>Breitbild</PresentationFormat>
  <Paragraphs>117</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-apple-system</vt:lpstr>
      <vt:lpstr>Arial</vt:lpstr>
      <vt:lpstr>Calibri</vt:lpstr>
      <vt:lpstr>Franklin Gothic Book</vt:lpstr>
      <vt:lpstr>Noto Sans Symbols</vt:lpstr>
      <vt:lpstr>Wingdings</vt:lpstr>
      <vt:lpstr>Ausschnitt</vt:lpstr>
      <vt:lpstr>HTML-Tool-4-School</vt:lpstr>
      <vt:lpstr>Gliederung</vt:lpstr>
      <vt:lpstr>1. Blockbasierte Programmierung</vt:lpstr>
      <vt:lpstr>1. HTML</vt:lpstr>
      <vt:lpstr>2. Unsere Aufgabe:  HTML-Editor mit Tutor-Komponente </vt:lpstr>
      <vt:lpstr>3. Motivation</vt:lpstr>
      <vt:lpstr>3. Motivation</vt:lpstr>
      <vt:lpstr>3. Motivation</vt:lpstr>
      <vt:lpstr>4. Erste Schritte: Aufbau</vt:lpstr>
      <vt:lpstr>4. Erste Schritte: Zeitplan</vt:lpstr>
      <vt:lpstr>5. Aufgabe der SuS</vt:lpstr>
      <vt:lpstr>5. Aufgabe der SuS</vt:lpstr>
      <vt:lpstr>Was kann unser Tool schon?</vt:lpstr>
      <vt:lpstr>Codeausschnitte?</vt:lpstr>
      <vt:lpstr>Genauer zum Aufbau</vt:lpstr>
      <vt:lpstr>Vorführung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HTML-Tool-4-School</dc:title>
  <dc:creator>Stelzer, Lena</dc:creator>
  <cp:lastModifiedBy>Stelzer, Lena</cp:lastModifiedBy>
  <cp:revision>4</cp:revision>
  <dcterms:created xsi:type="dcterms:W3CDTF">2022-07-06T07:07:13Z</dcterms:created>
  <dcterms:modified xsi:type="dcterms:W3CDTF">2022-07-08T06:54:37Z</dcterms:modified>
</cp:coreProperties>
</file>