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59" r:id="rId6"/>
    <p:sldId id="258" r:id="rId7"/>
    <p:sldId id="262" r:id="rId8"/>
    <p:sldId id="263" r:id="rId9"/>
    <p:sldId id="264" r:id="rId10"/>
    <p:sldId id="260" r:id="rId11"/>
    <p:sldId id="265" r:id="rId12"/>
    <p:sldId id="261" r:id="rId13"/>
    <p:sldId id="266" r:id="rId14"/>
    <p:sldId id="267" r:id="rId15"/>
    <p:sldId id="270" r:id="rId16"/>
    <p:sldId id="271" r:id="rId17"/>
    <p:sldId id="273" r:id="rId18"/>
    <p:sldId id="272"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9" d="100"/>
          <a:sy n="79" d="100"/>
        </p:scale>
        <p:origin x="773"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98465B-E547-4917-0B49-804038E5DB5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7B33060-95D4-9C71-99E8-168337B27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D336B64-655F-3819-D67C-E8AAA62560F9}"/>
              </a:ext>
            </a:extLst>
          </p:cNvPr>
          <p:cNvSpPr>
            <a:spLocks noGrp="1"/>
          </p:cNvSpPr>
          <p:nvPr>
            <p:ph type="dt" sz="half" idx="10"/>
          </p:nvPr>
        </p:nvSpPr>
        <p:spPr/>
        <p:txBody>
          <a:bodyPr/>
          <a:lstStyle/>
          <a:p>
            <a:fld id="{D84E689B-3C65-44F6-A603-C4AABDC7C6CA}" type="datetimeFigureOut">
              <a:rPr lang="de-DE" smtClean="0"/>
              <a:t>06.07.2022</a:t>
            </a:fld>
            <a:endParaRPr lang="de-DE"/>
          </a:p>
        </p:txBody>
      </p:sp>
      <p:sp>
        <p:nvSpPr>
          <p:cNvPr id="5" name="Fußzeilenplatzhalter 4">
            <a:extLst>
              <a:ext uri="{FF2B5EF4-FFF2-40B4-BE49-F238E27FC236}">
                <a16:creationId xmlns:a16="http://schemas.microsoft.com/office/drawing/2014/main" id="{31CDB87F-BA4E-B89E-713B-81A43A68255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EAC54DE-5E25-65AF-04A7-B4967532008C}"/>
              </a:ext>
            </a:extLst>
          </p:cNvPr>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3872132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0BD338-01A9-095C-2266-63D782193EB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D2FF429-16B2-C2F8-9976-988B5D6F937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5775495-0D2D-7975-FC46-9AB5E61B6D0D}"/>
              </a:ext>
            </a:extLst>
          </p:cNvPr>
          <p:cNvSpPr>
            <a:spLocks noGrp="1"/>
          </p:cNvSpPr>
          <p:nvPr>
            <p:ph type="dt" sz="half" idx="10"/>
          </p:nvPr>
        </p:nvSpPr>
        <p:spPr/>
        <p:txBody>
          <a:bodyPr/>
          <a:lstStyle/>
          <a:p>
            <a:fld id="{D84E689B-3C65-44F6-A603-C4AABDC7C6CA}" type="datetimeFigureOut">
              <a:rPr lang="de-DE" smtClean="0"/>
              <a:t>06.07.2022</a:t>
            </a:fld>
            <a:endParaRPr lang="de-DE"/>
          </a:p>
        </p:txBody>
      </p:sp>
      <p:sp>
        <p:nvSpPr>
          <p:cNvPr id="5" name="Fußzeilenplatzhalter 4">
            <a:extLst>
              <a:ext uri="{FF2B5EF4-FFF2-40B4-BE49-F238E27FC236}">
                <a16:creationId xmlns:a16="http://schemas.microsoft.com/office/drawing/2014/main" id="{EBEDDC20-0D48-59FA-5609-E8ED55C6AD0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99FBEF-CDBD-8A15-F551-950F77E88CEF}"/>
              </a:ext>
            </a:extLst>
          </p:cNvPr>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819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0B121A4-53AD-A011-E99D-9CCB9DD2A94E}"/>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0C05011-FA44-6B70-E482-C9D461A3368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0E88B97-F4FA-A060-246D-A557FB05F80C}"/>
              </a:ext>
            </a:extLst>
          </p:cNvPr>
          <p:cNvSpPr>
            <a:spLocks noGrp="1"/>
          </p:cNvSpPr>
          <p:nvPr>
            <p:ph type="dt" sz="half" idx="10"/>
          </p:nvPr>
        </p:nvSpPr>
        <p:spPr/>
        <p:txBody>
          <a:bodyPr/>
          <a:lstStyle/>
          <a:p>
            <a:fld id="{D84E689B-3C65-44F6-A603-C4AABDC7C6CA}" type="datetimeFigureOut">
              <a:rPr lang="de-DE" smtClean="0"/>
              <a:t>06.07.2022</a:t>
            </a:fld>
            <a:endParaRPr lang="de-DE"/>
          </a:p>
        </p:txBody>
      </p:sp>
      <p:sp>
        <p:nvSpPr>
          <p:cNvPr id="5" name="Fußzeilenplatzhalter 4">
            <a:extLst>
              <a:ext uri="{FF2B5EF4-FFF2-40B4-BE49-F238E27FC236}">
                <a16:creationId xmlns:a16="http://schemas.microsoft.com/office/drawing/2014/main" id="{369706A8-ECC1-6BAC-985C-8750AC70BBE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1D253E-03A6-97BE-08BF-F2DA88DFD0CA}"/>
              </a:ext>
            </a:extLst>
          </p:cNvPr>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157044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7A5F6B-8218-FB15-D4AA-E55CF116384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560A34B-DE2B-4BA0-44D6-14DFDEAF27C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BE36142-940F-6400-39F9-EC99D4484043}"/>
              </a:ext>
            </a:extLst>
          </p:cNvPr>
          <p:cNvSpPr>
            <a:spLocks noGrp="1"/>
          </p:cNvSpPr>
          <p:nvPr>
            <p:ph type="dt" sz="half" idx="10"/>
          </p:nvPr>
        </p:nvSpPr>
        <p:spPr/>
        <p:txBody>
          <a:bodyPr/>
          <a:lstStyle/>
          <a:p>
            <a:fld id="{D84E689B-3C65-44F6-A603-C4AABDC7C6CA}" type="datetimeFigureOut">
              <a:rPr lang="de-DE" smtClean="0"/>
              <a:t>06.07.2022</a:t>
            </a:fld>
            <a:endParaRPr lang="de-DE"/>
          </a:p>
        </p:txBody>
      </p:sp>
      <p:sp>
        <p:nvSpPr>
          <p:cNvPr id="5" name="Fußzeilenplatzhalter 4">
            <a:extLst>
              <a:ext uri="{FF2B5EF4-FFF2-40B4-BE49-F238E27FC236}">
                <a16:creationId xmlns:a16="http://schemas.microsoft.com/office/drawing/2014/main" id="{DE0DD132-198B-65C9-365D-85F68DE5286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60B5DB-B6F3-4166-D0A1-C3CD4447D821}"/>
              </a:ext>
            </a:extLst>
          </p:cNvPr>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799665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46F834-34A6-99ED-8F06-82CDE7B2E96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932C1EB-1333-A99A-D927-17D0A40680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4889360-C0EF-10B6-A8A4-746EEB96C37C}"/>
              </a:ext>
            </a:extLst>
          </p:cNvPr>
          <p:cNvSpPr>
            <a:spLocks noGrp="1"/>
          </p:cNvSpPr>
          <p:nvPr>
            <p:ph type="dt" sz="half" idx="10"/>
          </p:nvPr>
        </p:nvSpPr>
        <p:spPr/>
        <p:txBody>
          <a:bodyPr/>
          <a:lstStyle/>
          <a:p>
            <a:fld id="{D84E689B-3C65-44F6-A603-C4AABDC7C6CA}" type="datetimeFigureOut">
              <a:rPr lang="de-DE" smtClean="0"/>
              <a:t>06.07.2022</a:t>
            </a:fld>
            <a:endParaRPr lang="de-DE"/>
          </a:p>
        </p:txBody>
      </p:sp>
      <p:sp>
        <p:nvSpPr>
          <p:cNvPr id="5" name="Fußzeilenplatzhalter 4">
            <a:extLst>
              <a:ext uri="{FF2B5EF4-FFF2-40B4-BE49-F238E27FC236}">
                <a16:creationId xmlns:a16="http://schemas.microsoft.com/office/drawing/2014/main" id="{2EC8CF92-383D-B2DC-DA43-5717653B73D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2E66538-5B77-3961-8AA9-A602167CA0E9}"/>
              </a:ext>
            </a:extLst>
          </p:cNvPr>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384987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7D8E13-FAC9-E3D7-E3A5-3A05BBF60DB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86A8082-F1D6-B1FF-42E9-ED73A27049D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F031C33-DC13-82C6-A67F-60B877A27E9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877C39E-6770-C2BC-F30A-02D874C2D51A}"/>
              </a:ext>
            </a:extLst>
          </p:cNvPr>
          <p:cNvSpPr>
            <a:spLocks noGrp="1"/>
          </p:cNvSpPr>
          <p:nvPr>
            <p:ph type="dt" sz="half" idx="10"/>
          </p:nvPr>
        </p:nvSpPr>
        <p:spPr/>
        <p:txBody>
          <a:bodyPr/>
          <a:lstStyle/>
          <a:p>
            <a:fld id="{D84E689B-3C65-44F6-A603-C4AABDC7C6CA}" type="datetimeFigureOut">
              <a:rPr lang="de-DE" smtClean="0"/>
              <a:t>06.07.2022</a:t>
            </a:fld>
            <a:endParaRPr lang="de-DE"/>
          </a:p>
        </p:txBody>
      </p:sp>
      <p:sp>
        <p:nvSpPr>
          <p:cNvPr id="6" name="Fußzeilenplatzhalter 5">
            <a:extLst>
              <a:ext uri="{FF2B5EF4-FFF2-40B4-BE49-F238E27FC236}">
                <a16:creationId xmlns:a16="http://schemas.microsoft.com/office/drawing/2014/main" id="{E04F71FB-B33E-D395-B6DB-615B1DF93DF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6D38AC7-E509-0A26-4437-A78BF213C8F2}"/>
              </a:ext>
            </a:extLst>
          </p:cNvPr>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425732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9602E0-ADCB-9D3E-E682-20CA0CEF9A2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79E41A7-5CB2-9E83-2901-3DC11A7F9B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E9D1DE1-C72E-5B77-8C14-BFBCDBF383B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DCCC9F4-AB24-3023-9D86-91C180478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AD8A862-8B99-C458-5001-6E526DB3CA7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E62FB11-A5C7-E61F-225B-5F7D32602048}"/>
              </a:ext>
            </a:extLst>
          </p:cNvPr>
          <p:cNvSpPr>
            <a:spLocks noGrp="1"/>
          </p:cNvSpPr>
          <p:nvPr>
            <p:ph type="dt" sz="half" idx="10"/>
          </p:nvPr>
        </p:nvSpPr>
        <p:spPr/>
        <p:txBody>
          <a:bodyPr/>
          <a:lstStyle/>
          <a:p>
            <a:fld id="{D84E689B-3C65-44F6-A603-C4AABDC7C6CA}" type="datetimeFigureOut">
              <a:rPr lang="de-DE" smtClean="0"/>
              <a:t>06.07.2022</a:t>
            </a:fld>
            <a:endParaRPr lang="de-DE"/>
          </a:p>
        </p:txBody>
      </p:sp>
      <p:sp>
        <p:nvSpPr>
          <p:cNvPr id="8" name="Fußzeilenplatzhalter 7">
            <a:extLst>
              <a:ext uri="{FF2B5EF4-FFF2-40B4-BE49-F238E27FC236}">
                <a16:creationId xmlns:a16="http://schemas.microsoft.com/office/drawing/2014/main" id="{E10AE651-FFCA-D17C-F8A2-791F8F09F43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5A8879D-28B0-71EB-5375-6A8D3A8E7E74}"/>
              </a:ext>
            </a:extLst>
          </p:cNvPr>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72014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446900-33C7-A0E6-D2A3-3921708860A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389D637-0429-B75F-5849-A7A349430A3A}"/>
              </a:ext>
            </a:extLst>
          </p:cNvPr>
          <p:cNvSpPr>
            <a:spLocks noGrp="1"/>
          </p:cNvSpPr>
          <p:nvPr>
            <p:ph type="dt" sz="half" idx="10"/>
          </p:nvPr>
        </p:nvSpPr>
        <p:spPr/>
        <p:txBody>
          <a:bodyPr/>
          <a:lstStyle/>
          <a:p>
            <a:fld id="{D84E689B-3C65-44F6-A603-C4AABDC7C6CA}" type="datetimeFigureOut">
              <a:rPr lang="de-DE" smtClean="0"/>
              <a:t>06.07.2022</a:t>
            </a:fld>
            <a:endParaRPr lang="de-DE"/>
          </a:p>
        </p:txBody>
      </p:sp>
      <p:sp>
        <p:nvSpPr>
          <p:cNvPr id="4" name="Fußzeilenplatzhalter 3">
            <a:extLst>
              <a:ext uri="{FF2B5EF4-FFF2-40B4-BE49-F238E27FC236}">
                <a16:creationId xmlns:a16="http://schemas.microsoft.com/office/drawing/2014/main" id="{03A1A2D1-3088-1CFC-BE1B-81529CE8C12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FA1B966-C484-4F48-B541-1FE4E9CD51E5}"/>
              </a:ext>
            </a:extLst>
          </p:cNvPr>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193065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1D03765-8296-E5C9-3ACC-660192C53F72}"/>
              </a:ext>
            </a:extLst>
          </p:cNvPr>
          <p:cNvSpPr>
            <a:spLocks noGrp="1"/>
          </p:cNvSpPr>
          <p:nvPr>
            <p:ph type="dt" sz="half" idx="10"/>
          </p:nvPr>
        </p:nvSpPr>
        <p:spPr/>
        <p:txBody>
          <a:bodyPr/>
          <a:lstStyle/>
          <a:p>
            <a:fld id="{D84E689B-3C65-44F6-A603-C4AABDC7C6CA}" type="datetimeFigureOut">
              <a:rPr lang="de-DE" smtClean="0"/>
              <a:t>06.07.2022</a:t>
            </a:fld>
            <a:endParaRPr lang="de-DE"/>
          </a:p>
        </p:txBody>
      </p:sp>
      <p:sp>
        <p:nvSpPr>
          <p:cNvPr id="3" name="Fußzeilenplatzhalter 2">
            <a:extLst>
              <a:ext uri="{FF2B5EF4-FFF2-40B4-BE49-F238E27FC236}">
                <a16:creationId xmlns:a16="http://schemas.microsoft.com/office/drawing/2014/main" id="{A23DB65E-0DA2-881D-BFD5-BF7EF2D1585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C7514FD-BB84-EFCE-6E92-DE930F5DAE65}"/>
              </a:ext>
            </a:extLst>
          </p:cNvPr>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63005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6D11DB-5200-6550-CE59-CE56820CEEC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217C1CF-5E29-9AAE-678B-158A492BC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90C7C1B-EEFD-8C74-C1C2-970825B54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06F0008-4FA3-24C1-16F9-F50C80CFE2A6}"/>
              </a:ext>
            </a:extLst>
          </p:cNvPr>
          <p:cNvSpPr>
            <a:spLocks noGrp="1"/>
          </p:cNvSpPr>
          <p:nvPr>
            <p:ph type="dt" sz="half" idx="10"/>
          </p:nvPr>
        </p:nvSpPr>
        <p:spPr/>
        <p:txBody>
          <a:bodyPr/>
          <a:lstStyle/>
          <a:p>
            <a:fld id="{D84E689B-3C65-44F6-A603-C4AABDC7C6CA}" type="datetimeFigureOut">
              <a:rPr lang="de-DE" smtClean="0"/>
              <a:t>06.07.2022</a:t>
            </a:fld>
            <a:endParaRPr lang="de-DE"/>
          </a:p>
        </p:txBody>
      </p:sp>
      <p:sp>
        <p:nvSpPr>
          <p:cNvPr id="6" name="Fußzeilenplatzhalter 5">
            <a:extLst>
              <a:ext uri="{FF2B5EF4-FFF2-40B4-BE49-F238E27FC236}">
                <a16:creationId xmlns:a16="http://schemas.microsoft.com/office/drawing/2014/main" id="{61DCC39D-24E1-3EC6-C7B1-BCD7A5E0EAC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1C4AEEE-F35C-DD76-B56A-ACB0B55EF79C}"/>
              </a:ext>
            </a:extLst>
          </p:cNvPr>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398360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45661E-52AF-AAC6-1202-9D4206C4A35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6630517-6093-4CDF-5AD8-C002FA17EC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0C2740B-3C31-C4C7-C863-5FA7F3FC0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9B8B51A-3B47-FE37-3CC7-596D4BFF1995}"/>
              </a:ext>
            </a:extLst>
          </p:cNvPr>
          <p:cNvSpPr>
            <a:spLocks noGrp="1"/>
          </p:cNvSpPr>
          <p:nvPr>
            <p:ph type="dt" sz="half" idx="10"/>
          </p:nvPr>
        </p:nvSpPr>
        <p:spPr/>
        <p:txBody>
          <a:bodyPr/>
          <a:lstStyle/>
          <a:p>
            <a:fld id="{D84E689B-3C65-44F6-A603-C4AABDC7C6CA}" type="datetimeFigureOut">
              <a:rPr lang="de-DE" smtClean="0"/>
              <a:t>06.07.2022</a:t>
            </a:fld>
            <a:endParaRPr lang="de-DE"/>
          </a:p>
        </p:txBody>
      </p:sp>
      <p:sp>
        <p:nvSpPr>
          <p:cNvPr id="6" name="Fußzeilenplatzhalter 5">
            <a:extLst>
              <a:ext uri="{FF2B5EF4-FFF2-40B4-BE49-F238E27FC236}">
                <a16:creationId xmlns:a16="http://schemas.microsoft.com/office/drawing/2014/main" id="{6B5B7032-359F-79B4-2E89-330DAE67D9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F3897D1-BA61-0411-24B5-A9406205F8F8}"/>
              </a:ext>
            </a:extLst>
          </p:cNvPr>
          <p:cNvSpPr>
            <a:spLocks noGrp="1"/>
          </p:cNvSpPr>
          <p:nvPr>
            <p:ph type="sldNum" sz="quarter" idx="12"/>
          </p:nvPr>
        </p:nvSpPr>
        <p:spPr/>
        <p:txBody>
          <a:bodyPr/>
          <a:lstStyle/>
          <a:p>
            <a:fld id="{2197D453-A402-4D14-A4E6-C690B635BF50}" type="slidenum">
              <a:rPr lang="de-DE" smtClean="0"/>
              <a:t>‹Nr.›</a:t>
            </a:fld>
            <a:endParaRPr lang="de-DE"/>
          </a:p>
        </p:txBody>
      </p:sp>
    </p:spTree>
    <p:extLst>
      <p:ext uri="{BB962C8B-B14F-4D97-AF65-F5344CB8AC3E}">
        <p14:creationId xmlns:p14="http://schemas.microsoft.com/office/powerpoint/2010/main" val="417409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4E57508-CDAD-3A69-4D11-CE9E5CFBD5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0AC7925-6521-3228-ACE3-8CAA4010CA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B4AF540-3DCD-55D5-D079-39511FC64E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E689B-3C65-44F6-A603-C4AABDC7C6CA}" type="datetimeFigureOut">
              <a:rPr lang="de-DE" smtClean="0"/>
              <a:t>06.07.2022</a:t>
            </a:fld>
            <a:endParaRPr lang="de-DE"/>
          </a:p>
        </p:txBody>
      </p:sp>
      <p:sp>
        <p:nvSpPr>
          <p:cNvPr id="5" name="Fußzeilenplatzhalter 4">
            <a:extLst>
              <a:ext uri="{FF2B5EF4-FFF2-40B4-BE49-F238E27FC236}">
                <a16:creationId xmlns:a16="http://schemas.microsoft.com/office/drawing/2014/main" id="{412BDA58-75C1-429C-0B8F-C2F4E75C5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F872B6B2-9ADF-546E-85FA-182CB255C8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7D453-A402-4D14-A4E6-C690B635BF50}" type="slidenum">
              <a:rPr lang="de-DE" smtClean="0"/>
              <a:t>‹Nr.›</a:t>
            </a:fld>
            <a:endParaRPr lang="de-DE"/>
          </a:p>
        </p:txBody>
      </p:sp>
    </p:spTree>
    <p:extLst>
      <p:ext uri="{BB962C8B-B14F-4D97-AF65-F5344CB8AC3E}">
        <p14:creationId xmlns:p14="http://schemas.microsoft.com/office/powerpoint/2010/main" val="3586320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2313A4-9D23-1F52-FA57-F5CCC1E50054}"/>
              </a:ext>
            </a:extLst>
          </p:cNvPr>
          <p:cNvSpPr>
            <a:spLocks noGrp="1"/>
          </p:cNvSpPr>
          <p:nvPr>
            <p:ph type="ctrTitle"/>
          </p:nvPr>
        </p:nvSpPr>
        <p:spPr/>
        <p:txBody>
          <a:bodyPr/>
          <a:lstStyle/>
          <a:p>
            <a:r>
              <a:rPr lang="de-DE" b="1" i="0" u="none" strike="noStrike" dirty="0">
                <a:solidFill>
                  <a:srgbClr val="24292F"/>
                </a:solidFill>
                <a:effectLst/>
                <a:latin typeface="-apple-system"/>
              </a:rPr>
              <a:t>HTML-Tool-4-School</a:t>
            </a:r>
            <a:endParaRPr lang="de-DE" dirty="0"/>
          </a:p>
        </p:txBody>
      </p:sp>
      <p:sp>
        <p:nvSpPr>
          <p:cNvPr id="3" name="Untertitel 2">
            <a:extLst>
              <a:ext uri="{FF2B5EF4-FFF2-40B4-BE49-F238E27FC236}">
                <a16:creationId xmlns:a16="http://schemas.microsoft.com/office/drawing/2014/main" id="{83F9CBE0-0374-3949-BD5A-F36DC0CC085B}"/>
              </a:ext>
            </a:extLst>
          </p:cNvPr>
          <p:cNvSpPr>
            <a:spLocks noGrp="1"/>
          </p:cNvSpPr>
          <p:nvPr>
            <p:ph type="subTitle" idx="1"/>
          </p:nvPr>
        </p:nvSpPr>
        <p:spPr/>
        <p:txBody>
          <a:bodyPr/>
          <a:lstStyle/>
          <a:p>
            <a:r>
              <a:rPr lang="de-DE" dirty="0"/>
              <a:t>Felix Goergen, Lena Stelzer</a:t>
            </a:r>
          </a:p>
          <a:p>
            <a:endParaRPr lang="de-DE" dirty="0"/>
          </a:p>
        </p:txBody>
      </p:sp>
    </p:spTree>
    <p:extLst>
      <p:ext uri="{BB962C8B-B14F-4D97-AF65-F5344CB8AC3E}">
        <p14:creationId xmlns:p14="http://schemas.microsoft.com/office/powerpoint/2010/main" val="238519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CB3E4-B70D-1C48-481B-B9442B141E68}"/>
              </a:ext>
            </a:extLst>
          </p:cNvPr>
          <p:cNvSpPr>
            <a:spLocks noGrp="1"/>
          </p:cNvSpPr>
          <p:nvPr>
            <p:ph type="title"/>
          </p:nvPr>
        </p:nvSpPr>
        <p:spPr/>
        <p:txBody>
          <a:bodyPr/>
          <a:lstStyle/>
          <a:p>
            <a:r>
              <a:rPr lang="de-DE" dirty="0"/>
              <a:t>Erste Schritte</a:t>
            </a:r>
          </a:p>
        </p:txBody>
      </p:sp>
      <p:sp>
        <p:nvSpPr>
          <p:cNvPr id="3" name="Inhaltsplatzhalter 2">
            <a:extLst>
              <a:ext uri="{FF2B5EF4-FFF2-40B4-BE49-F238E27FC236}">
                <a16:creationId xmlns:a16="http://schemas.microsoft.com/office/drawing/2014/main" id="{FF0F4901-72CF-DCFB-2E98-3F544695C32F}"/>
              </a:ext>
            </a:extLst>
          </p:cNvPr>
          <p:cNvSpPr>
            <a:spLocks noGrp="1"/>
          </p:cNvSpPr>
          <p:nvPr>
            <p:ph idx="1"/>
          </p:nvPr>
        </p:nvSpPr>
        <p:spPr/>
        <p:txBody>
          <a:bodyPr/>
          <a:lstStyle/>
          <a:p>
            <a:r>
              <a:rPr lang="de-DE" dirty="0"/>
              <a:t>Entwurf, wie es am Ende aussehen soll</a:t>
            </a:r>
          </a:p>
        </p:txBody>
      </p:sp>
      <p:pic>
        <p:nvPicPr>
          <p:cNvPr id="5" name="Grafik 4">
            <a:extLst>
              <a:ext uri="{FF2B5EF4-FFF2-40B4-BE49-F238E27FC236}">
                <a16:creationId xmlns:a16="http://schemas.microsoft.com/office/drawing/2014/main" id="{6D97C992-F17A-F956-4E9B-E7494A637850}"/>
              </a:ext>
            </a:extLst>
          </p:cNvPr>
          <p:cNvPicPr>
            <a:picLocks noChangeAspect="1"/>
          </p:cNvPicPr>
          <p:nvPr/>
        </p:nvPicPr>
        <p:blipFill rotWithShape="1">
          <a:blip r:embed="rId2"/>
          <a:srcRect l="25483" t="24652" r="9759" b="9931"/>
          <a:stretch/>
        </p:blipFill>
        <p:spPr>
          <a:xfrm>
            <a:off x="1103933" y="2277312"/>
            <a:ext cx="8069249" cy="4585114"/>
          </a:xfrm>
          <a:prstGeom prst="rect">
            <a:avLst/>
          </a:prstGeom>
        </p:spPr>
      </p:pic>
    </p:spTree>
    <p:extLst>
      <p:ext uri="{BB962C8B-B14F-4D97-AF65-F5344CB8AC3E}">
        <p14:creationId xmlns:p14="http://schemas.microsoft.com/office/powerpoint/2010/main" val="4180915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C48FBD-471D-3B2A-94B5-E3A024EFBA58}"/>
              </a:ext>
            </a:extLst>
          </p:cNvPr>
          <p:cNvSpPr>
            <a:spLocks noGrp="1"/>
          </p:cNvSpPr>
          <p:nvPr>
            <p:ph type="title"/>
          </p:nvPr>
        </p:nvSpPr>
        <p:spPr/>
        <p:txBody>
          <a:bodyPr/>
          <a:lstStyle/>
          <a:p>
            <a:r>
              <a:rPr lang="de-DE" dirty="0"/>
              <a:t>Aufbau</a:t>
            </a:r>
          </a:p>
        </p:txBody>
      </p:sp>
      <p:sp>
        <p:nvSpPr>
          <p:cNvPr id="3" name="Inhaltsplatzhalter 2">
            <a:extLst>
              <a:ext uri="{FF2B5EF4-FFF2-40B4-BE49-F238E27FC236}">
                <a16:creationId xmlns:a16="http://schemas.microsoft.com/office/drawing/2014/main" id="{A0272199-4385-82BF-7C38-E36A81A94729}"/>
              </a:ext>
            </a:extLst>
          </p:cNvPr>
          <p:cNvSpPr>
            <a:spLocks noGrp="1"/>
          </p:cNvSpPr>
          <p:nvPr>
            <p:ph idx="1"/>
          </p:nvPr>
        </p:nvSpPr>
        <p:spPr/>
        <p:txBody>
          <a:bodyPr/>
          <a:lstStyle/>
          <a:p>
            <a:r>
              <a:rPr lang="de-DE" dirty="0"/>
              <a:t>HTML-basierte Software mithilfe </a:t>
            </a:r>
            <a:r>
              <a:rPr lang="de-DE" dirty="0" err="1"/>
              <a:t>Blockly</a:t>
            </a:r>
            <a:r>
              <a:rPr lang="de-DE" dirty="0"/>
              <a:t>-Bibliothek (</a:t>
            </a:r>
            <a:r>
              <a:rPr lang="de-DE" dirty="0" err="1"/>
              <a:t>google</a:t>
            </a:r>
            <a:r>
              <a:rPr lang="de-DE" dirty="0"/>
              <a:t>) erstellen</a:t>
            </a:r>
          </a:p>
          <a:p>
            <a:r>
              <a:rPr lang="de-DE" dirty="0"/>
              <a:t>Ziel: HTML-Seiten blockbasiert programmieren</a:t>
            </a:r>
          </a:p>
          <a:p>
            <a:r>
              <a:rPr lang="de-DE" dirty="0"/>
              <a:t>In Echtzeit: Aussehen der HTML-Seite und Code anzeigen</a:t>
            </a:r>
          </a:p>
          <a:p>
            <a:endParaRPr lang="de-DE" dirty="0"/>
          </a:p>
          <a:p>
            <a:r>
              <a:rPr lang="de-DE" b="1" dirty="0"/>
              <a:t>Anhand von vorheriger Folie erklären – wie es ursprünglich geplant war …</a:t>
            </a:r>
          </a:p>
          <a:p>
            <a:endParaRPr lang="de-DE" dirty="0"/>
          </a:p>
        </p:txBody>
      </p:sp>
    </p:spTree>
    <p:extLst>
      <p:ext uri="{BB962C8B-B14F-4D97-AF65-F5344CB8AC3E}">
        <p14:creationId xmlns:p14="http://schemas.microsoft.com/office/powerpoint/2010/main" val="33101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CB3E4-B70D-1C48-481B-B9442B141E68}"/>
              </a:ext>
            </a:extLst>
          </p:cNvPr>
          <p:cNvSpPr>
            <a:spLocks noGrp="1"/>
          </p:cNvSpPr>
          <p:nvPr>
            <p:ph type="title"/>
          </p:nvPr>
        </p:nvSpPr>
        <p:spPr/>
        <p:txBody>
          <a:bodyPr/>
          <a:lstStyle/>
          <a:p>
            <a:r>
              <a:rPr lang="de-DE" dirty="0"/>
              <a:t>Zeitplan</a:t>
            </a:r>
          </a:p>
        </p:txBody>
      </p:sp>
      <p:pic>
        <p:nvPicPr>
          <p:cNvPr id="8" name="Inhaltsplatzhalter 7" descr="Ein Bild, das Tisch enthält.&#10;&#10;Automatisch generierte Beschreibung">
            <a:extLst>
              <a:ext uri="{FF2B5EF4-FFF2-40B4-BE49-F238E27FC236}">
                <a16:creationId xmlns:a16="http://schemas.microsoft.com/office/drawing/2014/main" id="{B0C50B44-2B73-65A8-D2B3-4615E0E31DB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776" t="21087" r="4243" b="61288"/>
          <a:stretch/>
        </p:blipFill>
        <p:spPr>
          <a:xfrm>
            <a:off x="1144935" y="2019588"/>
            <a:ext cx="9431399" cy="1140541"/>
          </a:xfrm>
        </p:spPr>
      </p:pic>
      <p:pic>
        <p:nvPicPr>
          <p:cNvPr id="10" name="Grafik 9" descr="Ein Bild, das Tisch enthält.&#10;&#10;Automatisch generierte Beschreibung">
            <a:extLst>
              <a:ext uri="{FF2B5EF4-FFF2-40B4-BE49-F238E27FC236}">
                <a16:creationId xmlns:a16="http://schemas.microsoft.com/office/drawing/2014/main" id="{8D2E4B7D-2B9C-198C-7112-5E9A42F9F411}"/>
              </a:ext>
            </a:extLst>
          </p:cNvPr>
          <p:cNvPicPr>
            <a:picLocks noChangeAspect="1"/>
          </p:cNvPicPr>
          <p:nvPr/>
        </p:nvPicPr>
        <p:blipFill rotWithShape="1">
          <a:blip r:embed="rId3">
            <a:extLst>
              <a:ext uri="{28A0092B-C50C-407E-A947-70E740481C1C}">
                <a14:useLocalDpi xmlns:a14="http://schemas.microsoft.com/office/drawing/2010/main" val="0"/>
              </a:ext>
            </a:extLst>
          </a:blip>
          <a:srcRect l="14355" t="21505" r="11775" b="61864"/>
          <a:stretch/>
        </p:blipFill>
        <p:spPr>
          <a:xfrm>
            <a:off x="1144935" y="3493901"/>
            <a:ext cx="9006348" cy="1140542"/>
          </a:xfrm>
          <a:prstGeom prst="rect">
            <a:avLst/>
          </a:prstGeom>
        </p:spPr>
      </p:pic>
      <p:pic>
        <p:nvPicPr>
          <p:cNvPr id="12" name="Grafik 11" descr="Ein Bild, das Tisch enthält.&#10;&#10;Automatisch generierte Beschreibung">
            <a:extLst>
              <a:ext uri="{FF2B5EF4-FFF2-40B4-BE49-F238E27FC236}">
                <a16:creationId xmlns:a16="http://schemas.microsoft.com/office/drawing/2014/main" id="{8ABC0DFC-3990-DB22-2962-8DC237B832BB}"/>
              </a:ext>
            </a:extLst>
          </p:cNvPr>
          <p:cNvPicPr>
            <a:picLocks noChangeAspect="1"/>
          </p:cNvPicPr>
          <p:nvPr/>
        </p:nvPicPr>
        <p:blipFill rotWithShape="1">
          <a:blip r:embed="rId4">
            <a:extLst>
              <a:ext uri="{28A0092B-C50C-407E-A947-70E740481C1C}">
                <a14:useLocalDpi xmlns:a14="http://schemas.microsoft.com/office/drawing/2010/main" val="0"/>
              </a:ext>
            </a:extLst>
          </a:blip>
          <a:srcRect l="24758" t="21505" r="22643" b="61864"/>
          <a:stretch/>
        </p:blipFill>
        <p:spPr>
          <a:xfrm>
            <a:off x="1144935" y="4887259"/>
            <a:ext cx="6412896" cy="1140542"/>
          </a:xfrm>
          <a:prstGeom prst="rect">
            <a:avLst/>
          </a:prstGeom>
        </p:spPr>
      </p:pic>
      <p:sp>
        <p:nvSpPr>
          <p:cNvPr id="13" name="Pfeil: nach rechts 12">
            <a:extLst>
              <a:ext uri="{FF2B5EF4-FFF2-40B4-BE49-F238E27FC236}">
                <a16:creationId xmlns:a16="http://schemas.microsoft.com/office/drawing/2014/main" id="{EE67A7AD-7CDE-40D2-0182-F24ACA90A616}"/>
              </a:ext>
            </a:extLst>
          </p:cNvPr>
          <p:cNvSpPr/>
          <p:nvPr/>
        </p:nvSpPr>
        <p:spPr>
          <a:xfrm rot="5400000">
            <a:off x="8381062" y="1420556"/>
            <a:ext cx="580103" cy="43261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3B7E8730-B8AF-0D47-A5F9-48F1725F5D15}"/>
              </a:ext>
            </a:extLst>
          </p:cNvPr>
          <p:cNvSpPr txBox="1"/>
          <p:nvPr/>
        </p:nvSpPr>
        <p:spPr>
          <a:xfrm>
            <a:off x="6286999" y="2362187"/>
            <a:ext cx="2263614" cy="369332"/>
          </a:xfrm>
          <a:prstGeom prst="rect">
            <a:avLst/>
          </a:prstGeom>
          <a:solidFill>
            <a:schemeClr val="bg1"/>
          </a:solidFill>
          <a:ln w="38100">
            <a:solidFill>
              <a:srgbClr val="C00000"/>
            </a:solidFill>
          </a:ln>
        </p:spPr>
        <p:txBody>
          <a:bodyPr wrap="square" rtlCol="0">
            <a:spAutoFit/>
          </a:bodyPr>
          <a:lstStyle/>
          <a:p>
            <a:r>
              <a:rPr lang="de-DE" dirty="0"/>
              <a:t>Präsentation erstellen</a:t>
            </a:r>
          </a:p>
        </p:txBody>
      </p:sp>
    </p:spTree>
    <p:extLst>
      <p:ext uri="{BB962C8B-B14F-4D97-AF65-F5344CB8AC3E}">
        <p14:creationId xmlns:p14="http://schemas.microsoft.com/office/powerpoint/2010/main" val="330320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F5F37D-FD96-7B31-A3A0-BA5BD1604B1C}"/>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C7D1C0D8-8B93-33C5-7D20-5939AC5F5210}"/>
              </a:ext>
            </a:extLst>
          </p:cNvPr>
          <p:cNvSpPr>
            <a:spLocks noGrp="1"/>
          </p:cNvSpPr>
          <p:nvPr>
            <p:ph idx="1"/>
          </p:nvPr>
        </p:nvSpPr>
        <p:spPr/>
        <p:txBody>
          <a:bodyPr/>
          <a:lstStyle/>
          <a:p>
            <a:pPr marL="0" marR="0" indent="0">
              <a:lnSpc>
                <a:spcPct val="107000"/>
              </a:lnSpc>
              <a:spcBef>
                <a:spcPts val="0"/>
              </a:spcBef>
              <a:spcAft>
                <a:spcPts val="800"/>
              </a:spcAft>
              <a:buNone/>
            </a:pPr>
            <a:r>
              <a:rPr lang="de-DE" sz="1800" b="1" dirty="0">
                <a:effectLst/>
                <a:latin typeface="Calibri" panose="020F0502020204030204" pitchFamily="34" charset="0"/>
                <a:ea typeface="Calibri" panose="020F0502020204030204" pitchFamily="34" charset="0"/>
                <a:cs typeface="Times New Roman" panose="02020603050405020304" pitchFamily="18" charset="0"/>
              </a:rPr>
              <a:t>Planung einer Webseite – die Realschule am Schönen Platz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de-DE" sz="1800" dirty="0">
                <a:effectLst/>
                <a:latin typeface="Calibri" panose="020F0502020204030204" pitchFamily="34" charset="0"/>
                <a:ea typeface="Calibri" panose="020F0502020204030204" pitchFamily="34" charset="0"/>
                <a:cs typeface="Times New Roman" panose="02020603050405020304" pitchFamily="18" charset="0"/>
              </a:rPr>
              <a:t>Um die Überlegungen zu verdeutlichen, die vor der Veröffentlichung einer Website stehen, begeben wir uns jetzt in das Sekretariat der Realschule am schönen Platz in Schöndorf. Die Realschule am Schönen Platz ist eine Realschule, wie auch deine Schule, die du besuchst. Herr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Hausl</a:t>
            </a:r>
            <a:r>
              <a:rPr lang="de-DE" sz="1800" dirty="0">
                <a:effectLst/>
                <a:latin typeface="Calibri" panose="020F0502020204030204" pitchFamily="34" charset="0"/>
                <a:ea typeface="Calibri" panose="020F0502020204030204" pitchFamily="34" charset="0"/>
                <a:cs typeface="Times New Roman" panose="02020603050405020304" pitchFamily="18" charset="0"/>
              </a:rPr>
              <a:t>, der Schulleiter, ist sehr ambitioniert und möchte mehr Schülerinnen und Schüler und auch deren Eltern dazu motivieren, auf seine Realschule zu wechseln. Er möchte über die Stadtgrenze hinaus im ganzen Landkreis bekannt werden. Nachdem alle Nachbarschulen bereits eine eigene Schulhomepage haben, möchte die Schulleitung nun auch moderner werden, um den Konkurrenzkampf zu gewinnen. </a:t>
            </a:r>
          </a:p>
          <a:p>
            <a:pPr marL="0" indent="0">
              <a:buNone/>
            </a:pPr>
            <a:endParaRPr lang="de-DE" dirty="0"/>
          </a:p>
        </p:txBody>
      </p:sp>
    </p:spTree>
    <p:extLst>
      <p:ext uri="{BB962C8B-B14F-4D97-AF65-F5344CB8AC3E}">
        <p14:creationId xmlns:p14="http://schemas.microsoft.com/office/powerpoint/2010/main" val="3323622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B8DBCE-3A6C-000B-62C0-C683D9083EA1}"/>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E5B2E3F5-14D5-281F-1C74-2DA9D34B87AB}"/>
              </a:ext>
            </a:extLst>
          </p:cNvPr>
          <p:cNvSpPr>
            <a:spLocks noGrp="1"/>
          </p:cNvSpPr>
          <p:nvPr>
            <p:ph idx="1"/>
          </p:nvPr>
        </p:nvSpPr>
        <p:spPr/>
        <p:txBody>
          <a:bodyPr/>
          <a:lstStyle/>
          <a:p>
            <a:pPr marL="0" marR="0" indent="0">
              <a:lnSpc>
                <a:spcPct val="107000"/>
              </a:lnSpc>
              <a:spcBef>
                <a:spcPts val="0"/>
              </a:spcBef>
              <a:spcAft>
                <a:spcPts val="800"/>
              </a:spcAft>
              <a:buNone/>
            </a:pPr>
            <a:r>
              <a:rPr lang="de-DE" sz="1800" b="1" dirty="0">
                <a:effectLst/>
                <a:latin typeface="Calibri" panose="020F0502020204030204" pitchFamily="34" charset="0"/>
                <a:ea typeface="Calibri" panose="020F0502020204030204" pitchFamily="34" charset="0"/>
                <a:cs typeface="Times New Roman" panose="02020603050405020304" pitchFamily="18" charset="0"/>
              </a:rPr>
              <a:t>Herrn </a:t>
            </a:r>
            <a:r>
              <a:rPr lang="de-DE" sz="1800" b="1" dirty="0" err="1">
                <a:effectLst/>
                <a:latin typeface="Calibri" panose="020F0502020204030204" pitchFamily="34" charset="0"/>
                <a:ea typeface="Calibri" panose="020F0502020204030204" pitchFamily="34" charset="0"/>
                <a:cs typeface="Times New Roman" panose="02020603050405020304" pitchFamily="18" charset="0"/>
              </a:rPr>
              <a:t>Hausls</a:t>
            </a:r>
            <a:r>
              <a:rPr lang="de-DE" sz="1800" b="1" dirty="0">
                <a:effectLst/>
                <a:latin typeface="Calibri" panose="020F0502020204030204" pitchFamily="34" charset="0"/>
                <a:ea typeface="Calibri" panose="020F0502020204030204" pitchFamily="34" charset="0"/>
                <a:cs typeface="Times New Roman" panose="02020603050405020304" pitchFamily="18" charset="0"/>
              </a:rPr>
              <a:t> Entwurf</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de-DE" sz="1800" dirty="0">
                <a:effectLst/>
                <a:latin typeface="Calibri" panose="020F0502020204030204" pitchFamily="34" charset="0"/>
                <a:ea typeface="Calibri" panose="020F0502020204030204" pitchFamily="34" charset="0"/>
                <a:cs typeface="Times New Roman" panose="02020603050405020304" pitchFamily="18" charset="0"/>
              </a:rPr>
              <a:t>Herr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Hausl</a:t>
            </a:r>
            <a:r>
              <a:rPr lang="de-DE" sz="1800" dirty="0">
                <a:effectLst/>
                <a:latin typeface="Calibri" panose="020F0502020204030204" pitchFamily="34" charset="0"/>
                <a:ea typeface="Calibri" panose="020F0502020204030204" pitchFamily="34" charset="0"/>
                <a:cs typeface="Times New Roman" panose="02020603050405020304" pitchFamily="18" charset="0"/>
              </a:rPr>
              <a:t> hat sich bereits überlegt, was er auf seine Webseite schreiben möchte. Unten siehst du seinen Konzepttext – ohne Markup, einfach wie mit einer Schreibmaschine erstellt. </a:t>
            </a:r>
          </a:p>
          <a:p>
            <a:pPr marL="0" indent="0">
              <a:buNone/>
            </a:pPr>
            <a:endParaRPr lang="de-DE" dirty="0"/>
          </a:p>
        </p:txBody>
      </p:sp>
      <p:pic>
        <p:nvPicPr>
          <p:cNvPr id="5" name="Grafik 4">
            <a:extLst>
              <a:ext uri="{FF2B5EF4-FFF2-40B4-BE49-F238E27FC236}">
                <a16:creationId xmlns:a16="http://schemas.microsoft.com/office/drawing/2014/main" id="{4B069AF7-7F18-2150-AD42-CEF0DF82131D}"/>
              </a:ext>
            </a:extLst>
          </p:cNvPr>
          <p:cNvPicPr>
            <a:picLocks noChangeAspect="1"/>
          </p:cNvPicPr>
          <p:nvPr/>
        </p:nvPicPr>
        <p:blipFill rotWithShape="1">
          <a:blip r:embed="rId2"/>
          <a:srcRect l="17984" t="21362" r="19515" b="8100"/>
          <a:stretch/>
        </p:blipFill>
        <p:spPr>
          <a:xfrm>
            <a:off x="2192594" y="1445343"/>
            <a:ext cx="8239432" cy="5230710"/>
          </a:xfrm>
          <a:prstGeom prst="rect">
            <a:avLst/>
          </a:prstGeom>
        </p:spPr>
      </p:pic>
    </p:spTree>
    <p:extLst>
      <p:ext uri="{BB962C8B-B14F-4D97-AF65-F5344CB8AC3E}">
        <p14:creationId xmlns:p14="http://schemas.microsoft.com/office/powerpoint/2010/main" val="86346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57B739-395F-FB13-5BE7-664518FA6E3B}"/>
              </a:ext>
            </a:extLst>
          </p:cNvPr>
          <p:cNvSpPr>
            <a:spLocks noGrp="1"/>
          </p:cNvSpPr>
          <p:nvPr>
            <p:ph type="title"/>
          </p:nvPr>
        </p:nvSpPr>
        <p:spPr/>
        <p:txBody>
          <a:bodyPr/>
          <a:lstStyle/>
          <a:p>
            <a:r>
              <a:rPr lang="de-DE" dirty="0"/>
              <a:t>Was kann unser Tool schon?</a:t>
            </a:r>
          </a:p>
        </p:txBody>
      </p:sp>
      <p:sp>
        <p:nvSpPr>
          <p:cNvPr id="3" name="Inhaltsplatzhalter 2">
            <a:extLst>
              <a:ext uri="{FF2B5EF4-FFF2-40B4-BE49-F238E27FC236}">
                <a16:creationId xmlns:a16="http://schemas.microsoft.com/office/drawing/2014/main" id="{8752B6A4-9D23-CAAE-37D8-41A8252C5E1D}"/>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820667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E85CC6-D825-43D3-00D6-716F79465891}"/>
              </a:ext>
            </a:extLst>
          </p:cNvPr>
          <p:cNvSpPr>
            <a:spLocks noGrp="1"/>
          </p:cNvSpPr>
          <p:nvPr>
            <p:ph type="title"/>
          </p:nvPr>
        </p:nvSpPr>
        <p:spPr/>
        <p:txBody>
          <a:bodyPr/>
          <a:lstStyle/>
          <a:p>
            <a:r>
              <a:rPr lang="de-DE" dirty="0"/>
              <a:t>Codeausschnitte?</a:t>
            </a:r>
          </a:p>
        </p:txBody>
      </p:sp>
      <p:sp>
        <p:nvSpPr>
          <p:cNvPr id="3" name="Inhaltsplatzhalter 2">
            <a:extLst>
              <a:ext uri="{FF2B5EF4-FFF2-40B4-BE49-F238E27FC236}">
                <a16:creationId xmlns:a16="http://schemas.microsoft.com/office/drawing/2014/main" id="{68484E8F-68A6-19E5-7157-A6B9628CE46D}"/>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667626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60BA91-176E-B71B-8DB4-B946E1EB9C46}"/>
              </a:ext>
            </a:extLst>
          </p:cNvPr>
          <p:cNvSpPr>
            <a:spLocks noGrp="1"/>
          </p:cNvSpPr>
          <p:nvPr>
            <p:ph type="title"/>
          </p:nvPr>
        </p:nvSpPr>
        <p:spPr/>
        <p:txBody>
          <a:bodyPr/>
          <a:lstStyle/>
          <a:p>
            <a:r>
              <a:rPr lang="de-DE" dirty="0"/>
              <a:t>Genauer zum Aufbau</a:t>
            </a:r>
          </a:p>
        </p:txBody>
      </p:sp>
      <p:sp>
        <p:nvSpPr>
          <p:cNvPr id="3" name="Inhaltsplatzhalter 2">
            <a:extLst>
              <a:ext uri="{FF2B5EF4-FFF2-40B4-BE49-F238E27FC236}">
                <a16:creationId xmlns:a16="http://schemas.microsoft.com/office/drawing/2014/main" id="{45A91C19-10D4-F28D-BC1F-776FB09D2AA2}"/>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84888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D7BEE0-8E70-B462-7DB4-473458B3D2B0}"/>
              </a:ext>
            </a:extLst>
          </p:cNvPr>
          <p:cNvSpPr>
            <a:spLocks noGrp="1"/>
          </p:cNvSpPr>
          <p:nvPr>
            <p:ph type="title"/>
          </p:nvPr>
        </p:nvSpPr>
        <p:spPr/>
        <p:txBody>
          <a:bodyPr/>
          <a:lstStyle/>
          <a:p>
            <a:r>
              <a:rPr lang="de-DE" dirty="0"/>
              <a:t>Vorführung</a:t>
            </a:r>
          </a:p>
        </p:txBody>
      </p:sp>
      <p:sp>
        <p:nvSpPr>
          <p:cNvPr id="3" name="Inhaltsplatzhalter 2">
            <a:extLst>
              <a:ext uri="{FF2B5EF4-FFF2-40B4-BE49-F238E27FC236}">
                <a16:creationId xmlns:a16="http://schemas.microsoft.com/office/drawing/2014/main" id="{E505ADF7-BE72-6FD8-B0D3-6D8524EAF621}"/>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28757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DD4A67-498D-A493-E7F1-AF621C2A3260}"/>
              </a:ext>
            </a:extLst>
          </p:cNvPr>
          <p:cNvSpPr>
            <a:spLocks noGrp="1"/>
          </p:cNvSpPr>
          <p:nvPr>
            <p:ph type="title"/>
          </p:nvPr>
        </p:nvSpPr>
        <p:spPr/>
        <p:txBody>
          <a:bodyPr/>
          <a:lstStyle/>
          <a:p>
            <a:r>
              <a:rPr lang="de-DE" dirty="0"/>
              <a:t>Gliederung</a:t>
            </a:r>
          </a:p>
        </p:txBody>
      </p:sp>
      <p:sp>
        <p:nvSpPr>
          <p:cNvPr id="3" name="Inhaltsplatzhalter 2">
            <a:extLst>
              <a:ext uri="{FF2B5EF4-FFF2-40B4-BE49-F238E27FC236}">
                <a16:creationId xmlns:a16="http://schemas.microsoft.com/office/drawing/2014/main" id="{D06ECD2F-6096-D656-D515-0177349B9671}"/>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58176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02D6B-B5BF-C33D-197A-5AB69FF50BEE}"/>
              </a:ext>
            </a:extLst>
          </p:cNvPr>
          <p:cNvSpPr>
            <a:spLocks noGrp="1"/>
          </p:cNvSpPr>
          <p:nvPr>
            <p:ph type="title"/>
          </p:nvPr>
        </p:nvSpPr>
        <p:spPr/>
        <p:txBody>
          <a:bodyPr/>
          <a:lstStyle/>
          <a:p>
            <a:r>
              <a:rPr lang="de-DE" dirty="0"/>
              <a:t>HTML</a:t>
            </a:r>
          </a:p>
        </p:txBody>
      </p:sp>
      <p:sp>
        <p:nvSpPr>
          <p:cNvPr id="3" name="Inhaltsplatzhalter 2">
            <a:extLst>
              <a:ext uri="{FF2B5EF4-FFF2-40B4-BE49-F238E27FC236}">
                <a16:creationId xmlns:a16="http://schemas.microsoft.com/office/drawing/2014/main" id="{C2EA2F74-95B2-163E-B320-A4714AACC3B9}"/>
              </a:ext>
            </a:extLst>
          </p:cNvPr>
          <p:cNvSpPr>
            <a:spLocks noGrp="1"/>
          </p:cNvSpPr>
          <p:nvPr>
            <p:ph idx="1"/>
          </p:nvPr>
        </p:nvSpPr>
        <p:spPr/>
        <p:txBody>
          <a:bodyPr/>
          <a:lstStyle/>
          <a:p>
            <a:endParaRPr lang="de-DE" dirty="0"/>
          </a:p>
        </p:txBody>
      </p:sp>
      <p:sp>
        <p:nvSpPr>
          <p:cNvPr id="4" name="Textfeld 3">
            <a:extLst>
              <a:ext uri="{FF2B5EF4-FFF2-40B4-BE49-F238E27FC236}">
                <a16:creationId xmlns:a16="http://schemas.microsoft.com/office/drawing/2014/main" id="{FA0CEDDD-788D-E232-FBA2-174BE894DF9E}"/>
              </a:ext>
            </a:extLst>
          </p:cNvPr>
          <p:cNvSpPr txBox="1"/>
          <p:nvPr/>
        </p:nvSpPr>
        <p:spPr>
          <a:xfrm>
            <a:off x="1180407" y="6176963"/>
            <a:ext cx="7182197" cy="369332"/>
          </a:xfrm>
          <a:prstGeom prst="rect">
            <a:avLst/>
          </a:prstGeom>
          <a:noFill/>
        </p:spPr>
        <p:txBody>
          <a:bodyPr wrap="square" rtlCol="0">
            <a:spAutoFit/>
          </a:bodyPr>
          <a:lstStyle/>
          <a:p>
            <a:r>
              <a:rPr lang="de-DE" i="1" dirty="0">
                <a:solidFill>
                  <a:srgbClr val="FF0000"/>
                </a:solidFill>
              </a:rPr>
              <a:t>Kurz erklären, was HTML ist?</a:t>
            </a:r>
          </a:p>
        </p:txBody>
      </p:sp>
    </p:spTree>
    <p:extLst>
      <p:ext uri="{BB962C8B-B14F-4D97-AF65-F5344CB8AC3E}">
        <p14:creationId xmlns:p14="http://schemas.microsoft.com/office/powerpoint/2010/main" val="233291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A574F4-B96A-536C-EEC3-CA0B61439A19}"/>
              </a:ext>
            </a:extLst>
          </p:cNvPr>
          <p:cNvSpPr>
            <a:spLocks noGrp="1"/>
          </p:cNvSpPr>
          <p:nvPr>
            <p:ph type="title"/>
          </p:nvPr>
        </p:nvSpPr>
        <p:spPr/>
        <p:txBody>
          <a:bodyPr/>
          <a:lstStyle/>
          <a:p>
            <a:r>
              <a:rPr lang="de-DE" dirty="0"/>
              <a:t>Blockbasierte Programmierung</a:t>
            </a:r>
          </a:p>
        </p:txBody>
      </p:sp>
      <p:sp>
        <p:nvSpPr>
          <p:cNvPr id="3" name="Inhaltsplatzhalter 2">
            <a:extLst>
              <a:ext uri="{FF2B5EF4-FFF2-40B4-BE49-F238E27FC236}">
                <a16:creationId xmlns:a16="http://schemas.microsoft.com/office/drawing/2014/main" id="{06F3F88E-C8A5-B101-381E-10A5AC92987C}"/>
              </a:ext>
            </a:extLst>
          </p:cNvPr>
          <p:cNvSpPr>
            <a:spLocks noGrp="1"/>
          </p:cNvSpPr>
          <p:nvPr>
            <p:ph idx="1"/>
          </p:nvPr>
        </p:nvSpPr>
        <p:spPr/>
        <p:txBody>
          <a:bodyPr/>
          <a:lstStyle/>
          <a:p>
            <a:endParaRPr lang="de-DE"/>
          </a:p>
        </p:txBody>
      </p:sp>
      <p:sp>
        <p:nvSpPr>
          <p:cNvPr id="4" name="Textfeld 3">
            <a:extLst>
              <a:ext uri="{FF2B5EF4-FFF2-40B4-BE49-F238E27FC236}">
                <a16:creationId xmlns:a16="http://schemas.microsoft.com/office/drawing/2014/main" id="{076A9818-C2BF-F142-BC4A-3BE908114BEB}"/>
              </a:ext>
            </a:extLst>
          </p:cNvPr>
          <p:cNvSpPr txBox="1"/>
          <p:nvPr/>
        </p:nvSpPr>
        <p:spPr>
          <a:xfrm>
            <a:off x="1180407" y="6176963"/>
            <a:ext cx="7182197" cy="369332"/>
          </a:xfrm>
          <a:prstGeom prst="rect">
            <a:avLst/>
          </a:prstGeom>
          <a:noFill/>
        </p:spPr>
        <p:txBody>
          <a:bodyPr wrap="square" rtlCol="0">
            <a:spAutoFit/>
          </a:bodyPr>
          <a:lstStyle/>
          <a:p>
            <a:r>
              <a:rPr lang="de-DE" i="1" dirty="0">
                <a:solidFill>
                  <a:srgbClr val="FF0000"/>
                </a:solidFill>
              </a:rPr>
              <a:t>Kurz erklären, was blockbasierte Programmierung ist?</a:t>
            </a:r>
          </a:p>
        </p:txBody>
      </p:sp>
    </p:spTree>
    <p:extLst>
      <p:ext uri="{BB962C8B-B14F-4D97-AF65-F5344CB8AC3E}">
        <p14:creationId xmlns:p14="http://schemas.microsoft.com/office/powerpoint/2010/main" val="312666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F399B4-BB9B-EE72-EBB3-B52A8DABE2D5}"/>
              </a:ext>
            </a:extLst>
          </p:cNvPr>
          <p:cNvSpPr>
            <a:spLocks noGrp="1"/>
          </p:cNvSpPr>
          <p:nvPr>
            <p:ph type="title"/>
          </p:nvPr>
        </p:nvSpPr>
        <p:spPr/>
        <p:txBody>
          <a:bodyPr/>
          <a:lstStyle/>
          <a:p>
            <a:r>
              <a:rPr lang="de-DE" dirty="0"/>
              <a:t>Unsere Aufgabe</a:t>
            </a:r>
          </a:p>
        </p:txBody>
      </p:sp>
      <p:sp>
        <p:nvSpPr>
          <p:cNvPr id="3" name="Inhaltsplatzhalter 2">
            <a:extLst>
              <a:ext uri="{FF2B5EF4-FFF2-40B4-BE49-F238E27FC236}">
                <a16:creationId xmlns:a16="http://schemas.microsoft.com/office/drawing/2014/main" id="{28E74699-0507-5DF9-BB2C-3517B30F6179}"/>
              </a:ext>
            </a:extLst>
          </p:cNvPr>
          <p:cNvSpPr>
            <a:spLocks noGrp="1"/>
          </p:cNvSpPr>
          <p:nvPr>
            <p:ph idx="1"/>
          </p:nvPr>
        </p:nvSpPr>
        <p:spPr/>
        <p:txBody>
          <a:bodyPr/>
          <a:lstStyle/>
          <a:p>
            <a:r>
              <a:rPr lang="de-DE" dirty="0"/>
              <a:t>HTML-Editor (wie auf nächster Folie) programmieren</a:t>
            </a:r>
          </a:p>
          <a:p>
            <a:r>
              <a:rPr lang="de-DE" dirty="0"/>
              <a:t>Mit </a:t>
            </a:r>
            <a:r>
              <a:rPr lang="de-DE" dirty="0" err="1"/>
              <a:t>Tutorkomponente</a:t>
            </a:r>
            <a:r>
              <a:rPr lang="de-DE" dirty="0"/>
              <a:t> (eigenständiges Lernen)</a:t>
            </a:r>
          </a:p>
          <a:p>
            <a:endParaRPr lang="de-DE" dirty="0"/>
          </a:p>
        </p:txBody>
      </p:sp>
    </p:spTree>
    <p:extLst>
      <p:ext uri="{BB962C8B-B14F-4D97-AF65-F5344CB8AC3E}">
        <p14:creationId xmlns:p14="http://schemas.microsoft.com/office/powerpoint/2010/main" val="263711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DB0ED6-BE48-D7B3-2C61-576161DC62F1}"/>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D9DD2ABE-342F-1FDE-55AB-D8067DDA768E}"/>
              </a:ext>
            </a:extLst>
          </p:cNvPr>
          <p:cNvSpPr>
            <a:spLocks noGrp="1"/>
          </p:cNvSpPr>
          <p:nvPr>
            <p:ph idx="1"/>
          </p:nvPr>
        </p:nvSpPr>
        <p:spPr/>
        <p:txBody>
          <a:bodyPr/>
          <a:lstStyle/>
          <a:p>
            <a:endParaRPr lang="de-DE"/>
          </a:p>
        </p:txBody>
      </p:sp>
      <p:pic>
        <p:nvPicPr>
          <p:cNvPr id="4" name="Grafik 3">
            <a:extLst>
              <a:ext uri="{FF2B5EF4-FFF2-40B4-BE49-F238E27FC236}">
                <a16:creationId xmlns:a16="http://schemas.microsoft.com/office/drawing/2014/main" id="{67021C29-DAA4-9198-90CC-1F57216B5AA3}"/>
              </a:ext>
            </a:extLst>
          </p:cNvPr>
          <p:cNvPicPr>
            <a:picLocks noChangeAspect="1"/>
          </p:cNvPicPr>
          <p:nvPr/>
        </p:nvPicPr>
        <p:blipFill rotWithShape="1">
          <a:blip r:embed="rId2"/>
          <a:srcRect t="11900" r="807" b="6379"/>
          <a:stretch/>
        </p:blipFill>
        <p:spPr>
          <a:xfrm>
            <a:off x="97277" y="681037"/>
            <a:ext cx="11859627" cy="5495926"/>
          </a:xfrm>
          <a:prstGeom prst="rect">
            <a:avLst/>
          </a:prstGeom>
        </p:spPr>
      </p:pic>
    </p:spTree>
    <p:extLst>
      <p:ext uri="{BB962C8B-B14F-4D97-AF65-F5344CB8AC3E}">
        <p14:creationId xmlns:p14="http://schemas.microsoft.com/office/powerpoint/2010/main" val="362950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7A702-A07E-4EA6-DCFB-03998FF34898}"/>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06672EEE-E5D2-7819-BDC0-B2FCEF4FC076}"/>
              </a:ext>
            </a:extLst>
          </p:cNvPr>
          <p:cNvSpPr>
            <a:spLocks noGrp="1"/>
          </p:cNvSpPr>
          <p:nvPr>
            <p:ph idx="1"/>
          </p:nvPr>
        </p:nvSpPr>
        <p:spPr/>
        <p:txBody>
          <a:bodyPr/>
          <a:lstStyle/>
          <a:p>
            <a:r>
              <a:rPr lang="de-DE" dirty="0"/>
              <a:t>LehrplanPLUS</a:t>
            </a:r>
          </a:p>
          <a:p>
            <a:r>
              <a:rPr lang="de-DE" dirty="0"/>
              <a:t>Anfangsmodul 1.7 Informationsbeschaffung und –</a:t>
            </a:r>
            <a:r>
              <a:rPr lang="de-DE" dirty="0" err="1"/>
              <a:t>präsentation</a:t>
            </a:r>
            <a:endParaRPr lang="de-DE" dirty="0"/>
          </a:p>
          <a:p>
            <a:endParaRPr lang="de-DE" dirty="0"/>
          </a:p>
          <a:p>
            <a:pPr marL="0" indent="0">
              <a:buNone/>
            </a:pPr>
            <a:r>
              <a:rPr lang="de-DE" b="0" i="0" dirty="0">
                <a:solidFill>
                  <a:srgbClr val="000000"/>
                </a:solidFill>
                <a:effectLst/>
                <a:latin typeface="Arial" panose="020B0604020202020204" pitchFamily="34" charset="0"/>
              </a:rPr>
              <a:t>Die Schülerinnen und Schüler sammeln zielgerichtet Informationen zu altersgemäßen Themen, um daraus unter Einsatz einer geeigneten Software adressatengerechte Präsentationen (z. B. in Bezug auf Sprache und Gestaltung) zu erstellen und diese vorzutragen.</a:t>
            </a:r>
            <a:endParaRPr lang="de-DE" dirty="0"/>
          </a:p>
        </p:txBody>
      </p:sp>
      <p:sp>
        <p:nvSpPr>
          <p:cNvPr id="4" name="Textfeld 3">
            <a:extLst>
              <a:ext uri="{FF2B5EF4-FFF2-40B4-BE49-F238E27FC236}">
                <a16:creationId xmlns:a16="http://schemas.microsoft.com/office/drawing/2014/main" id="{12EE4344-DDAA-CD7C-D7AE-909464CB8DE6}"/>
              </a:ext>
            </a:extLst>
          </p:cNvPr>
          <p:cNvSpPr txBox="1"/>
          <p:nvPr/>
        </p:nvSpPr>
        <p:spPr>
          <a:xfrm>
            <a:off x="1180407" y="6176963"/>
            <a:ext cx="7182197" cy="1200329"/>
          </a:xfrm>
          <a:prstGeom prst="rect">
            <a:avLst/>
          </a:prstGeom>
          <a:noFill/>
        </p:spPr>
        <p:txBody>
          <a:bodyPr wrap="square" rtlCol="0">
            <a:spAutoFit/>
          </a:bodyPr>
          <a:lstStyle/>
          <a:p>
            <a:r>
              <a:rPr lang="de-DE" i="1" dirty="0">
                <a:solidFill>
                  <a:srgbClr val="FF0000"/>
                </a:solidFill>
              </a:rPr>
              <a:t>Finde es schwierig hier einzuordnen… da im Anfangsunterricht 0 von </a:t>
            </a:r>
            <a:r>
              <a:rPr lang="de-DE" i="1" dirty="0" err="1">
                <a:solidFill>
                  <a:srgbClr val="FF0000"/>
                </a:solidFill>
              </a:rPr>
              <a:t>html</a:t>
            </a:r>
            <a:r>
              <a:rPr lang="de-DE" i="1" dirty="0">
                <a:solidFill>
                  <a:srgbClr val="FF0000"/>
                </a:solidFill>
              </a:rPr>
              <a:t> steht … aber ja Informationspräsentation, und für die Kleinen abzielen – heißt unser Programm muss noch gar nicht so viel können und große Erklärungen zu </a:t>
            </a:r>
            <a:r>
              <a:rPr lang="de-DE" i="1" dirty="0" err="1">
                <a:solidFill>
                  <a:srgbClr val="FF0000"/>
                </a:solidFill>
              </a:rPr>
              <a:t>html</a:t>
            </a:r>
            <a:r>
              <a:rPr lang="de-DE" i="1" dirty="0">
                <a:solidFill>
                  <a:srgbClr val="FF0000"/>
                </a:solidFill>
              </a:rPr>
              <a:t> hinfällig?</a:t>
            </a:r>
          </a:p>
        </p:txBody>
      </p:sp>
    </p:spTree>
    <p:extLst>
      <p:ext uri="{BB962C8B-B14F-4D97-AF65-F5344CB8AC3E}">
        <p14:creationId xmlns:p14="http://schemas.microsoft.com/office/powerpoint/2010/main" val="404146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7A702-A07E-4EA6-DCFB-03998FF34898}"/>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06672EEE-E5D2-7819-BDC0-B2FCEF4FC076}"/>
              </a:ext>
            </a:extLst>
          </p:cNvPr>
          <p:cNvSpPr>
            <a:spLocks noGrp="1"/>
          </p:cNvSpPr>
          <p:nvPr>
            <p:ph idx="1"/>
          </p:nvPr>
        </p:nvSpPr>
        <p:spPr/>
        <p:txBody>
          <a:bodyPr>
            <a:normAutofit fontScale="47500" lnSpcReduction="20000"/>
          </a:bodyPr>
          <a:lstStyle/>
          <a:p>
            <a:pPr algn="l"/>
            <a:r>
              <a:rPr lang="de-DE" b="1" i="0" dirty="0">
                <a:solidFill>
                  <a:srgbClr val="000000"/>
                </a:solidFill>
                <a:effectLst/>
                <a:latin typeface="Arial" panose="020B0604020202020204" pitchFamily="34" charset="0"/>
              </a:rPr>
              <a:t>Kompetenzerwartungen</a:t>
            </a:r>
          </a:p>
          <a:p>
            <a:pPr algn="l"/>
            <a:r>
              <a:rPr lang="de-DE" b="0" i="0" dirty="0">
                <a:solidFill>
                  <a:srgbClr val="000000"/>
                </a:solidFill>
                <a:effectLst/>
                <a:latin typeface="Arial" panose="020B0604020202020204" pitchFamily="34" charset="0"/>
              </a:rPr>
              <a:t>Die Schülerinnen und Schüler ...</a:t>
            </a:r>
          </a:p>
          <a:p>
            <a:pPr algn="l">
              <a:buFont typeface="Arial" panose="020B0604020202020204" pitchFamily="34" charset="0"/>
              <a:buChar char="•"/>
            </a:pPr>
            <a:r>
              <a:rPr lang="de-DE" b="0" i="0" dirty="0">
                <a:solidFill>
                  <a:srgbClr val="000000"/>
                </a:solidFill>
                <a:effectLst/>
                <a:latin typeface="Arial" panose="020B0604020202020204" pitchFamily="34" charset="0"/>
              </a:rPr>
              <a:t>sammeln Informationsmaterial, setzen sich kritisch mit den Inhalten auseinander und bewerten deren Informations- und Wahrheitsgehalt.</a:t>
            </a:r>
          </a:p>
          <a:p>
            <a:pPr algn="l">
              <a:buFont typeface="Arial" panose="020B0604020202020204" pitchFamily="34" charset="0"/>
              <a:buChar char="•"/>
            </a:pPr>
            <a:r>
              <a:rPr lang="de-DE" b="0" i="0" dirty="0">
                <a:solidFill>
                  <a:srgbClr val="000000"/>
                </a:solidFill>
                <a:effectLst/>
                <a:latin typeface="Arial" panose="020B0604020202020204" pitchFamily="34" charset="0"/>
              </a:rPr>
              <a:t>berücksichtigen bei der Nutzung von Informationsquellen für eigene Präsentationen Regeln des Urheber- und Lizenzrechts.</a:t>
            </a:r>
          </a:p>
          <a:p>
            <a:pPr algn="l">
              <a:buFont typeface="Arial" panose="020B0604020202020204" pitchFamily="34" charset="0"/>
              <a:buChar char="•"/>
            </a:pPr>
            <a:r>
              <a:rPr lang="de-DE" b="0" i="0" dirty="0">
                <a:solidFill>
                  <a:srgbClr val="000000"/>
                </a:solidFill>
                <a:effectLst/>
                <a:highlight>
                  <a:srgbClr val="FFFF00"/>
                </a:highlight>
                <a:latin typeface="Arial" panose="020B0604020202020204" pitchFamily="34" charset="0"/>
              </a:rPr>
              <a:t>planen ihre Präsentation ggf. im Team systematisch und setzen bei der Erstellung Gestaltungs- und Strukturierungsmöglichkeiten ein.</a:t>
            </a:r>
          </a:p>
          <a:p>
            <a:pPr algn="l">
              <a:buFont typeface="Arial" panose="020B0604020202020204" pitchFamily="34" charset="0"/>
              <a:buChar char="•"/>
            </a:pPr>
            <a:r>
              <a:rPr lang="de-DE" b="0" i="0" dirty="0">
                <a:solidFill>
                  <a:srgbClr val="000000"/>
                </a:solidFill>
                <a:effectLst/>
                <a:latin typeface="Arial" panose="020B0604020202020204" pitchFamily="34" charset="0"/>
              </a:rPr>
              <a:t>präsentieren ihre Arbeitsergebnisse sach- und adressatengerecht in der Gruppe.</a:t>
            </a:r>
          </a:p>
          <a:p>
            <a:pPr algn="l"/>
            <a:r>
              <a:rPr lang="de-DE" b="1" i="0" dirty="0">
                <a:solidFill>
                  <a:srgbClr val="000000"/>
                </a:solidFill>
                <a:effectLst/>
                <a:latin typeface="Arial" panose="020B0604020202020204" pitchFamily="34" charset="0"/>
              </a:rPr>
              <a:t>Inhalte zu den Kompetenzen:</a:t>
            </a:r>
          </a:p>
          <a:p>
            <a:pPr algn="l">
              <a:buFont typeface="Arial" panose="020B0604020202020204" pitchFamily="34" charset="0"/>
              <a:buChar char="•"/>
            </a:pPr>
            <a:r>
              <a:rPr lang="de-DE" b="0" i="0" dirty="0">
                <a:solidFill>
                  <a:srgbClr val="000000"/>
                </a:solidFill>
                <a:effectLst/>
                <a:latin typeface="Arial" panose="020B0604020202020204" pitchFamily="34" charset="0"/>
              </a:rPr>
              <a:t>Suchstrategien, z. B. Bedienung von Suchmaschinen, Textsuche</a:t>
            </a:r>
          </a:p>
          <a:p>
            <a:pPr algn="l">
              <a:buFont typeface="Arial" panose="020B0604020202020204" pitchFamily="34" charset="0"/>
              <a:buChar char="•"/>
            </a:pPr>
            <a:r>
              <a:rPr lang="de-DE" b="0" i="0" dirty="0">
                <a:solidFill>
                  <a:srgbClr val="000000"/>
                </a:solidFill>
                <a:effectLst/>
                <a:latin typeface="Arial" panose="020B0604020202020204" pitchFamily="34" charset="0"/>
              </a:rPr>
              <a:t>Beurteilungskriterien für Wahrheitsgehalt und Qualität von Informationen</a:t>
            </a:r>
          </a:p>
          <a:p>
            <a:pPr algn="l">
              <a:buFont typeface="Arial" panose="020B0604020202020204" pitchFamily="34" charset="0"/>
              <a:buChar char="•"/>
            </a:pPr>
            <a:r>
              <a:rPr lang="de-DE" b="0" i="0" dirty="0">
                <a:solidFill>
                  <a:srgbClr val="000000"/>
                </a:solidFill>
                <a:effectLst/>
                <a:latin typeface="Arial" panose="020B0604020202020204" pitchFamily="34" charset="0"/>
              </a:rPr>
              <a:t>strukturierte Stoffsammlung mit Quellenangaben</a:t>
            </a:r>
          </a:p>
          <a:p>
            <a:pPr algn="l">
              <a:buFont typeface="Arial" panose="020B0604020202020204" pitchFamily="34" charset="0"/>
              <a:buChar char="•"/>
            </a:pPr>
            <a:r>
              <a:rPr lang="de-DE" b="0" i="0" dirty="0">
                <a:solidFill>
                  <a:srgbClr val="000000"/>
                </a:solidFill>
                <a:effectLst/>
                <a:latin typeface="Arial" panose="020B0604020202020204" pitchFamily="34" charset="0"/>
              </a:rPr>
              <a:t>Urheberrecht und Lizenzmodelle, z. B. Creative-Commons</a:t>
            </a:r>
          </a:p>
          <a:p>
            <a:pPr algn="l">
              <a:buFont typeface="Arial" panose="020B0604020202020204" pitchFamily="34" charset="0"/>
              <a:buChar char="•"/>
            </a:pPr>
            <a:r>
              <a:rPr lang="de-DE" b="0" i="0" dirty="0">
                <a:solidFill>
                  <a:srgbClr val="000000"/>
                </a:solidFill>
                <a:effectLst/>
                <a:latin typeface="Arial" panose="020B0604020202020204" pitchFamily="34" charset="0"/>
              </a:rPr>
              <a:t>Präsentationsplanung, z. B. Grob- und Feingliederung mit Mindmaps</a:t>
            </a:r>
          </a:p>
          <a:p>
            <a:pPr algn="l">
              <a:buFont typeface="Arial" panose="020B0604020202020204" pitchFamily="34" charset="0"/>
              <a:buChar char="•"/>
            </a:pPr>
            <a:r>
              <a:rPr lang="de-DE" b="0" i="0" dirty="0">
                <a:solidFill>
                  <a:srgbClr val="000000"/>
                </a:solidFill>
                <a:effectLst/>
                <a:highlight>
                  <a:srgbClr val="FFFF00"/>
                </a:highlight>
                <a:latin typeface="Arial" panose="020B0604020202020204" pitchFamily="34" charset="0"/>
              </a:rPr>
              <a:t>grundlegende Funktionsweise eines Präsentationsprogramms</a:t>
            </a:r>
          </a:p>
          <a:p>
            <a:pPr algn="l">
              <a:buFont typeface="Arial" panose="020B0604020202020204" pitchFamily="34" charset="0"/>
              <a:buChar char="•"/>
            </a:pPr>
            <a:r>
              <a:rPr lang="de-DE" b="0" i="0" dirty="0">
                <a:solidFill>
                  <a:srgbClr val="000000"/>
                </a:solidFill>
                <a:effectLst/>
                <a:highlight>
                  <a:srgbClr val="FFFF00"/>
                </a:highlight>
                <a:latin typeface="Arial" panose="020B0604020202020204" pitchFamily="34" charset="0"/>
              </a:rPr>
              <a:t>Präsentationsstrukturierung (z. B. Ablauf, Verknüpfungen) und Gestaltungsregeln (z. B. für Farbe und Schrift)</a:t>
            </a:r>
          </a:p>
          <a:p>
            <a:pPr algn="l">
              <a:buFont typeface="Arial" panose="020B0604020202020204" pitchFamily="34" charset="0"/>
              <a:buChar char="•"/>
            </a:pPr>
            <a:r>
              <a:rPr lang="de-DE" b="0" i="0" dirty="0">
                <a:solidFill>
                  <a:srgbClr val="000000"/>
                </a:solidFill>
                <a:effectLst/>
                <a:latin typeface="Arial" panose="020B0604020202020204" pitchFamily="34" charset="0"/>
              </a:rPr>
              <a:t>Präsentations- und Vortragstechniken</a:t>
            </a:r>
          </a:p>
        </p:txBody>
      </p:sp>
      <p:sp>
        <p:nvSpPr>
          <p:cNvPr id="4" name="Textfeld 3">
            <a:extLst>
              <a:ext uri="{FF2B5EF4-FFF2-40B4-BE49-F238E27FC236}">
                <a16:creationId xmlns:a16="http://schemas.microsoft.com/office/drawing/2014/main" id="{12EE4344-DDAA-CD7C-D7AE-909464CB8DE6}"/>
              </a:ext>
            </a:extLst>
          </p:cNvPr>
          <p:cNvSpPr txBox="1"/>
          <p:nvPr/>
        </p:nvSpPr>
        <p:spPr>
          <a:xfrm>
            <a:off x="1180407" y="6176963"/>
            <a:ext cx="7182197" cy="1200329"/>
          </a:xfrm>
          <a:prstGeom prst="rect">
            <a:avLst/>
          </a:prstGeom>
          <a:noFill/>
        </p:spPr>
        <p:txBody>
          <a:bodyPr wrap="square" rtlCol="0">
            <a:spAutoFit/>
          </a:bodyPr>
          <a:lstStyle/>
          <a:p>
            <a:r>
              <a:rPr lang="de-DE" i="1" dirty="0">
                <a:solidFill>
                  <a:srgbClr val="FF0000"/>
                </a:solidFill>
              </a:rPr>
              <a:t>Finde es schwierig hier einzuordnen… da im Anfangsunterricht 0 von </a:t>
            </a:r>
            <a:r>
              <a:rPr lang="de-DE" i="1" dirty="0" err="1">
                <a:solidFill>
                  <a:srgbClr val="FF0000"/>
                </a:solidFill>
              </a:rPr>
              <a:t>html</a:t>
            </a:r>
            <a:r>
              <a:rPr lang="de-DE" i="1" dirty="0">
                <a:solidFill>
                  <a:srgbClr val="FF0000"/>
                </a:solidFill>
              </a:rPr>
              <a:t> steht … aber ja Informationspräsentation, und für die Kleinen abzielen – heißt unser Programm muss noch gar nicht so viel können und große Erklärungen zu </a:t>
            </a:r>
            <a:r>
              <a:rPr lang="de-DE" i="1" dirty="0" err="1">
                <a:solidFill>
                  <a:srgbClr val="FF0000"/>
                </a:solidFill>
              </a:rPr>
              <a:t>html</a:t>
            </a:r>
            <a:r>
              <a:rPr lang="de-DE" i="1" dirty="0">
                <a:solidFill>
                  <a:srgbClr val="FF0000"/>
                </a:solidFill>
              </a:rPr>
              <a:t> hinfällig?</a:t>
            </a:r>
          </a:p>
        </p:txBody>
      </p:sp>
    </p:spTree>
    <p:extLst>
      <p:ext uri="{BB962C8B-B14F-4D97-AF65-F5344CB8AC3E}">
        <p14:creationId xmlns:p14="http://schemas.microsoft.com/office/powerpoint/2010/main" val="16781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28DBD-2830-3602-F2CE-0DACA64F87AD}"/>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2CF2ACF2-9A2E-4E7E-2F3E-8F71B76F7CBF}"/>
              </a:ext>
            </a:extLst>
          </p:cNvPr>
          <p:cNvSpPr>
            <a:spLocks noGrp="1"/>
          </p:cNvSpPr>
          <p:nvPr>
            <p:ph idx="1"/>
          </p:nvPr>
        </p:nvSpPr>
        <p:spPr/>
        <p:txBody>
          <a:bodyPr/>
          <a:lstStyle/>
          <a:p>
            <a:r>
              <a:rPr lang="de-DE" sz="1800" dirty="0">
                <a:effectLst/>
                <a:latin typeface="Arial" panose="020B0604020202020204" pitchFamily="34" charset="0"/>
                <a:ea typeface="Calibri" panose="020F0502020204030204" pitchFamily="34" charset="0"/>
                <a:cs typeface="Times New Roman" panose="02020603050405020304" pitchFamily="18" charset="0"/>
              </a:rPr>
              <a:t>Da für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SuS</a:t>
            </a:r>
            <a:r>
              <a:rPr lang="de-DE" sz="1800" dirty="0">
                <a:effectLst/>
                <a:latin typeface="Arial" panose="020B0604020202020204" pitchFamily="34" charset="0"/>
                <a:ea typeface="Calibri" panose="020F0502020204030204" pitchFamily="34" charset="0"/>
                <a:cs typeface="Times New Roman" panose="02020603050405020304" pitchFamily="18" charset="0"/>
              </a:rPr>
              <a:t> das Erlernen einer neuen Auszeichnungssprache eine gewisse Komplexität mit sich bringt und das stupide Auswendiglernen von unzähligen HTML-Tags als Langweilig empfunden werden könnte, wird nach einer Möglichkeit gesucht diese Barrieren abzubauen. Es soll eine Software entwickelt werden, die die Grundlagen und erste Schritte der HTML-Programmierung vermittelt.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dirty="0"/>
          </a:p>
          <a:p>
            <a:pPr marL="0" indent="0">
              <a:buNone/>
            </a:pPr>
            <a:r>
              <a:rPr lang="de-DE" i="1" dirty="0">
                <a:solidFill>
                  <a:srgbClr val="FF0000"/>
                </a:solidFill>
              </a:rPr>
              <a:t>Den </a:t>
            </a:r>
            <a:r>
              <a:rPr lang="de-DE" i="1" dirty="0" err="1">
                <a:solidFill>
                  <a:srgbClr val="FF0000"/>
                </a:solidFill>
              </a:rPr>
              <a:t>SuS</a:t>
            </a:r>
            <a:r>
              <a:rPr lang="de-DE" i="1" dirty="0">
                <a:solidFill>
                  <a:srgbClr val="FF0000"/>
                </a:solidFill>
              </a:rPr>
              <a:t> soll ein erster Einblick in die Präsentation von Inhalt auf Webseiten gegeben werden. </a:t>
            </a:r>
          </a:p>
        </p:txBody>
      </p:sp>
    </p:spTree>
    <p:extLst>
      <p:ext uri="{BB962C8B-B14F-4D97-AF65-F5344CB8AC3E}">
        <p14:creationId xmlns:p14="http://schemas.microsoft.com/office/powerpoint/2010/main" val="379005218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Words>
  <Application>Microsoft Office PowerPoint</Application>
  <PresentationFormat>Breitbild</PresentationFormat>
  <Paragraphs>57</Paragraphs>
  <Slides>18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-apple-system</vt:lpstr>
      <vt:lpstr>Arial</vt:lpstr>
      <vt:lpstr>Calibri</vt:lpstr>
      <vt:lpstr>Calibri Light</vt:lpstr>
      <vt:lpstr>Office</vt:lpstr>
      <vt:lpstr>HTML-Tool-4-School</vt:lpstr>
      <vt:lpstr>Gliederung</vt:lpstr>
      <vt:lpstr>HTML</vt:lpstr>
      <vt:lpstr>Blockbasierte Programmierung</vt:lpstr>
      <vt:lpstr>Unsere Aufgabe</vt:lpstr>
      <vt:lpstr>PowerPoint-Präsentation</vt:lpstr>
      <vt:lpstr>Motivation</vt:lpstr>
      <vt:lpstr>Motivation</vt:lpstr>
      <vt:lpstr>Motivation</vt:lpstr>
      <vt:lpstr>Erste Schritte</vt:lpstr>
      <vt:lpstr>Aufbau</vt:lpstr>
      <vt:lpstr>Zeitplan</vt:lpstr>
      <vt:lpstr>Aufgabe</vt:lpstr>
      <vt:lpstr>Aufgabe</vt:lpstr>
      <vt:lpstr>Was kann unser Tool schon?</vt:lpstr>
      <vt:lpstr>Codeausschnitte?</vt:lpstr>
      <vt:lpstr>Genauer zum Aufbau</vt:lpstr>
      <vt:lpstr>Vorführung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HTML-Tool-4-School</dc:title>
  <dc:creator>Stelzer, Lena</dc:creator>
  <cp:lastModifiedBy>Stelzer, Lena</cp:lastModifiedBy>
  <cp:revision>1</cp:revision>
  <dcterms:created xsi:type="dcterms:W3CDTF">2022-07-06T07:07:13Z</dcterms:created>
  <dcterms:modified xsi:type="dcterms:W3CDTF">2022-07-06T08:51:44Z</dcterms:modified>
</cp:coreProperties>
</file>