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7" r:id="rId4"/>
    <p:sldId id="270" r:id="rId5"/>
    <p:sldId id="277" r:id="rId6"/>
    <p:sldId id="271" r:id="rId7"/>
    <p:sldId id="272" r:id="rId8"/>
    <p:sldId id="273" r:id="rId9"/>
    <p:sldId id="274" r:id="rId10"/>
    <p:sldId id="276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 autoAdjust="0"/>
    <p:restoredTop sz="94436"/>
  </p:normalViewPr>
  <p:slideViewPr>
    <p:cSldViewPr snapToGrid="0" snapToObjects="1">
      <p:cViewPr varScale="1">
        <p:scale>
          <a:sx n="81" d="100"/>
          <a:sy n="81" d="100"/>
        </p:scale>
        <p:origin x="1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38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A0696-E8A4-5E47-B426-CB2DE1C2894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39D37-EB39-9B49-85DF-DD837FDB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r="8244"/>
          <a:stretch/>
        </p:blipFill>
        <p:spPr>
          <a:xfrm>
            <a:off x="-8238" y="0"/>
            <a:ext cx="9152239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75968" y="1866359"/>
            <a:ext cx="5375563" cy="3480716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rgbClr val="DC4405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968" y="544353"/>
            <a:ext cx="8587946" cy="4561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800"/>
              </a:lnSpc>
              <a:buNone/>
              <a:defRPr sz="2000" baseline="0">
                <a:solidFill>
                  <a:schemeClr val="tx1"/>
                </a:solidFill>
                <a:latin typeface="Rufina-Stencil-Bold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College or department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51" y="5727152"/>
            <a:ext cx="2747117" cy="11308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  <a:lvl2pPr>
              <a:defRPr>
                <a:latin typeface="Kievit Offc" panose="020B0504030101020102" pitchFamily="34" charset="0"/>
              </a:defRPr>
            </a:lvl2pPr>
            <a:lvl3pPr>
              <a:defRPr>
                <a:latin typeface="Kievit Offc" panose="020B0504030101020102" pitchFamily="34" charset="0"/>
              </a:defRPr>
            </a:lvl3pPr>
            <a:lvl4pPr>
              <a:defRPr>
                <a:latin typeface="Kievit Offc" panose="020B0504030101020102" pitchFamily="34" charset="0"/>
              </a:defRPr>
            </a:lvl4pPr>
            <a:lvl5pPr>
              <a:defRPr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  <a:lvl2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2pPr>
            <a:lvl3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3pPr>
            <a:lvl4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4pPr>
            <a:lvl5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Kievit Offc" panose="020B0504030101020102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Kievit Offc" panose="020B0504030101020102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Kievit Offc" panose="020B0504030101020102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  <a:lvl2pPr>
              <a:defRPr>
                <a:latin typeface="Kievit Offc" panose="020B0504030101020102" pitchFamily="34" charset="0"/>
              </a:defRPr>
            </a:lvl2pPr>
            <a:lvl3pPr>
              <a:defRPr>
                <a:latin typeface="Kievit Offc" panose="020B0504030101020102" pitchFamily="34" charset="0"/>
              </a:defRPr>
            </a:lvl3pPr>
            <a:lvl4pPr>
              <a:defRPr>
                <a:latin typeface="Kievit Offc" panose="020B0504030101020102" pitchFamily="34" charset="0"/>
              </a:defRPr>
            </a:lvl4pPr>
            <a:lvl5pPr>
              <a:defRPr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  <a:lvl2pPr>
              <a:defRPr>
                <a:latin typeface="Kievit Offc" panose="020B0504030101020102" pitchFamily="34" charset="0"/>
              </a:defRPr>
            </a:lvl2pPr>
            <a:lvl3pPr>
              <a:defRPr>
                <a:latin typeface="Kievit Offc" panose="020B0504030101020102" pitchFamily="34" charset="0"/>
              </a:defRPr>
            </a:lvl3pPr>
            <a:lvl4pPr>
              <a:defRPr>
                <a:latin typeface="Kievit Offc" panose="020B0504030101020102" pitchFamily="34" charset="0"/>
              </a:defRPr>
            </a:lvl4pPr>
            <a:lvl5pPr>
              <a:defRPr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  <a:lvl2pPr>
              <a:defRPr>
                <a:latin typeface="Kievit Offc" panose="020B0504030101020102" pitchFamily="34" charset="0"/>
              </a:defRPr>
            </a:lvl2pPr>
            <a:lvl3pPr>
              <a:defRPr>
                <a:latin typeface="Kievit Offc" panose="020B0504030101020102" pitchFamily="34" charset="0"/>
              </a:defRPr>
            </a:lvl3pPr>
            <a:lvl4pPr>
              <a:defRPr>
                <a:latin typeface="Kievit Offc" panose="020B0504030101020102" pitchFamily="34" charset="0"/>
              </a:defRPr>
            </a:lvl4pPr>
            <a:lvl5pPr>
              <a:defRPr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  <a:lvl2pPr>
              <a:defRPr>
                <a:latin typeface="Kievit Offc" panose="020B0504030101020102" pitchFamily="34" charset="0"/>
              </a:defRPr>
            </a:lvl2pPr>
            <a:lvl3pPr>
              <a:defRPr>
                <a:latin typeface="Kievit Offc" panose="020B0504030101020102" pitchFamily="34" charset="0"/>
              </a:defRPr>
            </a:lvl3pPr>
            <a:lvl4pPr>
              <a:defRPr>
                <a:latin typeface="Kievit Offc" panose="020B0504030101020102" pitchFamily="34" charset="0"/>
              </a:defRPr>
            </a:lvl4pPr>
            <a:lvl5pPr>
              <a:defRPr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  <a:lvl2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2pPr>
            <a:lvl3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3pPr>
            <a:lvl4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4pPr>
            <a:lvl5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  <a:lvl2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2pPr>
            <a:lvl3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3pPr>
            <a:lvl4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4pPr>
            <a:lvl5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Kievit Offc" panose="020B0504030101020102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  <a:lvl2pPr>
              <a:defRPr>
                <a:latin typeface="Kievit Offc" panose="020B0504030101020102" pitchFamily="34" charset="0"/>
              </a:defRPr>
            </a:lvl2pPr>
            <a:lvl3pPr>
              <a:defRPr>
                <a:latin typeface="Kievit Offc" panose="020B0504030101020102" pitchFamily="34" charset="0"/>
              </a:defRPr>
            </a:lvl3pPr>
            <a:lvl4pPr>
              <a:defRPr>
                <a:latin typeface="Kievit Offc" panose="020B0504030101020102" pitchFamily="34" charset="0"/>
              </a:defRPr>
            </a:lvl4pPr>
            <a:lvl5pPr>
              <a:defRPr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Kievit Offc" panose="020B0504030101020102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  <a:lvl2pPr>
              <a:defRPr>
                <a:latin typeface="Kievit Offc" panose="020B0504030101020102" pitchFamily="34" charset="0"/>
              </a:defRPr>
            </a:lvl2pPr>
            <a:lvl3pPr>
              <a:defRPr>
                <a:latin typeface="Kievit Offc" panose="020B0504030101020102" pitchFamily="34" charset="0"/>
              </a:defRPr>
            </a:lvl3pPr>
            <a:lvl4pPr>
              <a:defRPr>
                <a:latin typeface="Kievit Offc" panose="020B0504030101020102" pitchFamily="34" charset="0"/>
              </a:defRPr>
            </a:lvl4pPr>
            <a:lvl5pPr>
              <a:defRPr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Kievit Offc" panose="020B0504030101020102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  <a:lvl2pPr>
              <a:defRPr>
                <a:latin typeface="Kievit Offc" panose="020B0504030101020102" pitchFamily="34" charset="0"/>
              </a:defRPr>
            </a:lvl2pPr>
            <a:lvl3pPr>
              <a:defRPr>
                <a:latin typeface="Kievit Offc" panose="020B0504030101020102" pitchFamily="34" charset="0"/>
              </a:defRPr>
            </a:lvl3pPr>
            <a:lvl4pPr>
              <a:defRPr>
                <a:latin typeface="Kievit Offc" panose="020B0504030101020102" pitchFamily="34" charset="0"/>
              </a:defRPr>
            </a:lvl4pPr>
            <a:lvl5pPr>
              <a:defRPr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Kievit Offc" panose="020B0504030101020102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  <a:lvl2pPr>
              <a:defRPr>
                <a:latin typeface="Kievit Offc" panose="020B0504030101020102" pitchFamily="34" charset="0"/>
              </a:defRPr>
            </a:lvl2pPr>
            <a:lvl3pPr>
              <a:defRPr>
                <a:latin typeface="Kievit Offc" panose="020B0504030101020102" pitchFamily="34" charset="0"/>
              </a:defRPr>
            </a:lvl3pPr>
            <a:lvl4pPr>
              <a:defRPr>
                <a:latin typeface="Kievit Offc" panose="020B0504030101020102" pitchFamily="34" charset="0"/>
              </a:defRPr>
            </a:lvl4pPr>
            <a:lvl5pPr>
              <a:defRPr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r="8244"/>
          <a:stretch/>
        </p:blipFill>
        <p:spPr>
          <a:xfrm>
            <a:off x="-8238" y="0"/>
            <a:ext cx="915223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15" y="2020186"/>
            <a:ext cx="6844732" cy="281762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Kievit Offc" panose="020B0504030101020102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  <a:lvl2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2pPr>
            <a:lvl3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3pPr>
            <a:lvl4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4pPr>
            <a:lvl5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Kievit Offc" panose="020B0504030101020102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  <a:lvl2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2pPr>
            <a:lvl3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3pPr>
            <a:lvl4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4pPr>
            <a:lvl5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>
                <a:latin typeface="Kievit Offc" panose="020B0504030101020102" pitchFamily="34" charset="0"/>
              </a:defRPr>
            </a:lvl1pPr>
            <a:lvl2pPr>
              <a:defRPr sz="2800">
                <a:latin typeface="Kievit Offc" panose="020B0504030101020102" pitchFamily="34" charset="0"/>
              </a:defRPr>
            </a:lvl2pPr>
            <a:lvl3pPr>
              <a:defRPr sz="2400">
                <a:latin typeface="Kievit Offc" panose="020B0504030101020102" pitchFamily="34" charset="0"/>
              </a:defRPr>
            </a:lvl3pPr>
            <a:lvl4pPr>
              <a:defRPr sz="2000">
                <a:latin typeface="Kievit Offc" panose="020B0504030101020102" pitchFamily="34" charset="0"/>
              </a:defRPr>
            </a:lvl4pPr>
            <a:lvl5pPr>
              <a:defRPr sz="2000">
                <a:latin typeface="Kievit Offc" panose="020B0504030101020102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Kievit Offc" panose="020B0504030101020102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>
                <a:latin typeface="Kievit Offc" panose="020B0504030101020102" pitchFamily="34" charset="0"/>
              </a:defRPr>
            </a:lvl1pPr>
            <a:lvl2pPr>
              <a:defRPr sz="2800">
                <a:latin typeface="Kievit Offc" panose="020B0504030101020102" pitchFamily="34" charset="0"/>
              </a:defRPr>
            </a:lvl2pPr>
            <a:lvl3pPr>
              <a:defRPr sz="2400">
                <a:latin typeface="Kievit Offc" panose="020B0504030101020102" pitchFamily="34" charset="0"/>
              </a:defRPr>
            </a:lvl3pPr>
            <a:lvl4pPr>
              <a:defRPr sz="2000">
                <a:latin typeface="Kievit Offc" panose="020B0504030101020102" pitchFamily="34" charset="0"/>
              </a:defRPr>
            </a:lvl4pPr>
            <a:lvl5pPr>
              <a:defRPr sz="2000">
                <a:latin typeface="Kievit Offc" panose="020B0504030101020102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Kievit Offc" panose="020B0504030101020102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Kievit Offc" panose="020B0504030101020102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Kievit Offc" panose="020B0504030101020102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Kievit Offc" panose="020B0504030101020102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Kievit Offc" panose="020B0504030101020102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Kievit Offc" panose="020B0504030101020102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Kievit Offc" panose="020B0504030101020102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r="8244"/>
          <a:stretch/>
        </p:blipFill>
        <p:spPr>
          <a:xfrm>
            <a:off x="-8238" y="0"/>
            <a:ext cx="9152239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73195" y="2343437"/>
            <a:ext cx="4997877" cy="3480716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rgbClr val="DC4405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" y="181852"/>
            <a:ext cx="2739561" cy="112773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Kievit Offc" panose="020B0504030101020102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Kievit Offc" panose="020B0504030101020102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Kievit Offc" panose="020B0504030101020102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Kievit Offc" panose="020B0504030101020102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Kievit Offc" panose="020B0504030101020102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Kievit Offc" panose="020B0504030101020102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" r="16014"/>
          <a:stretch/>
        </p:blipFill>
        <p:spPr>
          <a:xfrm>
            <a:off x="-8238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101" y="1866359"/>
            <a:ext cx="4628634" cy="34807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chemeClr val="tx1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5968" y="544353"/>
            <a:ext cx="8587946" cy="4561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800"/>
              </a:lnSpc>
              <a:buNone/>
              <a:defRPr sz="2000" baseline="0">
                <a:solidFill>
                  <a:schemeClr val="bg1"/>
                </a:solidFill>
                <a:latin typeface="Rufina-Stencil-Bold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College or department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" y="5730262"/>
            <a:ext cx="2739561" cy="112773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Full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0" r="10416"/>
          <a:stretch/>
        </p:blipFill>
        <p:spPr>
          <a:xfrm>
            <a:off x="0" y="0"/>
            <a:ext cx="91687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1495" y="1866359"/>
            <a:ext cx="5784574" cy="3480716"/>
          </a:xfrm>
        </p:spPr>
        <p:txBody>
          <a:bodyPr wrap="square" lIns="0" tIns="0" rIns="0" bIns="0" anchor="t" anchorCtr="0">
            <a:normAutofit/>
          </a:bodyPr>
          <a:lstStyle>
            <a:lvl1pPr algn="r">
              <a:defRPr sz="8000" cap="all" baseline="0">
                <a:solidFill>
                  <a:schemeClr val="bg1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0101" y="544353"/>
            <a:ext cx="8005968" cy="456108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800"/>
              </a:lnSpc>
              <a:buNone/>
              <a:defRPr sz="2000" baseline="0">
                <a:solidFill>
                  <a:schemeClr val="bg1"/>
                </a:solidFill>
                <a:latin typeface="Rufina-Stencil-Bold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College or department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52" y="5730262"/>
            <a:ext cx="2739561" cy="112773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101" y="1866365"/>
            <a:ext cx="7543800" cy="3748071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rgbClr val="DC4405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0101" y="544353"/>
            <a:ext cx="7543800" cy="45610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800"/>
              </a:lnSpc>
              <a:buNone/>
              <a:defRPr sz="2000" baseline="0">
                <a:solidFill>
                  <a:schemeClr val="bg1"/>
                </a:solidFill>
                <a:latin typeface="Rufina-Stencil-Bold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College or department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51" y="5727152"/>
            <a:ext cx="2747117" cy="11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101" y="1866365"/>
            <a:ext cx="7543800" cy="3748071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chemeClr val="bg1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0101" y="544353"/>
            <a:ext cx="7543800" cy="45610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800"/>
              </a:lnSpc>
              <a:buNone/>
              <a:defRPr sz="2000" baseline="0">
                <a:solidFill>
                  <a:schemeClr val="tx1"/>
                </a:solidFill>
                <a:latin typeface="Rufina-Stencil-Bold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College </a:t>
            </a:r>
            <a:r>
              <a:rPr lang="en-US"/>
              <a:t>or department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50" y="5727151"/>
            <a:ext cx="2747117" cy="113084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101" y="1866365"/>
            <a:ext cx="7543800" cy="3748071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rgbClr val="DC4405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0101" y="544353"/>
            <a:ext cx="7543800" cy="45610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800"/>
              </a:lnSpc>
              <a:buNone/>
              <a:defRPr sz="2000" baseline="0">
                <a:solidFill>
                  <a:schemeClr val="tx1"/>
                </a:solidFill>
                <a:latin typeface="Rufina-Stencil-Bold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College </a:t>
            </a:r>
            <a:r>
              <a:rPr lang="en-US"/>
              <a:t>or department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52" y="5730262"/>
            <a:ext cx="2739561" cy="112773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76" y="365129"/>
            <a:ext cx="86636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77" y="1825625"/>
            <a:ext cx="8663631" cy="4351338"/>
          </a:xfrm>
        </p:spPr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  <a:lvl2pPr>
              <a:defRPr>
                <a:latin typeface="Kievit Offc" panose="020B0504030101020102" pitchFamily="34" charset="0"/>
              </a:defRPr>
            </a:lvl2pPr>
            <a:lvl3pPr>
              <a:defRPr>
                <a:latin typeface="Kievit Offc" panose="020B0504030101020102" pitchFamily="34" charset="0"/>
              </a:defRPr>
            </a:lvl3pPr>
            <a:lvl4pPr>
              <a:defRPr>
                <a:latin typeface="Kievit Offc" panose="020B0504030101020102" pitchFamily="34" charset="0"/>
              </a:defRPr>
            </a:lvl4pPr>
            <a:lvl5pPr>
              <a:defRPr>
                <a:latin typeface="Kievit Offc" panose="020B050403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98108" y="6226181"/>
            <a:ext cx="5010150" cy="365125"/>
          </a:xfrm>
        </p:spPr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8258" y="6226181"/>
            <a:ext cx="476250" cy="365125"/>
          </a:xfrm>
        </p:spPr>
        <p:txBody>
          <a:bodyPr/>
          <a:lstStyle>
            <a:lvl1pPr>
              <a:defRPr>
                <a:latin typeface="Kievit Offc" panose="020B0504030101020102" pitchFamily="34" charset="0"/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226181"/>
            <a:ext cx="5010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Kievit Offc" charset="0"/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226181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Kievit Offc" charset="0"/>
              </a:defRPr>
            </a:lvl1pPr>
          </a:lstStyle>
          <a:p>
            <a:r>
              <a:rPr lang="en-US" dirty="0"/>
              <a:t>| </a:t>
            </a:r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4" r:id="rId4"/>
    <p:sldLayoutId id="2147483705" r:id="rId5"/>
    <p:sldLayoutId id="2147483649" r:id="rId6"/>
    <p:sldLayoutId id="2147483677" r:id="rId7"/>
    <p:sldLayoutId id="2147483678" r:id="rId8"/>
    <p:sldLayoutId id="2147483679" r:id="rId9"/>
    <p:sldLayoutId id="2147483659" r:id="rId10"/>
    <p:sldLayoutId id="2147483681" r:id="rId11"/>
    <p:sldLayoutId id="2147483682" r:id="rId12"/>
    <p:sldLayoutId id="2147483683" r:id="rId13"/>
    <p:sldLayoutId id="2147483669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Rufina-Stencil-Bold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bg1"/>
          </a:solidFill>
          <a:latin typeface="Kievit Offc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bg1"/>
          </a:solidFill>
          <a:latin typeface="Kievit Offc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bg1"/>
          </a:solidFill>
          <a:latin typeface="Kievit Offc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bg1"/>
          </a:solidFill>
          <a:latin typeface="Kievit Offc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bg1"/>
          </a:solidFill>
          <a:latin typeface="Kievit Offc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1" y="1359243"/>
            <a:ext cx="7543800" cy="4255193"/>
          </a:xfrm>
        </p:spPr>
        <p:txBody>
          <a:bodyPr>
            <a:normAutofit/>
          </a:bodyPr>
          <a:lstStyle/>
          <a:p>
            <a:r>
              <a:rPr lang="en-US" sz="4800" dirty="0"/>
              <a:t>Semantic parsing:</a:t>
            </a:r>
            <a:br>
              <a:rPr lang="en-US" sz="4800" dirty="0"/>
            </a:br>
            <a:br>
              <a:rPr lang="en-US" sz="2400" dirty="0"/>
            </a:br>
            <a:r>
              <a:rPr lang="en-US" sz="4000" dirty="0"/>
              <a:t>converting natural language questions into </a:t>
            </a:r>
            <a:r>
              <a:rPr lang="en-US" sz="4000" dirty="0" err="1"/>
              <a:t>sql</a:t>
            </a:r>
            <a:r>
              <a:rPr lang="en-US" sz="4000" dirty="0"/>
              <a:t> </a:t>
            </a:r>
            <a:br>
              <a:rPr lang="en-US" sz="4000" dirty="0"/>
            </a:br>
            <a:br>
              <a:rPr lang="en-US" sz="4000" dirty="0"/>
            </a:br>
            <a:r>
              <a:rPr lang="en-US" sz="2000" u="sng" dirty="0"/>
              <a:t>Presented by:</a:t>
            </a:r>
            <a:br>
              <a:rPr lang="en-US" sz="2000" u="sng" dirty="0"/>
            </a:br>
            <a:br>
              <a:rPr lang="en-US" sz="2000" dirty="0"/>
            </a:br>
            <a:r>
              <a:rPr lang="en-US" sz="2200" dirty="0"/>
              <a:t>Christopher Buss</a:t>
            </a:r>
            <a:br>
              <a:rPr lang="en-US" sz="2200" dirty="0"/>
            </a:br>
            <a:r>
              <a:rPr lang="en-US" sz="2200" dirty="0" err="1"/>
              <a:t>sanad</a:t>
            </a:r>
            <a:r>
              <a:rPr lang="en-US" sz="2200" dirty="0"/>
              <a:t> </a:t>
            </a:r>
            <a:r>
              <a:rPr lang="en-US" sz="2200" dirty="0" err="1"/>
              <a:t>saha</a:t>
            </a:r>
            <a:endParaRPr lang="en-US" sz="22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B31817-14B0-4B12-8737-C416D003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236A80-70AD-4928-B8C9-CCB074EE5644}"/>
              </a:ext>
            </a:extLst>
          </p:cNvPr>
          <p:cNvSpPr txBox="1">
            <a:spLocks/>
          </p:cNvSpPr>
          <p:nvPr/>
        </p:nvSpPr>
        <p:spPr>
          <a:xfrm>
            <a:off x="628650" y="439271"/>
            <a:ext cx="7886700" cy="9076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rgbClr val="DC4405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Rufina-Stencil-Bold"/>
              </a:rPr>
              <a:t>Results Breakdown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0F8EAC-E427-48E4-B1E9-C16977714D4A}"/>
              </a:ext>
            </a:extLst>
          </p:cNvPr>
          <p:cNvSpPr txBox="1">
            <a:spLocks/>
          </p:cNvSpPr>
          <p:nvPr/>
        </p:nvSpPr>
        <p:spPr>
          <a:xfrm>
            <a:off x="628650" y="1224022"/>
            <a:ext cx="8033436" cy="49529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54" rtl="0" eaLnBrk="1" latinLnBrk="0" hangingPunct="1">
              <a:lnSpc>
                <a:spcPts val="18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Rufina-Stencil-Bold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Kievit Offc"/>
              </a:rPr>
              <a:t>After training for 25 epochs (6 hours) we reached 80%(ADAM) of training accuracy and saved the parameters. 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Kievit Offc"/>
              </a:rPr>
              <a:t>Used our saved model on the Test dataset and gained 62% accuracy.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ievit Offc"/>
              </a:rPr>
              <a:t>It’s possible to attain far better accuracy as reported in the paper which reached 83% testing accuracy after 200 epochs.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ievit Offc"/>
              </a:rPr>
              <a:t>The main reason for low accuracy is incorrect prediction of the ‘Where’ clause.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ievit Offc"/>
              </a:rPr>
              <a:t>After 25 epochs we got over 91% column accuracy, 87% aggregator accuracy and 64% ‘Where’ clause accuracy.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Kievit Offc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Kievit Offc"/>
            </a:endParaRPr>
          </a:p>
          <a:p>
            <a:pPr lvl="1" algn="l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algn="ctr">
              <a:lnSpc>
                <a:spcPct val="10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7CE08BA-472B-456B-9936-8C6B9027B4D1}"/>
              </a:ext>
            </a:extLst>
          </p:cNvPr>
          <p:cNvSpPr txBox="1">
            <a:spLocks/>
          </p:cNvSpPr>
          <p:nvPr/>
        </p:nvSpPr>
        <p:spPr>
          <a:xfrm>
            <a:off x="628650" y="6132606"/>
            <a:ext cx="476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B6004F-53F9-E74D-AC89-56EA63355C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6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236A80-70AD-4928-B8C9-CCB074EE5644}"/>
              </a:ext>
            </a:extLst>
          </p:cNvPr>
          <p:cNvSpPr txBox="1">
            <a:spLocks/>
          </p:cNvSpPr>
          <p:nvPr/>
        </p:nvSpPr>
        <p:spPr>
          <a:xfrm>
            <a:off x="628650" y="439271"/>
            <a:ext cx="7886700" cy="9076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rgbClr val="DC4405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Rufina-Stencil-Bold"/>
              </a:rPr>
              <a:t>Future works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0F8EAC-E427-48E4-B1E9-C16977714D4A}"/>
              </a:ext>
            </a:extLst>
          </p:cNvPr>
          <p:cNvSpPr txBox="1">
            <a:spLocks/>
          </p:cNvSpPr>
          <p:nvPr/>
        </p:nvSpPr>
        <p:spPr>
          <a:xfrm>
            <a:off x="628650" y="1224022"/>
            <a:ext cx="8033436" cy="49529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54" rtl="0" eaLnBrk="1" latinLnBrk="0" hangingPunct="1">
              <a:lnSpc>
                <a:spcPts val="18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Rufina-Stencil-Bold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Kievit Offc"/>
              </a:rPr>
              <a:t>Predicting the table where Data is. </a:t>
            </a:r>
          </a:p>
          <a:p>
            <a:pPr marL="914378" lvl="1" indent="-4572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In this project </a:t>
            </a:r>
            <a:r>
              <a:rPr lang="en-US" dirty="0" err="1">
                <a:solidFill>
                  <a:schemeClr val="tx1"/>
                </a:solidFill>
                <a:latin typeface="Kievit Offc"/>
              </a:rPr>
              <a:t>table_ids</a:t>
            </a:r>
            <a:r>
              <a:rPr lang="en-US" dirty="0">
                <a:solidFill>
                  <a:schemeClr val="tx1"/>
                </a:solidFill>
                <a:latin typeface="Kievit Offc"/>
              </a:rPr>
              <a:t>’ were supplied with the Natural Language Questions</a:t>
            </a:r>
          </a:p>
          <a:p>
            <a:pPr marL="914378" lvl="1" indent="-4572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In reality: user might not provide any context to the Table.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Kievit Offc"/>
              </a:rPr>
              <a:t>Building model for Complex queries. </a:t>
            </a:r>
          </a:p>
          <a:p>
            <a:pPr marL="914378" lvl="1" indent="-4572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Kievit Offc"/>
              </a:rPr>
              <a:t>WikiSQL</a:t>
            </a:r>
            <a:r>
              <a:rPr lang="en-US" dirty="0">
                <a:solidFill>
                  <a:schemeClr val="tx1"/>
                </a:solidFill>
                <a:latin typeface="Kievit Offc"/>
              </a:rPr>
              <a:t> dataset had simple questions which we were able to sketch with a single template. </a:t>
            </a:r>
          </a:p>
          <a:p>
            <a:pPr marL="914378" lvl="1" indent="-4572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In reality questions can lead to join of different type on multiple number of tables. </a:t>
            </a:r>
          </a:p>
          <a:p>
            <a:pPr marL="914378" lvl="1" indent="-4572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Introducing new sketches [and adding more LSTMs] to predict them is not a viable solution.</a:t>
            </a:r>
          </a:p>
          <a:p>
            <a:pPr marL="914378" lvl="1" indent="-4572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Large Dataset of that type is also not available.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algn="ctr">
              <a:lnSpc>
                <a:spcPct val="10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7CE08BA-472B-456B-9936-8C6B9027B4D1}"/>
              </a:ext>
            </a:extLst>
          </p:cNvPr>
          <p:cNvSpPr txBox="1">
            <a:spLocks/>
          </p:cNvSpPr>
          <p:nvPr/>
        </p:nvSpPr>
        <p:spPr>
          <a:xfrm>
            <a:off x="628650" y="6132606"/>
            <a:ext cx="476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B6004F-53F9-E74D-AC89-56EA63355C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236A80-70AD-4928-B8C9-CCB074EE5644}"/>
              </a:ext>
            </a:extLst>
          </p:cNvPr>
          <p:cNvSpPr txBox="1">
            <a:spLocks/>
          </p:cNvSpPr>
          <p:nvPr/>
        </p:nvSpPr>
        <p:spPr>
          <a:xfrm>
            <a:off x="628650" y="439271"/>
            <a:ext cx="7886700" cy="9076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rgbClr val="DC4405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Rufina-Stencil-Bold"/>
              </a:rPr>
              <a:t>Problem Description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0F8EAC-E427-48E4-B1E9-C16977714D4A}"/>
              </a:ext>
            </a:extLst>
          </p:cNvPr>
          <p:cNvSpPr txBox="1">
            <a:spLocks/>
          </p:cNvSpPr>
          <p:nvPr/>
        </p:nvSpPr>
        <p:spPr>
          <a:xfrm>
            <a:off x="628650" y="1224022"/>
            <a:ext cx="7886700" cy="49529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54" rtl="0" eaLnBrk="1" latinLnBrk="0" hangingPunct="1">
              <a:lnSpc>
                <a:spcPts val="18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Rufina-Stencil-Bold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Kievit Offc"/>
              </a:rPr>
              <a:t>User doesn’t know SQL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Kievit Offc"/>
              </a:rPr>
              <a:t>User has no idea on the Schema of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7CE08BA-472B-456B-9936-8C6B9027B4D1}"/>
              </a:ext>
            </a:extLst>
          </p:cNvPr>
          <p:cNvSpPr txBox="1">
            <a:spLocks/>
          </p:cNvSpPr>
          <p:nvPr/>
        </p:nvSpPr>
        <p:spPr>
          <a:xfrm>
            <a:off x="628650" y="6132606"/>
            <a:ext cx="476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B6004F-53F9-E74D-AC89-56EA63355CB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B03C22-EEE7-4C9D-A748-6FA123FA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42" y="2651982"/>
            <a:ext cx="6351116" cy="29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0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236A80-70AD-4928-B8C9-CCB074EE5644}"/>
              </a:ext>
            </a:extLst>
          </p:cNvPr>
          <p:cNvSpPr txBox="1">
            <a:spLocks/>
          </p:cNvSpPr>
          <p:nvPr/>
        </p:nvSpPr>
        <p:spPr>
          <a:xfrm>
            <a:off x="628650" y="439271"/>
            <a:ext cx="7886700" cy="9076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rgbClr val="DC4405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Our Goal</a:t>
            </a:r>
            <a:endParaRPr lang="en-US" sz="4000" dirty="0">
              <a:solidFill>
                <a:schemeClr val="tx1"/>
              </a:solidFill>
              <a:latin typeface="Rufina-Stencil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0F8EAC-E427-48E4-B1E9-C16977714D4A}"/>
              </a:ext>
            </a:extLst>
          </p:cNvPr>
          <p:cNvSpPr txBox="1">
            <a:spLocks/>
          </p:cNvSpPr>
          <p:nvPr/>
        </p:nvSpPr>
        <p:spPr>
          <a:xfrm>
            <a:off x="628650" y="1224022"/>
            <a:ext cx="7886700" cy="49529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54" rtl="0" eaLnBrk="1" latinLnBrk="0" hangingPunct="1">
              <a:lnSpc>
                <a:spcPts val="18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Rufina-Stencil-Bold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Kievit Offc"/>
              </a:rPr>
              <a:t>User doesn’t know SQL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Kievit Offc"/>
              </a:rPr>
              <a:t>User has no idea on the Schema of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7CE08BA-472B-456B-9936-8C6B9027B4D1}"/>
              </a:ext>
            </a:extLst>
          </p:cNvPr>
          <p:cNvSpPr txBox="1">
            <a:spLocks/>
          </p:cNvSpPr>
          <p:nvPr/>
        </p:nvSpPr>
        <p:spPr>
          <a:xfrm>
            <a:off x="628650" y="6132606"/>
            <a:ext cx="476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B6004F-53F9-E74D-AC89-56EA63355CB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24B391-2DB5-4CD9-B6A7-0235C18D8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94" y="2681414"/>
            <a:ext cx="8277082" cy="26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236A80-70AD-4928-B8C9-CCB074EE5644}"/>
              </a:ext>
            </a:extLst>
          </p:cNvPr>
          <p:cNvSpPr txBox="1">
            <a:spLocks/>
          </p:cNvSpPr>
          <p:nvPr/>
        </p:nvSpPr>
        <p:spPr>
          <a:xfrm>
            <a:off x="628650" y="439271"/>
            <a:ext cx="7886700" cy="9076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rgbClr val="DC4405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Related works</a:t>
            </a:r>
            <a:endParaRPr lang="en-US" sz="4000" dirty="0">
              <a:solidFill>
                <a:schemeClr val="tx1"/>
              </a:solidFill>
              <a:latin typeface="Rufina-Stencil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0F8EAC-E427-48E4-B1E9-C16977714D4A}"/>
              </a:ext>
            </a:extLst>
          </p:cNvPr>
          <p:cNvSpPr txBox="1">
            <a:spLocks/>
          </p:cNvSpPr>
          <p:nvPr/>
        </p:nvSpPr>
        <p:spPr>
          <a:xfrm>
            <a:off x="628650" y="1224022"/>
            <a:ext cx="7886700" cy="49529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54" rtl="0" eaLnBrk="1" latinLnBrk="0" hangingPunct="1">
              <a:lnSpc>
                <a:spcPts val="18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Rufina-Stencil-Bold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Significant number of research works in past 3 years. 	Since the release of </a:t>
            </a:r>
            <a:r>
              <a:rPr lang="en-US" dirty="0" err="1"/>
              <a:t>WikiSQL</a:t>
            </a:r>
            <a:r>
              <a:rPr lang="en-US" dirty="0"/>
              <a:t> Dataset</a:t>
            </a:r>
          </a:p>
          <a:p>
            <a:pPr>
              <a:lnSpc>
                <a:spcPct val="100000"/>
              </a:lnSpc>
            </a:pPr>
            <a:r>
              <a:rPr lang="en-US" dirty="0"/>
              <a:t>Presenting the ones we took inspiration from: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Kievit Offc"/>
              </a:rPr>
              <a:t>Seq2SQL (Zhong 2017)</a:t>
            </a:r>
          </a:p>
          <a:p>
            <a:pPr marL="914378" lvl="1" indent="-4572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Using LSTMs with Reinforcement Learning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Kievit Offc"/>
              </a:rPr>
              <a:t>SQLNet</a:t>
            </a:r>
            <a:r>
              <a:rPr lang="en-US" sz="2800" dirty="0">
                <a:latin typeface="Kievit Offc"/>
              </a:rPr>
              <a:t> (XU 2017)</a:t>
            </a:r>
          </a:p>
          <a:p>
            <a:pPr marL="800078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Using Seq2SQL without Reinforcement Learning</a:t>
            </a:r>
          </a:p>
          <a:p>
            <a:pPr marL="800078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Introduces Sequence to Sequence modelling</a:t>
            </a:r>
          </a:p>
          <a:p>
            <a:pPr marL="800078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And Column Attention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Kievit Offc"/>
              </a:rPr>
              <a:t>SQLova</a:t>
            </a:r>
            <a:r>
              <a:rPr lang="en-US" sz="2800" dirty="0">
                <a:solidFill>
                  <a:schemeClr val="tx1"/>
                </a:solidFill>
                <a:latin typeface="Kievit Offc"/>
              </a:rPr>
              <a:t> (Hwang 2019)</a:t>
            </a:r>
          </a:p>
          <a:p>
            <a:pPr marL="800078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Used </a:t>
            </a:r>
            <a:r>
              <a:rPr lang="en-US" dirty="0" err="1">
                <a:solidFill>
                  <a:schemeClr val="tx1"/>
                </a:solidFill>
                <a:latin typeface="Kievit Offc"/>
              </a:rPr>
              <a:t>SQLNet</a:t>
            </a:r>
            <a:r>
              <a:rPr lang="en-US" dirty="0">
                <a:solidFill>
                  <a:schemeClr val="tx1"/>
                </a:solidFill>
                <a:latin typeface="Kievit Offc"/>
              </a:rPr>
              <a:t> as baseline and uses Google BERT for embedding</a:t>
            </a:r>
          </a:p>
          <a:p>
            <a:pPr marL="800078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7CE08BA-472B-456B-9936-8C6B9027B4D1}"/>
              </a:ext>
            </a:extLst>
          </p:cNvPr>
          <p:cNvSpPr txBox="1">
            <a:spLocks/>
          </p:cNvSpPr>
          <p:nvPr/>
        </p:nvSpPr>
        <p:spPr>
          <a:xfrm>
            <a:off x="628650" y="6132606"/>
            <a:ext cx="476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B6004F-53F9-E74D-AC89-56EA63355C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8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236A80-70AD-4928-B8C9-CCB074EE5644}"/>
              </a:ext>
            </a:extLst>
          </p:cNvPr>
          <p:cNvSpPr txBox="1">
            <a:spLocks/>
          </p:cNvSpPr>
          <p:nvPr/>
        </p:nvSpPr>
        <p:spPr>
          <a:xfrm>
            <a:off x="628650" y="439271"/>
            <a:ext cx="7886700" cy="9076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rgbClr val="DC4405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dirty="0" err="1">
                <a:solidFill>
                  <a:schemeClr val="tx1"/>
                </a:solidFill>
              </a:rPr>
              <a:t>wikisql</a:t>
            </a:r>
            <a:r>
              <a:rPr lang="en-US" sz="4000" dirty="0">
                <a:solidFill>
                  <a:schemeClr val="tx1"/>
                </a:solidFill>
              </a:rPr>
              <a:t> Dataset</a:t>
            </a:r>
            <a:endParaRPr lang="en-US" sz="4000" dirty="0">
              <a:solidFill>
                <a:schemeClr val="tx1"/>
              </a:solidFill>
              <a:latin typeface="Rufina-Stencil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0F8EAC-E427-48E4-B1E9-C16977714D4A}"/>
              </a:ext>
            </a:extLst>
          </p:cNvPr>
          <p:cNvSpPr txBox="1">
            <a:spLocks/>
          </p:cNvSpPr>
          <p:nvPr/>
        </p:nvSpPr>
        <p:spPr>
          <a:xfrm>
            <a:off x="628650" y="1224022"/>
            <a:ext cx="7886700" cy="49529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54" rtl="0" eaLnBrk="1" latinLnBrk="0" hangingPunct="1">
              <a:lnSpc>
                <a:spcPts val="18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Rufina-Stencil-Bold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Pioneered the use of Deep Learning in this problem region.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80654 hand-annotated examples of questions and SQL queries distributed across 24241 tables from Wikipedia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Doesn’t take joins into account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There is a leaderboard which contains different papers citing their accuracies. </a:t>
            </a:r>
          </a:p>
          <a:p>
            <a:pPr marL="800078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7CE08BA-472B-456B-9936-8C6B9027B4D1}"/>
              </a:ext>
            </a:extLst>
          </p:cNvPr>
          <p:cNvSpPr txBox="1">
            <a:spLocks/>
          </p:cNvSpPr>
          <p:nvPr/>
        </p:nvSpPr>
        <p:spPr>
          <a:xfrm>
            <a:off x="628650" y="6132606"/>
            <a:ext cx="476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B6004F-53F9-E74D-AC89-56EA63355C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2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236A80-70AD-4928-B8C9-CCB074EE5644}"/>
              </a:ext>
            </a:extLst>
          </p:cNvPr>
          <p:cNvSpPr txBox="1">
            <a:spLocks/>
          </p:cNvSpPr>
          <p:nvPr/>
        </p:nvSpPr>
        <p:spPr>
          <a:xfrm>
            <a:off x="628650" y="439271"/>
            <a:ext cx="7886700" cy="9076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rgbClr val="DC4405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BUILDING THE MODEL</a:t>
            </a:r>
            <a:endParaRPr lang="en-US" sz="4000" dirty="0">
              <a:solidFill>
                <a:schemeClr val="tx1"/>
              </a:solidFill>
              <a:latin typeface="Rufina-Stencil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0F8EAC-E427-48E4-B1E9-C16977714D4A}"/>
              </a:ext>
            </a:extLst>
          </p:cNvPr>
          <p:cNvSpPr txBox="1">
            <a:spLocks/>
          </p:cNvSpPr>
          <p:nvPr/>
        </p:nvSpPr>
        <p:spPr>
          <a:xfrm>
            <a:off x="628650" y="1224022"/>
            <a:ext cx="7886700" cy="49529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54" rtl="0" eaLnBrk="1" latinLnBrk="0" hangingPunct="1">
              <a:lnSpc>
                <a:spcPts val="18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Rufina-Stencil-Bold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Kievit Offc"/>
              </a:rPr>
              <a:t>Heavily reliant on the </a:t>
            </a:r>
            <a:r>
              <a:rPr lang="en-US" sz="2800" dirty="0" err="1">
                <a:latin typeface="Kievit Offc"/>
              </a:rPr>
              <a:t>WikiSQL</a:t>
            </a:r>
            <a:r>
              <a:rPr lang="en-US" sz="2800" dirty="0">
                <a:latin typeface="Kievit Offc"/>
              </a:rPr>
              <a:t> dataset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Kievit Offc"/>
              </a:rPr>
              <a:t>Used the following Sketch for generating SQL.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algn="just">
              <a:lnSpc>
                <a:spcPct val="100000"/>
              </a:lnSpc>
            </a:pPr>
            <a:endParaRPr lang="en-US" sz="1100" dirty="0">
              <a:latin typeface="Kievit Offc"/>
            </a:endParaRPr>
          </a:p>
          <a:p>
            <a:pPr algn="just">
              <a:lnSpc>
                <a:spcPct val="100000"/>
              </a:lnSpc>
            </a:pPr>
            <a:endParaRPr lang="en-US" sz="1100" dirty="0">
              <a:latin typeface="Kievit Offc"/>
            </a:endParaRPr>
          </a:p>
          <a:p>
            <a:pPr algn="just">
              <a:lnSpc>
                <a:spcPct val="100000"/>
              </a:lnSpc>
            </a:pPr>
            <a:endParaRPr lang="en-US" sz="1100" dirty="0">
              <a:latin typeface="Kievit Offc"/>
            </a:endParaRPr>
          </a:p>
          <a:p>
            <a:pPr algn="just">
              <a:lnSpc>
                <a:spcPct val="100000"/>
              </a:lnSpc>
            </a:pPr>
            <a:endParaRPr lang="en-US" sz="1100" dirty="0">
              <a:latin typeface="Kievit Offc"/>
            </a:endParaRPr>
          </a:p>
          <a:p>
            <a:pPr algn="just">
              <a:lnSpc>
                <a:spcPct val="100000"/>
              </a:lnSpc>
            </a:pPr>
            <a:endParaRPr lang="en-US" sz="1100" dirty="0">
              <a:latin typeface="Kievit Offc"/>
            </a:endParaRPr>
          </a:p>
          <a:p>
            <a:pPr algn="just">
              <a:lnSpc>
                <a:spcPct val="100000"/>
              </a:lnSpc>
            </a:pPr>
            <a:r>
              <a:rPr lang="en-US" sz="1100" dirty="0">
                <a:latin typeface="Kievit Offc"/>
              </a:rPr>
              <a:t>From (</a:t>
            </a:r>
            <a:r>
              <a:rPr lang="en-US" sz="1100" dirty="0" err="1">
                <a:latin typeface="Kievit Offc"/>
              </a:rPr>
              <a:t>table_id</a:t>
            </a:r>
            <a:r>
              <a:rPr lang="en-US" sz="1100" dirty="0">
                <a:latin typeface="Kievit Offc"/>
              </a:rPr>
              <a:t>) is already supplied</a:t>
            </a:r>
            <a:endParaRPr lang="en-US" sz="2800" dirty="0">
              <a:latin typeface="Kievit Offc"/>
            </a:endParaRPr>
          </a:p>
          <a:p>
            <a:pPr algn="ctr">
              <a:lnSpc>
                <a:spcPct val="10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7CE08BA-472B-456B-9936-8C6B9027B4D1}"/>
              </a:ext>
            </a:extLst>
          </p:cNvPr>
          <p:cNvSpPr txBox="1">
            <a:spLocks/>
          </p:cNvSpPr>
          <p:nvPr/>
        </p:nvSpPr>
        <p:spPr>
          <a:xfrm>
            <a:off x="628650" y="6132606"/>
            <a:ext cx="476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B6004F-53F9-E74D-AC89-56EA63355CB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E8D96-B2C4-4831-B3C1-23AA7DFCE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10" y="2338417"/>
            <a:ext cx="4646179" cy="16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1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236A80-70AD-4928-B8C9-CCB074EE5644}"/>
              </a:ext>
            </a:extLst>
          </p:cNvPr>
          <p:cNvSpPr txBox="1">
            <a:spLocks/>
          </p:cNvSpPr>
          <p:nvPr/>
        </p:nvSpPr>
        <p:spPr>
          <a:xfrm>
            <a:off x="628650" y="439271"/>
            <a:ext cx="7886700" cy="9076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rgbClr val="DC4405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BUILDING THE MODEL</a:t>
            </a:r>
            <a:endParaRPr lang="en-US" sz="4000" dirty="0">
              <a:solidFill>
                <a:schemeClr val="tx1"/>
              </a:solidFill>
              <a:latin typeface="Rufina-Stencil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0F8EAC-E427-48E4-B1E9-C16977714D4A}"/>
              </a:ext>
            </a:extLst>
          </p:cNvPr>
          <p:cNvSpPr txBox="1">
            <a:spLocks/>
          </p:cNvSpPr>
          <p:nvPr/>
        </p:nvSpPr>
        <p:spPr>
          <a:xfrm>
            <a:off x="628650" y="1224022"/>
            <a:ext cx="8033436" cy="49529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54" rtl="0" eaLnBrk="1" latinLnBrk="0" hangingPunct="1">
              <a:lnSpc>
                <a:spcPts val="18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Rufina-Stencil-Bold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Kievit Offc"/>
              </a:rPr>
              <a:t>Using 3 Separate bi-LSTMs to predict</a:t>
            </a:r>
          </a:p>
          <a:p>
            <a:pPr marL="800078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Which column to Select</a:t>
            </a:r>
          </a:p>
          <a:p>
            <a:pPr marL="800078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Which Aggregator was used (</a:t>
            </a:r>
            <a:r>
              <a:rPr lang="en-US" dirty="0" err="1">
                <a:solidFill>
                  <a:schemeClr val="tx1"/>
                </a:solidFill>
                <a:latin typeface="Kievit Offc"/>
              </a:rPr>
              <a:t>eg.</a:t>
            </a:r>
            <a:r>
              <a:rPr lang="en-US" dirty="0">
                <a:solidFill>
                  <a:schemeClr val="tx1"/>
                </a:solidFill>
                <a:latin typeface="Kievit Offc"/>
              </a:rPr>
              <a:t> SUM, MAX, MIN etc.)</a:t>
            </a:r>
          </a:p>
          <a:p>
            <a:pPr marL="800078" lvl="1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Kievit Offc"/>
              </a:rPr>
              <a:t>Where Conditions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Kievit Offc"/>
              </a:rPr>
              <a:t>Each LSTM had 100 hidden Units and the parameters were not shared among them </a:t>
            </a:r>
            <a:endParaRPr lang="en-US" sz="2400" dirty="0">
              <a:solidFill>
                <a:schemeClr val="tx1"/>
              </a:solidFill>
              <a:latin typeface="Kievit Offc"/>
            </a:endParaRPr>
          </a:p>
          <a:p>
            <a:pPr lvl="1" algn="l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algn="ctr">
              <a:lnSpc>
                <a:spcPct val="10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7CE08BA-472B-456B-9936-8C6B9027B4D1}"/>
              </a:ext>
            </a:extLst>
          </p:cNvPr>
          <p:cNvSpPr txBox="1">
            <a:spLocks/>
          </p:cNvSpPr>
          <p:nvPr/>
        </p:nvSpPr>
        <p:spPr>
          <a:xfrm>
            <a:off x="628650" y="6132606"/>
            <a:ext cx="476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B6004F-53F9-E74D-AC89-56EA63355CB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6DF40E-FF3D-4BED-9C8E-2B867134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12" y="3589279"/>
            <a:ext cx="4105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6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236A80-70AD-4928-B8C9-CCB074EE5644}"/>
              </a:ext>
            </a:extLst>
          </p:cNvPr>
          <p:cNvSpPr txBox="1">
            <a:spLocks/>
          </p:cNvSpPr>
          <p:nvPr/>
        </p:nvSpPr>
        <p:spPr>
          <a:xfrm>
            <a:off x="628650" y="439271"/>
            <a:ext cx="7886700" cy="9076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rgbClr val="DC4405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Rufina-Stencil-Bold"/>
              </a:rPr>
              <a:t>Embeddings for the model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0F8EAC-E427-48E4-B1E9-C16977714D4A}"/>
              </a:ext>
            </a:extLst>
          </p:cNvPr>
          <p:cNvSpPr txBox="1">
            <a:spLocks/>
          </p:cNvSpPr>
          <p:nvPr/>
        </p:nvSpPr>
        <p:spPr>
          <a:xfrm>
            <a:off x="628650" y="1224022"/>
            <a:ext cx="8033436" cy="49529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54" rtl="0" eaLnBrk="1" latinLnBrk="0" hangingPunct="1">
              <a:lnSpc>
                <a:spcPts val="18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Rufina-Stencil-Bold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Kievit Offc"/>
              </a:rPr>
              <a:t>We used </a:t>
            </a:r>
            <a:r>
              <a:rPr lang="en-US" sz="2800" dirty="0" err="1">
                <a:solidFill>
                  <a:schemeClr val="tx1"/>
                </a:solidFill>
                <a:latin typeface="Kievit Offc"/>
              </a:rPr>
              <a:t>GloVe</a:t>
            </a:r>
            <a:r>
              <a:rPr lang="en-US" sz="2800" dirty="0">
                <a:solidFill>
                  <a:schemeClr val="tx1"/>
                </a:solidFill>
                <a:latin typeface="Kievit Offc"/>
              </a:rPr>
              <a:t> [Stanford </a:t>
            </a:r>
            <a:r>
              <a:rPr lang="en-US" sz="2800" dirty="0" err="1">
                <a:solidFill>
                  <a:schemeClr val="tx1"/>
                </a:solidFill>
                <a:latin typeface="Kievit Offc"/>
              </a:rPr>
              <a:t>CoreNLP</a:t>
            </a:r>
            <a:r>
              <a:rPr lang="en-US" sz="2800" dirty="0">
                <a:solidFill>
                  <a:schemeClr val="tx1"/>
                </a:solidFill>
                <a:latin typeface="Kievit Offc"/>
              </a:rPr>
              <a:t> Tokenizer] to embed the Natural Language Questions and fed them to the LSTMs</a:t>
            </a:r>
          </a:p>
          <a:p>
            <a:pPr marL="914378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Kievit Offc"/>
              </a:rPr>
              <a:t>We selected the Wiki2014 Corpus [</a:t>
            </a:r>
            <a:r>
              <a:rPr lang="en-US" sz="2200" dirty="0">
                <a:solidFill>
                  <a:schemeClr val="tx1"/>
                </a:solidFill>
                <a:latin typeface="Kievit Offc"/>
              </a:rPr>
              <a:t>Which had 6 Billion Tokens, 300 Dimensions]</a:t>
            </a:r>
          </a:p>
          <a:p>
            <a:pPr lvl="1" algn="l">
              <a:lnSpc>
                <a:spcPct val="100000"/>
              </a:lnSpc>
            </a:pPr>
            <a:endParaRPr lang="en-US" sz="2200" dirty="0">
              <a:solidFill>
                <a:schemeClr val="tx1"/>
              </a:solidFill>
              <a:latin typeface="Kievit Offc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Kievit Offc"/>
              </a:rPr>
              <a:t>We also tried out Current State of the art Google BERT for embedding the Natural Languages and fed them to the LSTMs</a:t>
            </a:r>
          </a:p>
          <a:p>
            <a:pPr marL="914378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Kievit Offc"/>
            </a:endParaRPr>
          </a:p>
          <a:p>
            <a:pPr lvl="1" algn="l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algn="ctr">
              <a:lnSpc>
                <a:spcPct val="10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7CE08BA-472B-456B-9936-8C6B9027B4D1}"/>
              </a:ext>
            </a:extLst>
          </p:cNvPr>
          <p:cNvSpPr txBox="1">
            <a:spLocks/>
          </p:cNvSpPr>
          <p:nvPr/>
        </p:nvSpPr>
        <p:spPr>
          <a:xfrm>
            <a:off x="628650" y="6132606"/>
            <a:ext cx="476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B6004F-53F9-E74D-AC89-56EA63355C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2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236A80-70AD-4928-B8C9-CCB074EE5644}"/>
              </a:ext>
            </a:extLst>
          </p:cNvPr>
          <p:cNvSpPr txBox="1">
            <a:spLocks/>
          </p:cNvSpPr>
          <p:nvPr/>
        </p:nvSpPr>
        <p:spPr>
          <a:xfrm>
            <a:off x="628650" y="439271"/>
            <a:ext cx="7886700" cy="90761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rgbClr val="DC4405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Rufina-Stencil-Bold"/>
              </a:rPr>
              <a:t>Changing the optimizer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0F8EAC-E427-48E4-B1E9-C16977714D4A}"/>
              </a:ext>
            </a:extLst>
          </p:cNvPr>
          <p:cNvSpPr txBox="1">
            <a:spLocks/>
          </p:cNvSpPr>
          <p:nvPr/>
        </p:nvSpPr>
        <p:spPr>
          <a:xfrm>
            <a:off x="628650" y="1224022"/>
            <a:ext cx="8033436" cy="49529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54" rtl="0" eaLnBrk="1" latinLnBrk="0" hangingPunct="1">
              <a:lnSpc>
                <a:spcPts val="18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Rufina-Stencil-Bold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bg1"/>
                </a:solidFill>
                <a:latin typeface="Kievit Offc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Kievit Offc"/>
              </a:rPr>
              <a:t>We tested with both ADAM and </a:t>
            </a:r>
            <a:r>
              <a:rPr lang="en-US" sz="2400" dirty="0" err="1">
                <a:solidFill>
                  <a:schemeClr val="tx1"/>
                </a:solidFill>
                <a:latin typeface="Kievit Offc"/>
              </a:rPr>
              <a:t>RMSProp</a:t>
            </a:r>
            <a:r>
              <a:rPr lang="en-US" sz="2400" dirty="0">
                <a:solidFill>
                  <a:schemeClr val="tx1"/>
                </a:solidFill>
                <a:latin typeface="Kievit Offc"/>
              </a:rPr>
              <a:t> Optimizer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Kievit Offc"/>
              </a:rPr>
              <a:t>ADAM performed significantly better than other optimizers.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ievit Offc"/>
              </a:rPr>
              <a:t>We also tried Stochastic Gradient Descent Optimizer which performed extremely poorly on predicting the ‘Where’ conditions.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Kievit Offc"/>
            </a:endParaRPr>
          </a:p>
          <a:p>
            <a:pPr lvl="1" algn="l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Kievit Offc"/>
            </a:endParaRPr>
          </a:p>
          <a:p>
            <a:pPr algn="ctr">
              <a:lnSpc>
                <a:spcPct val="10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7CE08BA-472B-456B-9936-8C6B9027B4D1}"/>
              </a:ext>
            </a:extLst>
          </p:cNvPr>
          <p:cNvSpPr txBox="1">
            <a:spLocks/>
          </p:cNvSpPr>
          <p:nvPr/>
        </p:nvSpPr>
        <p:spPr>
          <a:xfrm>
            <a:off x="628650" y="6132606"/>
            <a:ext cx="476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B6004F-53F9-E74D-AC89-56EA63355CB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175881-CB2D-4474-926C-A13A8243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13" y="3429000"/>
            <a:ext cx="2564752" cy="2036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A5550C-9AC2-4ED8-B923-66D5444D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69" y="3429001"/>
            <a:ext cx="2564753" cy="20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4x3-brand_fonts" id="{0A796448-5AA0-584F-8919-5E27420D057A}" vid="{F05BA2C0-1816-9247-9853-242B0B972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Presentation</Template>
  <TotalTime>448</TotalTime>
  <Words>474</Words>
  <Application>Microsoft Office PowerPoint</Application>
  <PresentationFormat>On-screen Show (4:3)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Kievit Offc</vt:lpstr>
      <vt:lpstr>Rufina-Stencil-Bold</vt:lpstr>
      <vt:lpstr>Stratum2 Bold</vt:lpstr>
      <vt:lpstr>Wingdings</vt:lpstr>
      <vt:lpstr>Office Theme</vt:lpstr>
      <vt:lpstr>Semantic parsing:  converting natural language questions into sql   Presented by:  Christopher Buss sanad saha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Sanad Saha</dc:creator>
  <cp:lastModifiedBy>Sanad Saha</cp:lastModifiedBy>
  <cp:revision>54</cp:revision>
  <dcterms:created xsi:type="dcterms:W3CDTF">2019-03-20T20:40:59Z</dcterms:created>
  <dcterms:modified xsi:type="dcterms:W3CDTF">2019-03-21T14:19:11Z</dcterms:modified>
</cp:coreProperties>
</file>