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9" r:id="rId3"/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 SemiBold"/>
      <p:regular r:id="rId25"/>
      <p:bold r:id="rId26"/>
      <p:italic r:id="rId27"/>
      <p:boldItalic r:id="rId28"/>
    </p:embeddedFont>
    <p:embeddedFont>
      <p:font typeface="Lexend ExtraBold"/>
      <p:bold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Montserrat Medium"/>
      <p:regular r:id="rId34"/>
      <p:bold r:id="rId35"/>
      <p:italic r:id="rId36"/>
      <p:boldItalic r:id="rId37"/>
    </p:embeddedFont>
    <p:embeddedFont>
      <p:font typeface="Montserrat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italic.fntdata"/><Relationship Id="rId20" Type="http://schemas.openxmlformats.org/officeDocument/2006/relationships/slide" Target="slides/slide15.xml"/><Relationship Id="rId41" Type="http://schemas.openxmlformats.org/officeDocument/2006/relationships/font" Target="fonts/MontserratLigh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.fntdata"/><Relationship Id="rId25" Type="http://schemas.openxmlformats.org/officeDocument/2006/relationships/font" Target="fonts/MontserratSemiBold-regular.fntdata"/><Relationship Id="rId28" Type="http://schemas.openxmlformats.org/officeDocument/2006/relationships/font" Target="fonts/MontserratSemiBold-boldItalic.fntdata"/><Relationship Id="rId27" Type="http://schemas.openxmlformats.org/officeDocument/2006/relationships/font" Target="fonts/Montserrat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exend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bold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Ligh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9093e1b281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9093e1b281_15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9093e1b281_1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9093e1b281_10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9093e1b281_1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9093e1b281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9093e1b281_1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9093e1b281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9093e1b281_1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9093e1b281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9093e1b281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9093e1b28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9093e1b281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9093e1b28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9093e1b281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9093e1b28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9093e1b281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9093e1b28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8bfbdfa173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8bfbdfa17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9093e1b281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9093e1b2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9093e1b281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9093e1b28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9093e1b281_1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9093e1b28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9093e1b281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9093e1b28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9" name="Google Shape;79;p11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7" name="Google Shape;117;p17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9" name="Google Shape;119;p1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35" name="Google Shape;135;p20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36" name="Google Shape;13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1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43" name="Google Shape;14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24" name="Google Shape;24;p4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9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0" name="Google Shape;40;p6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9" name="Google Shape;49;p7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59" name="Google Shape;59;p8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66" name="Google Shape;66;p9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3" name="Google Shape;73;p10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epnote.com/workspace/dss-datathon-or-water-pollution-5382cb3a-391a-4bf7-94c5-07487b6d987d/project/Workspace-a8183880-3e3d-49d5-a413-ebfe13e74679/notebook/Notebook%201-50064d6f3445431fa54f1464e4bf54d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ctrTitle"/>
          </p:nvPr>
        </p:nvSpPr>
        <p:spPr>
          <a:xfrm>
            <a:off x="685800" y="1466750"/>
            <a:ext cx="7772400" cy="160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SOCIOECONOMIC</a:t>
            </a:r>
            <a:r>
              <a:rPr lang="en" sz="5000"/>
              <a:t> FACTORS OF WATER POLLUTION</a:t>
            </a:r>
            <a:endParaRPr sz="5000"/>
          </a:p>
        </p:txBody>
      </p:sp>
      <p:sp>
        <p:nvSpPr>
          <p:cNvPr id="163" name="Google Shape;163;p24"/>
          <p:cNvSpPr txBox="1"/>
          <p:nvPr/>
        </p:nvSpPr>
        <p:spPr>
          <a:xfrm>
            <a:off x="685800" y="3267600"/>
            <a:ext cx="520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400">
                <a:solidFill>
                  <a:srgbClr val="EFEFE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Welcome to our project!</a:t>
            </a:r>
            <a:endParaRPr b="1" sz="3600">
              <a:solidFill>
                <a:srgbClr val="EFEFE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ution burden vs poverty (2)" id="230" name="Google Shape;23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3200"/>
            <a:ext cx="8622922" cy="412645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/>
          <p:nvPr>
            <p:ph type="title"/>
          </p:nvPr>
        </p:nvSpPr>
        <p:spPr>
          <a:xfrm>
            <a:off x="219300" y="-171081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2AC3F3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1" lang="en" sz="2600">
                <a:solidFill>
                  <a:srgbClr val="2AC3F3"/>
                </a:solidFill>
                <a:latin typeface="Montserrat"/>
                <a:ea typeface="Montserrat"/>
                <a:cs typeface="Montserrat"/>
                <a:sym typeface="Montserrat"/>
              </a:rPr>
              <a:t>. Pollution burden vs Low birth weight</a:t>
            </a:r>
            <a:endParaRPr/>
          </a:p>
        </p:txBody>
      </p:sp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ution burden vs poverty dashbord" id="237" name="Google Shape;23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325" y="720800"/>
            <a:ext cx="6429375" cy="44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6538875" y="1975523"/>
            <a:ext cx="2411700" cy="268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•"/>
            </a:pPr>
            <a:r>
              <a:rPr lang="en" sz="1400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Alpine County</a:t>
            </a:r>
            <a:r>
              <a:rPr lang="en" sz="14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" sz="1400">
                <a:solidFill>
                  <a:srgbClr val="1E212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has a peak pollution burden.</a:t>
            </a:r>
            <a:endParaRPr sz="1400">
              <a:solidFill>
                <a:srgbClr val="1E212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E212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E2124"/>
              </a:buClr>
              <a:buSzPts val="1400"/>
              <a:buFont typeface="Montserrat Light"/>
              <a:buChar char="•"/>
            </a:pPr>
            <a:r>
              <a:rPr lang="en" sz="1400">
                <a:solidFill>
                  <a:srgbClr val="1E212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Align with average poverty level for the counties</a:t>
            </a:r>
            <a:endParaRPr sz="1400">
              <a:solidFill>
                <a:srgbClr val="1E212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0" name="Google Shape;240;p34"/>
          <p:cNvSpPr txBox="1"/>
          <p:nvPr>
            <p:ph type="title"/>
          </p:nvPr>
        </p:nvSpPr>
        <p:spPr>
          <a:xfrm>
            <a:off x="361700" y="-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2AC3F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1" lang="en" sz="2600">
                <a:solidFill>
                  <a:srgbClr val="2AC3F3"/>
                </a:solidFill>
                <a:latin typeface="Montserrat"/>
                <a:ea typeface="Montserrat"/>
                <a:cs typeface="Montserrat"/>
                <a:sym typeface="Montserrat"/>
              </a:rPr>
              <a:t>. Pollution burden vs poverty by counties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/>
          <p:nvPr/>
        </p:nvSpPr>
        <p:spPr>
          <a:xfrm>
            <a:off x="4907925" y="0"/>
            <a:ext cx="423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580650" y="1163625"/>
            <a:ext cx="8285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Weak correlation between socioeconomic factors and drinking water contamination in ‘CalEnviroScreen dataset’</a:t>
            </a:r>
            <a:endParaRPr/>
          </a:p>
        </p:txBody>
      </p:sp>
      <p:sp>
        <p:nvSpPr>
          <p:cNvPr id="247" name="Google Shape;247;p35"/>
          <p:cNvSpPr txBox="1"/>
          <p:nvPr>
            <p:ph type="title"/>
          </p:nvPr>
        </p:nvSpPr>
        <p:spPr>
          <a:xfrm>
            <a:off x="484650" y="596175"/>
            <a:ext cx="8583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Socioeconomic factors and water pollution</a:t>
            </a:r>
            <a:endParaRPr sz="3100"/>
          </a:p>
        </p:txBody>
      </p:sp>
      <p:sp>
        <p:nvSpPr>
          <p:cNvPr id="248" name="Google Shape;248;p3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9" name="Google Shape;249;p35"/>
          <p:cNvPicPr preferRelativeResize="0"/>
          <p:nvPr/>
        </p:nvPicPr>
        <p:blipFill rotWithShape="1">
          <a:blip r:embed="rId3">
            <a:alphaModFix/>
          </a:blip>
          <a:srcRect b="0" l="1146" r="0" t="5267"/>
          <a:stretch/>
        </p:blipFill>
        <p:spPr>
          <a:xfrm>
            <a:off x="580650" y="1936500"/>
            <a:ext cx="7982701" cy="295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/>
          <p:nvPr/>
        </p:nvSpPr>
        <p:spPr>
          <a:xfrm>
            <a:off x="4907925" y="0"/>
            <a:ext cx="423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580650" y="1163625"/>
            <a:ext cx="8285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The most harmful chemical ‘Dissolved Lead’ based on different counties in CA</a:t>
            </a:r>
            <a:endParaRPr/>
          </a:p>
        </p:txBody>
      </p:sp>
      <p:sp>
        <p:nvSpPr>
          <p:cNvPr id="256" name="Google Shape;256;p36"/>
          <p:cNvSpPr txBox="1"/>
          <p:nvPr>
            <p:ph type="title"/>
          </p:nvPr>
        </p:nvSpPr>
        <p:spPr>
          <a:xfrm>
            <a:off x="484650" y="596175"/>
            <a:ext cx="8583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Toxic chemicals in surface water</a:t>
            </a:r>
            <a:endParaRPr sz="3100"/>
          </a:p>
        </p:txBody>
      </p:sp>
      <p:sp>
        <p:nvSpPr>
          <p:cNvPr id="257" name="Google Shape;257;p3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8" name="Google Shape;2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88" y="1787249"/>
            <a:ext cx="8350423" cy="32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/>
          <p:nvPr/>
        </p:nvSpPr>
        <p:spPr>
          <a:xfrm>
            <a:off x="4907925" y="0"/>
            <a:ext cx="423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5587675" y="1297825"/>
            <a:ext cx="34113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Lack of water right in CA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Need to depend on water rights to gain more water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Getting a water right permit is expensive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7"/>
          <p:cNvSpPr txBox="1"/>
          <p:nvPr>
            <p:ph type="title"/>
          </p:nvPr>
        </p:nvSpPr>
        <p:spPr>
          <a:xfrm>
            <a:off x="484650" y="596175"/>
            <a:ext cx="8583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Water right permit</a:t>
            </a:r>
            <a:endParaRPr sz="3100"/>
          </a:p>
        </p:txBody>
      </p:sp>
      <p:sp>
        <p:nvSpPr>
          <p:cNvPr id="266" name="Google Shape;266;p3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7" name="Google Shape;267;p37"/>
          <p:cNvPicPr preferRelativeResize="0"/>
          <p:nvPr/>
        </p:nvPicPr>
        <p:blipFill rotWithShape="1">
          <a:blip r:embed="rId3">
            <a:alphaModFix/>
          </a:blip>
          <a:srcRect b="2432" l="4731" r="4631" t="8464"/>
          <a:stretch/>
        </p:blipFill>
        <p:spPr>
          <a:xfrm>
            <a:off x="124375" y="1207275"/>
            <a:ext cx="5550653" cy="341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ctrTitle"/>
          </p:nvPr>
        </p:nvSpPr>
        <p:spPr>
          <a:xfrm>
            <a:off x="685800" y="12109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4</a:t>
            </a:r>
            <a:r>
              <a:rPr lang="en">
                <a:solidFill>
                  <a:schemeClr val="accent1"/>
                </a:solidFill>
              </a:rPr>
              <a:t>.</a:t>
            </a:r>
            <a:r>
              <a:rPr lang="en"/>
              <a:t> </a:t>
            </a:r>
            <a:r>
              <a:rPr lang="en"/>
              <a:t>The Water Monitoring Dichotomy</a:t>
            </a:r>
            <a:endParaRPr/>
          </a:p>
        </p:txBody>
      </p:sp>
      <p:sp>
        <p:nvSpPr>
          <p:cNvPr id="273" name="Google Shape;273;p38"/>
          <p:cNvSpPr txBox="1"/>
          <p:nvPr>
            <p:ph idx="1" type="subTitle"/>
          </p:nvPr>
        </p:nvSpPr>
        <p:spPr>
          <a:xfrm>
            <a:off x="685800" y="2619452"/>
            <a:ext cx="7772400" cy="39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Why are our results inconsistent?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>
            <p:ph type="title"/>
          </p:nvPr>
        </p:nvSpPr>
        <p:spPr>
          <a:xfrm>
            <a:off x="7791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</a:t>
            </a:r>
            <a:r>
              <a:rPr lang="en"/>
              <a:t>Monitoring</a:t>
            </a:r>
            <a:r>
              <a:rPr lang="en"/>
              <a:t> in California</a:t>
            </a:r>
            <a:endParaRPr/>
          </a:p>
        </p:txBody>
      </p:sp>
      <p:sp>
        <p:nvSpPr>
          <p:cNvPr id="279" name="Google Shape;279;p39"/>
          <p:cNvSpPr txBox="1"/>
          <p:nvPr>
            <p:ph idx="1" type="body"/>
          </p:nvPr>
        </p:nvSpPr>
        <p:spPr>
          <a:xfrm>
            <a:off x="779100" y="1430150"/>
            <a:ext cx="7611000" cy="36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</a:t>
            </a:r>
            <a:r>
              <a:rPr lang="en"/>
              <a:t>ealthier regions of CA had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greater access to safe water</a:t>
            </a:r>
            <a:r>
              <a:rPr lang="en"/>
              <a:t> as well as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more access to water quality data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Montserrat Medium"/>
              <a:buChar char="●"/>
            </a:pPr>
            <a:r>
              <a:rPr lang="en"/>
              <a:t>Contrarily, rural regions of CA had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less access to safe water</a:t>
            </a:r>
            <a:r>
              <a:rPr lang="en"/>
              <a:t> and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less access to water quality data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600"/>
              </a:spcAft>
              <a:buSzPts val="2400"/>
              <a:buChar char="●"/>
            </a:pPr>
            <a:r>
              <a:rPr lang="en"/>
              <a:t>Water monitoring probes, gauges and meters must continue towards a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more affordable future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0" name="Google Shape;280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>
            <p:ph type="ctrTitle"/>
          </p:nvPr>
        </p:nvSpPr>
        <p:spPr>
          <a:xfrm>
            <a:off x="685800" y="12109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86" name="Google Shape;286;p40"/>
          <p:cNvSpPr txBox="1"/>
          <p:nvPr>
            <p:ph idx="1" type="subTitle"/>
          </p:nvPr>
        </p:nvSpPr>
        <p:spPr>
          <a:xfrm>
            <a:off x="685800" y="2619452"/>
            <a:ext cx="7772400" cy="39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are the implications of these findings?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Limits and solutions</a:t>
            </a:r>
            <a:endParaRPr/>
          </a:p>
        </p:txBody>
      </p:sp>
      <p:sp>
        <p:nvSpPr>
          <p:cNvPr id="292" name="Google Shape;292;p41"/>
          <p:cNvSpPr txBox="1"/>
          <p:nvPr>
            <p:ph idx="2" type="body"/>
          </p:nvPr>
        </p:nvSpPr>
        <p:spPr>
          <a:xfrm>
            <a:off x="4773846" y="1474575"/>
            <a:ext cx="32484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Solutions</a:t>
            </a:r>
            <a:endParaRPr b="1" u="sng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Analyzing with more socioeconomic factors (e.g. income levels)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Need more data to describe the reason of a lot of lead in certain areas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More variables (income of individuals, how they use water right, distribution, etc.)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41"/>
          <p:cNvSpPr txBox="1"/>
          <p:nvPr>
            <p:ph idx="3" type="body"/>
          </p:nvPr>
        </p:nvSpPr>
        <p:spPr>
          <a:xfrm>
            <a:off x="855302" y="1474575"/>
            <a:ext cx="3524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Limits</a:t>
            </a:r>
            <a:endParaRPr b="1" u="sng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Lack of data with other socioeconomic factors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Couldn’t find the relationship between the location and toxic chemical measurements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Lack of water right variables in dataset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>
            <p:ph type="ctrTitle"/>
          </p:nvPr>
        </p:nvSpPr>
        <p:spPr>
          <a:xfrm>
            <a:off x="685800" y="12109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so much!</a:t>
            </a:r>
            <a:endParaRPr/>
          </a:p>
        </p:txBody>
      </p:sp>
      <p:sp>
        <p:nvSpPr>
          <p:cNvPr id="300" name="Google Shape;300;p42"/>
          <p:cNvSpPr txBox="1"/>
          <p:nvPr>
            <p:ph idx="1" type="subTitle"/>
          </p:nvPr>
        </p:nvSpPr>
        <p:spPr>
          <a:xfrm>
            <a:off x="685800" y="2619452"/>
            <a:ext cx="7772400" cy="39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ctrTitle"/>
          </p:nvPr>
        </p:nvSpPr>
        <p:spPr>
          <a:xfrm>
            <a:off x="685800" y="12109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1.</a:t>
            </a:r>
            <a:r>
              <a:rPr lang="en"/>
              <a:t> Water in California</a:t>
            </a:r>
            <a:endParaRPr/>
          </a:p>
        </p:txBody>
      </p:sp>
      <p:sp>
        <p:nvSpPr>
          <p:cNvPr id="169" name="Google Shape;169;p25"/>
          <p:cNvSpPr txBox="1"/>
          <p:nvPr>
            <p:ph idx="1" type="subTitle"/>
          </p:nvPr>
        </p:nvSpPr>
        <p:spPr>
          <a:xfrm>
            <a:off x="685800" y="2619452"/>
            <a:ext cx="7772400" cy="39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 exploration of water quality regulation.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791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Californian Water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779100" y="1430150"/>
            <a:ext cx="7625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state’s water systems supply water to</a:t>
            </a:r>
            <a:r>
              <a:rPr lang="en"/>
              <a:t>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30 million people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to over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5,680,000 acres</a:t>
            </a:r>
            <a:r>
              <a:rPr lang="en"/>
              <a:t> of farmland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makes it one of the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largest and most productive</a:t>
            </a:r>
            <a:r>
              <a:rPr lang="en"/>
              <a:t> water systems globally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How safe and clean does this water end up being?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7791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</a:t>
            </a:r>
            <a:r>
              <a:rPr lang="en"/>
              <a:t>Regulation</a:t>
            </a:r>
            <a:r>
              <a:rPr lang="en"/>
              <a:t> in California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779100" y="1430150"/>
            <a:ext cx="7625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Establishing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safe water</a:t>
            </a:r>
            <a:r>
              <a:rPr lang="en"/>
              <a:t> for </a:t>
            </a:r>
            <a:r>
              <a:rPr lang="en"/>
              <a:t>humans </a:t>
            </a:r>
            <a:r>
              <a:rPr i="1" lang="en"/>
              <a:t>and</a:t>
            </a:r>
            <a:r>
              <a:rPr lang="en"/>
              <a:t> the environment</a:t>
            </a:r>
            <a:r>
              <a:rPr lang="en"/>
              <a:t>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poses complex problems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Water regulation in CA accelerated in the 1960s, with the acts such as the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Clean Water Act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600"/>
              </a:spcAft>
              <a:buSzPts val="2400"/>
              <a:buChar char="●"/>
            </a:pPr>
            <a:r>
              <a:rPr lang="en"/>
              <a:t>Many additional standards and regulation have been put in place, including the use of pesticides and hazardous waste sites</a:t>
            </a:r>
            <a:endParaRPr/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ctrTitle"/>
          </p:nvPr>
        </p:nvSpPr>
        <p:spPr>
          <a:xfrm>
            <a:off x="685800" y="12109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2</a:t>
            </a:r>
            <a:r>
              <a:rPr lang="en">
                <a:solidFill>
                  <a:schemeClr val="accent1"/>
                </a:solidFill>
              </a:rPr>
              <a:t>.</a:t>
            </a:r>
            <a:r>
              <a:rPr lang="en"/>
              <a:t> The Problem</a:t>
            </a:r>
            <a:endParaRPr/>
          </a:p>
        </p:txBody>
      </p:sp>
      <p:sp>
        <p:nvSpPr>
          <p:cNvPr id="189" name="Google Shape;189;p28"/>
          <p:cNvSpPr txBox="1"/>
          <p:nvPr>
            <p:ph idx="1" type="subTitle"/>
          </p:nvPr>
        </p:nvSpPr>
        <p:spPr>
          <a:xfrm>
            <a:off x="685800" y="2619452"/>
            <a:ext cx="7772400" cy="39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Water pollution poses a serious threat in CA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810450" y="1517300"/>
            <a:ext cx="7530600" cy="27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“... a lot of people might be surprised to learn that, given how wealthy the state of California is, </a:t>
            </a:r>
            <a:r>
              <a:rPr lang="en" sz="2800">
                <a:latin typeface="Montserrat SemiBold"/>
                <a:ea typeface="Montserrat SemiBold"/>
                <a:cs typeface="Montserrat SemiBold"/>
                <a:sym typeface="Montserrat SemiBold"/>
              </a:rPr>
              <a:t>we still don’t have universal access to clean drinking water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Font typeface="Montserrat"/>
              <a:buChar char="-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Lara Cushing, assistant professor at UCLA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/>
          <p:nvPr/>
        </p:nvSpPr>
        <p:spPr>
          <a:xfrm>
            <a:off x="4907925" y="0"/>
            <a:ext cx="423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779100" y="1430150"/>
            <a:ext cx="31785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Small Communities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Roughly </a:t>
            </a: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400 rural water systems</a:t>
            </a:r>
            <a:r>
              <a:rPr lang="en"/>
              <a:t> and schools cannot provide </a:t>
            </a: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adequate</a:t>
            </a: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drinking</a:t>
            </a: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 water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Extended Droughts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California droughts have exacerbated these inequalities.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 txBox="1"/>
          <p:nvPr>
            <p:ph type="title"/>
          </p:nvPr>
        </p:nvSpPr>
        <p:spPr>
          <a:xfrm>
            <a:off x="7791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Pollution in California</a:t>
            </a:r>
            <a:endParaRPr/>
          </a:p>
        </p:txBody>
      </p:sp>
      <p:sp>
        <p:nvSpPr>
          <p:cNvPr id="203" name="Google Shape;203;p3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075" y="1506350"/>
            <a:ext cx="2619249" cy="3309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 rotWithShape="1">
          <a:blip r:embed="rId4">
            <a:alphaModFix/>
          </a:blip>
          <a:srcRect b="0" l="0" r="7192" t="0"/>
          <a:stretch/>
        </p:blipFill>
        <p:spPr>
          <a:xfrm>
            <a:off x="6795125" y="1506350"/>
            <a:ext cx="2106600" cy="239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7791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Causes of Water Crisis</a:t>
            </a:r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779100" y="1430150"/>
            <a:ext cx="7625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600"/>
              </a:spcAft>
              <a:buSzPts val="2400"/>
              <a:buChar char="●"/>
            </a:pPr>
            <a:r>
              <a:rPr lang="en"/>
              <a:t>Groundwater Threats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100" y="1795825"/>
            <a:ext cx="5544026" cy="320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31"/>
          <p:cNvCxnSpPr/>
          <p:nvPr/>
        </p:nvCxnSpPr>
        <p:spPr>
          <a:xfrm flipH="1" rot="10800000">
            <a:off x="1561600" y="2225275"/>
            <a:ext cx="5055600" cy="14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31"/>
          <p:cNvCxnSpPr/>
          <p:nvPr/>
        </p:nvCxnSpPr>
        <p:spPr>
          <a:xfrm flipH="1" rot="10800000">
            <a:off x="2527825" y="1932400"/>
            <a:ext cx="4255500" cy="87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31"/>
          <p:cNvSpPr txBox="1"/>
          <p:nvPr/>
        </p:nvSpPr>
        <p:spPr>
          <a:xfrm>
            <a:off x="6783325" y="1724275"/>
            <a:ext cx="19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Sacramento</a:t>
            </a:r>
            <a:endParaRPr>
              <a:solidFill>
                <a:srgbClr val="FF0000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6617200" y="2020300"/>
            <a:ext cx="19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Los Angeles</a:t>
            </a:r>
            <a:endParaRPr>
              <a:solidFill>
                <a:srgbClr val="FF0000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6453175" y="2576650"/>
            <a:ext cx="257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-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30% of California’s water come from groundwater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ctrTitle"/>
          </p:nvPr>
        </p:nvSpPr>
        <p:spPr>
          <a:xfrm>
            <a:off x="685800" y="12109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3</a:t>
            </a:r>
            <a:r>
              <a:rPr lang="en">
                <a:solidFill>
                  <a:schemeClr val="accent1"/>
                </a:solidFill>
              </a:rPr>
              <a:t>.</a:t>
            </a:r>
            <a:r>
              <a:rPr lang="en"/>
              <a:t> Our Data Analysis</a:t>
            </a:r>
            <a:endParaRPr/>
          </a:p>
        </p:txBody>
      </p:sp>
      <p:sp>
        <p:nvSpPr>
          <p:cNvPr id="224" name="Google Shape;224;p32"/>
          <p:cNvSpPr txBox="1"/>
          <p:nvPr>
            <p:ph idx="1" type="subTitle"/>
          </p:nvPr>
        </p:nvSpPr>
        <p:spPr>
          <a:xfrm>
            <a:off x="685800" y="2619448"/>
            <a:ext cx="7772400" cy="88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did we approach and evaluate water pollution injustice in CA?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2"/>
          <p:cNvSpPr txBox="1"/>
          <p:nvPr>
            <p:ph idx="4294967295" type="body"/>
          </p:nvPr>
        </p:nvSpPr>
        <p:spPr>
          <a:xfrm>
            <a:off x="4698910" y="3077069"/>
            <a:ext cx="1564200" cy="21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[</a:t>
            </a:r>
            <a:r>
              <a:rPr lang="en" sz="1200">
                <a:solidFill>
                  <a:schemeClr val="hlink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Deepnote Project</a:t>
            </a: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]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