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oboto" charset="1" panose="02000000000000000000"/>
      <p:regular r:id="rId14"/>
    </p:embeddedFont>
    <p:embeddedFont>
      <p:font typeface="Canva Sans Bold" charset="1" panose="020B0803030501040103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2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77335" y="1741660"/>
            <a:ext cx="12163700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</a:pPr>
            <a:r>
              <a:rPr lang="en-US" sz="7500">
                <a:solidFill>
                  <a:srgbClr val="111111"/>
                </a:solidFill>
                <a:latin typeface="Roboto"/>
              </a:rPr>
              <a:t>Light Detection Alarm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0">
            <a:off x="14058958" y="-498129"/>
            <a:ext cx="3200342" cy="5641629"/>
          </a:xfrm>
          <a:custGeom>
            <a:avLst/>
            <a:gdLst/>
            <a:ahLst/>
            <a:cxnLst/>
            <a:rect r="r" b="b" t="t" l="l"/>
            <a:pathLst>
              <a:path h="5641629" w="3200342">
                <a:moveTo>
                  <a:pt x="0" y="5641629"/>
                </a:moveTo>
                <a:lnTo>
                  <a:pt x="3200342" y="5641629"/>
                </a:lnTo>
                <a:lnTo>
                  <a:pt x="3200342" y="0"/>
                </a:lnTo>
                <a:lnTo>
                  <a:pt x="0" y="0"/>
                </a:lnTo>
                <a:lnTo>
                  <a:pt x="0" y="56416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41658" y="6701606"/>
            <a:ext cx="7735407" cy="304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2"/>
              </a:lnSpc>
            </a:pPr>
            <a:r>
              <a:rPr lang="en-US" sz="3466">
                <a:solidFill>
                  <a:srgbClr val="111111"/>
                </a:solidFill>
                <a:latin typeface="Canva Sans Bold"/>
              </a:rPr>
              <a:t>Submitted by:</a:t>
            </a:r>
          </a:p>
          <a:p>
            <a:pPr algn="ctr">
              <a:lnSpc>
                <a:spcPts val="4852"/>
              </a:lnSpc>
            </a:pPr>
            <a:r>
              <a:rPr lang="en-US" sz="3466">
                <a:solidFill>
                  <a:srgbClr val="111111"/>
                </a:solidFill>
                <a:latin typeface="Canva Sans"/>
              </a:rPr>
              <a:t>Nagaboina Dharsini EN22AM0036</a:t>
            </a:r>
          </a:p>
          <a:p>
            <a:pPr algn="ctr">
              <a:lnSpc>
                <a:spcPts val="4852"/>
              </a:lnSpc>
            </a:pPr>
            <a:r>
              <a:rPr lang="en-US" sz="3466">
                <a:solidFill>
                  <a:srgbClr val="111111"/>
                </a:solidFill>
                <a:latin typeface="Canva Sans"/>
              </a:rPr>
              <a:t>Sahana Priya           ENG22AM0050</a:t>
            </a:r>
          </a:p>
          <a:p>
            <a:pPr algn="ctr">
              <a:lnSpc>
                <a:spcPts val="4852"/>
              </a:lnSpc>
            </a:pPr>
            <a:r>
              <a:rPr lang="en-US" sz="3466">
                <a:solidFill>
                  <a:srgbClr val="111111"/>
                </a:solidFill>
                <a:latin typeface="Canva Sans"/>
              </a:rPr>
              <a:t>Sana Banu                ENG22AM0053</a:t>
            </a:r>
          </a:p>
          <a:p>
            <a:pPr algn="ctr">
              <a:lnSpc>
                <a:spcPts val="4852"/>
              </a:lnSpc>
            </a:pPr>
            <a:r>
              <a:rPr lang="en-US" sz="3466">
                <a:solidFill>
                  <a:srgbClr val="111111"/>
                </a:solidFill>
                <a:latin typeface="Canva Sans"/>
              </a:rPr>
              <a:t>  Pooja            ENG22AM1002               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77335" y="3745195"/>
            <a:ext cx="10064054" cy="150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3"/>
              </a:lnSpc>
            </a:pPr>
            <a:r>
              <a:rPr lang="en-US" sz="4302">
                <a:solidFill>
                  <a:srgbClr val="111111"/>
                </a:solidFill>
                <a:latin typeface="Canva Sans Bold"/>
              </a:rPr>
              <a:t>Submitted to:</a:t>
            </a:r>
          </a:p>
          <a:p>
            <a:pPr algn="ctr">
              <a:lnSpc>
                <a:spcPts val="6023"/>
              </a:lnSpc>
            </a:pPr>
            <a:r>
              <a:rPr lang="en-US" sz="4302">
                <a:solidFill>
                  <a:srgbClr val="111111"/>
                </a:solidFill>
                <a:latin typeface="Canva Sans Bold"/>
              </a:rPr>
              <a:t>Prof.Pradeep Kumar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2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559041"/>
            <a:ext cx="6360860" cy="7168918"/>
            <a:chOff x="0" y="0"/>
            <a:chExt cx="1207124" cy="1360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7124" cy="1360472"/>
            </a:xfrm>
            <a:custGeom>
              <a:avLst/>
              <a:gdLst/>
              <a:ahLst/>
              <a:cxnLst/>
              <a:rect r="r" b="b" t="t" l="l"/>
              <a:pathLst>
                <a:path h="1360472" w="1207124">
                  <a:moveTo>
                    <a:pt x="603562" y="0"/>
                  </a:moveTo>
                  <a:cubicBezTo>
                    <a:pt x="270224" y="0"/>
                    <a:pt x="0" y="304552"/>
                    <a:pt x="0" y="680236"/>
                  </a:cubicBezTo>
                  <a:cubicBezTo>
                    <a:pt x="0" y="1055920"/>
                    <a:pt x="270224" y="1360472"/>
                    <a:pt x="603562" y="1360472"/>
                  </a:cubicBezTo>
                  <a:cubicBezTo>
                    <a:pt x="936900" y="1360472"/>
                    <a:pt x="1207124" y="1055920"/>
                    <a:pt x="1207124" y="680236"/>
                  </a:cubicBezTo>
                  <a:cubicBezTo>
                    <a:pt x="1207124" y="304552"/>
                    <a:pt x="936900" y="0"/>
                    <a:pt x="603562" y="0"/>
                  </a:cubicBezTo>
                  <a:close/>
                </a:path>
              </a:pathLst>
            </a:custGeom>
            <a:blipFill>
              <a:blip r:embed="rId2"/>
              <a:stretch>
                <a:fillRect l="-48615" t="0" r="-48615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08076" y="368750"/>
            <a:ext cx="5634397" cy="1177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47"/>
              </a:lnSpc>
            </a:pPr>
            <a:r>
              <a:rPr lang="en-US" sz="6819">
                <a:solidFill>
                  <a:srgbClr val="111111"/>
                </a:solidFill>
                <a:latin typeface="Canva Sans Bold"/>
              </a:rPr>
              <a:t>Abstract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26835" y="1520941"/>
            <a:ext cx="11461165" cy="8170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0"/>
              </a:lnSpc>
            </a:pPr>
          </a:p>
          <a:p>
            <a:pPr algn="l">
              <a:lnSpc>
                <a:spcPts val="3410"/>
              </a:lnSpc>
            </a:pPr>
          </a:p>
          <a:p>
            <a:pPr algn="l">
              <a:lnSpc>
                <a:spcPts val="3410"/>
              </a:lnSpc>
            </a:pPr>
            <a:r>
              <a:rPr lang="en-US" sz="2435">
                <a:solidFill>
                  <a:srgbClr val="111111"/>
                </a:solidFill>
                <a:latin typeface="Canva Sans Bold"/>
              </a:rPr>
              <a:t>Objective</a:t>
            </a:r>
          </a:p>
          <a:p>
            <a:pPr algn="l" marL="525915" indent="-262957" lvl="1">
              <a:lnSpc>
                <a:spcPts val="3410"/>
              </a:lnSpc>
              <a:buFont typeface="Arial"/>
              <a:buChar char="•"/>
            </a:pPr>
            <a:r>
              <a:rPr lang="en-US" sz="2435">
                <a:solidFill>
                  <a:srgbClr val="111111"/>
                </a:solidFill>
                <a:latin typeface="Canva Sans"/>
              </a:rPr>
              <a:t>Design and implement a light detection alarm system using an Arduino Uno.</a:t>
            </a:r>
          </a:p>
          <a:p>
            <a:pPr algn="l">
              <a:lnSpc>
                <a:spcPts val="3410"/>
              </a:lnSpc>
            </a:pPr>
            <a:r>
              <a:rPr lang="en-US" sz="2435">
                <a:solidFill>
                  <a:srgbClr val="111111"/>
                </a:solidFill>
                <a:latin typeface="Canva Sans Bold"/>
              </a:rPr>
              <a:t>Components</a:t>
            </a:r>
            <a:r>
              <a:rPr lang="en-US" sz="2435">
                <a:solidFill>
                  <a:srgbClr val="111111"/>
                </a:solidFill>
                <a:latin typeface="Canva Sans"/>
              </a:rPr>
              <a:t>: </a:t>
            </a:r>
          </a:p>
          <a:p>
            <a:pPr algn="l" marL="482736" indent="-241368" lvl="1">
              <a:lnSpc>
                <a:spcPts val="3130"/>
              </a:lnSpc>
              <a:buFont typeface="Arial"/>
              <a:buChar char="•"/>
            </a:pPr>
            <a:r>
              <a:rPr lang="en-US" sz="2235">
                <a:solidFill>
                  <a:srgbClr val="111111"/>
                </a:solidFill>
                <a:latin typeface="Canva Sans"/>
              </a:rPr>
              <a:t>  Light sensor (potentiometer)</a:t>
            </a:r>
          </a:p>
          <a:p>
            <a:pPr algn="l" marL="482736" indent="-241368" lvl="1">
              <a:lnSpc>
                <a:spcPts val="3130"/>
              </a:lnSpc>
              <a:buFont typeface="Arial"/>
              <a:buChar char="•"/>
            </a:pPr>
            <a:r>
              <a:rPr lang="en-US" sz="2235">
                <a:solidFill>
                  <a:srgbClr val="111111"/>
                </a:solidFill>
                <a:latin typeface="Canva Sans"/>
              </a:rPr>
              <a:t>  LED for alarm</a:t>
            </a:r>
          </a:p>
          <a:p>
            <a:pPr algn="l" marL="482736" indent="-241368" lvl="1">
              <a:lnSpc>
                <a:spcPts val="3130"/>
              </a:lnSpc>
              <a:buFont typeface="Arial"/>
              <a:buChar char="•"/>
            </a:pPr>
            <a:r>
              <a:rPr lang="en-US" sz="2235">
                <a:solidFill>
                  <a:srgbClr val="111111"/>
                </a:solidFill>
                <a:latin typeface="Canva Sans"/>
              </a:rPr>
              <a:t>  Push button for reset</a:t>
            </a:r>
          </a:p>
          <a:p>
            <a:pPr algn="l">
              <a:lnSpc>
                <a:spcPts val="3410"/>
              </a:lnSpc>
            </a:pPr>
            <a:r>
              <a:rPr lang="en-US" sz="2435">
                <a:solidFill>
                  <a:srgbClr val="111111"/>
                </a:solidFill>
                <a:latin typeface="Canva Sans Bold"/>
              </a:rPr>
              <a:t>Operation:</a:t>
            </a:r>
          </a:p>
          <a:p>
            <a:pPr algn="l" marL="482736" indent="-241368" lvl="1">
              <a:lnSpc>
                <a:spcPts val="3130"/>
              </a:lnSpc>
              <a:buFont typeface="Arial"/>
              <a:buChar char="•"/>
            </a:pPr>
            <a:r>
              <a:rPr lang="en-US" sz="2235">
                <a:solidFill>
                  <a:srgbClr val="111111"/>
                </a:solidFill>
                <a:latin typeface="Canva Sans"/>
              </a:rPr>
              <a:t>  Monitors ambient light levels.</a:t>
            </a:r>
          </a:p>
          <a:p>
            <a:pPr algn="l" marL="482736" indent="-241368" lvl="1">
              <a:lnSpc>
                <a:spcPts val="3130"/>
              </a:lnSpc>
              <a:buFont typeface="Arial"/>
              <a:buChar char="•"/>
            </a:pPr>
            <a:r>
              <a:rPr lang="en-US" sz="2235">
                <a:solidFill>
                  <a:srgbClr val="111111"/>
                </a:solidFill>
                <a:latin typeface="Canva Sans"/>
              </a:rPr>
              <a:t>   Activates alarm (LED) when light exceeds threshold.</a:t>
            </a:r>
          </a:p>
          <a:p>
            <a:pPr algn="l" marL="482736" indent="-241368" lvl="1">
              <a:lnSpc>
                <a:spcPts val="3130"/>
              </a:lnSpc>
              <a:buFont typeface="Arial"/>
              <a:buChar char="•"/>
            </a:pPr>
            <a:r>
              <a:rPr lang="en-US" sz="2235">
                <a:solidFill>
                  <a:srgbClr val="111111"/>
                </a:solidFill>
                <a:latin typeface="Canva Sans"/>
              </a:rPr>
              <a:t>    Manual reset with push button.</a:t>
            </a:r>
          </a:p>
          <a:p>
            <a:pPr algn="l">
              <a:lnSpc>
                <a:spcPts val="3410"/>
              </a:lnSpc>
            </a:pPr>
            <a:r>
              <a:rPr lang="en-US" sz="2435">
                <a:solidFill>
                  <a:srgbClr val="111111"/>
                </a:solidFill>
                <a:latin typeface="Canva Sans Bold"/>
              </a:rPr>
              <a:t>Applications:</a:t>
            </a:r>
          </a:p>
          <a:p>
            <a:pPr algn="l" marL="482736" indent="-241368" lvl="1">
              <a:lnSpc>
                <a:spcPts val="3130"/>
              </a:lnSpc>
              <a:buFont typeface="Arial"/>
              <a:buChar char="•"/>
            </a:pPr>
            <a:r>
              <a:rPr lang="en-US" sz="2235">
                <a:solidFill>
                  <a:srgbClr val="111111"/>
                </a:solidFill>
                <a:latin typeface="Canva Sans"/>
              </a:rPr>
              <a:t>  Security enhancement.</a:t>
            </a:r>
          </a:p>
          <a:p>
            <a:pPr algn="l" marL="482736" indent="-241368" lvl="1">
              <a:lnSpc>
                <a:spcPts val="3130"/>
              </a:lnSpc>
              <a:buFont typeface="Arial"/>
              <a:buChar char="•"/>
            </a:pPr>
            <a:r>
              <a:rPr lang="en-US" sz="2235">
                <a:solidFill>
                  <a:srgbClr val="111111"/>
                </a:solidFill>
                <a:latin typeface="Canva Sans"/>
              </a:rPr>
              <a:t>  Maintains optimal light in labs and galleries.</a:t>
            </a:r>
          </a:p>
          <a:p>
            <a:pPr algn="l">
              <a:lnSpc>
                <a:spcPts val="3410"/>
              </a:lnSpc>
            </a:pPr>
            <a:r>
              <a:rPr lang="en-US" sz="2435">
                <a:solidFill>
                  <a:srgbClr val="111111"/>
                </a:solidFill>
                <a:latin typeface="Canva Sans Bold"/>
              </a:rPr>
              <a:t>Features:</a:t>
            </a:r>
          </a:p>
          <a:p>
            <a:pPr algn="l" marL="504325" indent="-252163" lvl="1">
              <a:lnSpc>
                <a:spcPts val="3270"/>
              </a:lnSpc>
              <a:buFont typeface="Arial"/>
              <a:buChar char="•"/>
            </a:pPr>
            <a:r>
              <a:rPr lang="en-US" sz="2335">
                <a:solidFill>
                  <a:srgbClr val="111111"/>
                </a:solidFill>
                <a:latin typeface="Canva Sans"/>
              </a:rPr>
              <a:t>   Real-time monitoring.</a:t>
            </a:r>
          </a:p>
          <a:p>
            <a:pPr algn="l" marL="504325" indent="-252163" lvl="1">
              <a:lnSpc>
                <a:spcPts val="3270"/>
              </a:lnSpc>
              <a:buFont typeface="Arial"/>
              <a:buChar char="•"/>
            </a:pPr>
            <a:r>
              <a:rPr lang="en-US" sz="2335">
                <a:solidFill>
                  <a:srgbClr val="111111"/>
                </a:solidFill>
                <a:latin typeface="Canva Sans"/>
              </a:rPr>
              <a:t>   Simple, cost-effective, and easy to implement.</a:t>
            </a:r>
          </a:p>
          <a:p>
            <a:pPr algn="l">
              <a:lnSpc>
                <a:spcPts val="3130"/>
              </a:lnSpc>
            </a:pPr>
            <a:r>
              <a:rPr lang="en-US" sz="2235">
                <a:solidFill>
                  <a:srgbClr val="111111"/>
                </a:solidFill>
                <a:latin typeface="Canva Sans"/>
              </a:rPr>
              <a:t>-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77" t="0" r="-4677" b="-1509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36216" y="0"/>
            <a:ext cx="13237198" cy="10287000"/>
            <a:chOff x="0" y="0"/>
            <a:chExt cx="348634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863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3486340">
                  <a:moveTo>
                    <a:pt x="29828" y="0"/>
                  </a:moveTo>
                  <a:lnTo>
                    <a:pt x="3456512" y="0"/>
                  </a:lnTo>
                  <a:cubicBezTo>
                    <a:pt x="3472986" y="0"/>
                    <a:pt x="3486340" y="13354"/>
                    <a:pt x="3486340" y="29828"/>
                  </a:cubicBezTo>
                  <a:lnTo>
                    <a:pt x="3486340" y="2679505"/>
                  </a:lnTo>
                  <a:cubicBezTo>
                    <a:pt x="3486340" y="2687416"/>
                    <a:pt x="3483198" y="2695003"/>
                    <a:pt x="3477604" y="2700597"/>
                  </a:cubicBezTo>
                  <a:cubicBezTo>
                    <a:pt x="3472010" y="2706191"/>
                    <a:pt x="3464423" y="2709333"/>
                    <a:pt x="3456512" y="2709333"/>
                  </a:cubicBezTo>
                  <a:lnTo>
                    <a:pt x="29828" y="2709333"/>
                  </a:lnTo>
                  <a:cubicBezTo>
                    <a:pt x="13354" y="2709333"/>
                    <a:pt x="0" y="2695979"/>
                    <a:pt x="0" y="2679505"/>
                  </a:cubicBezTo>
                  <a:lnTo>
                    <a:pt x="0" y="29828"/>
                  </a:lnTo>
                  <a:cubicBezTo>
                    <a:pt x="0" y="13354"/>
                    <a:pt x="13354" y="0"/>
                    <a:pt x="29828" y="0"/>
                  </a:cubicBezTo>
                  <a:close/>
                </a:path>
              </a:pathLst>
            </a:custGeom>
            <a:solidFill>
              <a:srgbClr val="E4E2D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486340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45896" y="1584783"/>
            <a:ext cx="15496685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61"/>
              </a:lnSpc>
            </a:pPr>
            <a:r>
              <a:rPr lang="en-US" sz="5967">
                <a:solidFill>
                  <a:srgbClr val="111111"/>
                </a:solidFill>
                <a:latin typeface="Roboto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91435" y="3058901"/>
            <a:ext cx="12426656" cy="5894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4"/>
              </a:lnSpc>
            </a:pPr>
          </a:p>
          <a:p>
            <a:pPr algn="ctr">
              <a:lnSpc>
                <a:spcPts val="3074"/>
              </a:lnSpc>
            </a:pPr>
          </a:p>
          <a:p>
            <a:pPr algn="l">
              <a:lnSpc>
                <a:spcPts val="3372"/>
              </a:lnSpc>
            </a:pPr>
            <a:r>
              <a:rPr lang="en-US" sz="2408">
                <a:solidFill>
                  <a:srgbClr val="111111"/>
                </a:solidFill>
                <a:latin typeface="Canva Sans Bold"/>
              </a:rPr>
              <a:t>Need</a:t>
            </a:r>
            <a:r>
              <a:rPr lang="en-US" sz="2408">
                <a:solidFill>
                  <a:srgbClr val="111111"/>
                </a:solidFill>
                <a:latin typeface="Canva Sans"/>
              </a:rPr>
              <a:t>:</a:t>
            </a:r>
          </a:p>
          <a:p>
            <a:pPr algn="l" marL="520099" indent="-260049" lvl="1">
              <a:lnSpc>
                <a:spcPts val="3372"/>
              </a:lnSpc>
              <a:buFont typeface="Arial"/>
              <a:buChar char="•"/>
            </a:pPr>
            <a:r>
              <a:rPr lang="en-US" sz="2408">
                <a:solidFill>
                  <a:srgbClr val="111111"/>
                </a:solidFill>
                <a:latin typeface="Canva Sans"/>
              </a:rPr>
              <a:t> Automated system to maintain appropriate light levels in security-sensitive areas and energy-efficient spaces, addressing inefficiencies and errors of manual monitoring.</a:t>
            </a:r>
          </a:p>
          <a:p>
            <a:pPr algn="l">
              <a:lnSpc>
                <a:spcPts val="3372"/>
              </a:lnSpc>
            </a:pPr>
          </a:p>
          <a:p>
            <a:pPr algn="l">
              <a:lnSpc>
                <a:spcPts val="3372"/>
              </a:lnSpc>
            </a:pPr>
            <a:r>
              <a:rPr lang="en-US" sz="2408">
                <a:solidFill>
                  <a:srgbClr val="111111"/>
                </a:solidFill>
                <a:latin typeface="Canva Sans Bold"/>
              </a:rPr>
              <a:t>Challenges</a:t>
            </a:r>
          </a:p>
          <a:p>
            <a:pPr algn="l" marL="520099" indent="-260049" lvl="1">
              <a:lnSpc>
                <a:spcPts val="3372"/>
              </a:lnSpc>
              <a:buFont typeface="Arial"/>
              <a:buChar char="•"/>
            </a:pPr>
            <a:r>
              <a:rPr lang="en-US" sz="2408">
                <a:solidFill>
                  <a:srgbClr val="111111"/>
                </a:solidFill>
                <a:latin typeface="Canva Sans"/>
              </a:rPr>
              <a:t>Continuous monitoring of ambient light, providing real-time alerts when levels exceed or fall below thresholds, and incorporating a manual reset function.</a:t>
            </a:r>
          </a:p>
          <a:p>
            <a:pPr algn="l">
              <a:lnSpc>
                <a:spcPts val="3670"/>
              </a:lnSpc>
            </a:pPr>
          </a:p>
          <a:p>
            <a:pPr algn="l">
              <a:lnSpc>
                <a:spcPts val="3372"/>
              </a:lnSpc>
            </a:pPr>
            <a:r>
              <a:rPr lang="en-US" sz="2408">
                <a:solidFill>
                  <a:srgbClr val="111111"/>
                </a:solidFill>
                <a:latin typeface="Canva Sans Bold"/>
              </a:rPr>
              <a:t>Solution</a:t>
            </a:r>
          </a:p>
          <a:p>
            <a:pPr algn="l" marL="520099" indent="-260049" lvl="1">
              <a:lnSpc>
                <a:spcPts val="3372"/>
              </a:lnSpc>
              <a:buFont typeface="Arial"/>
              <a:buChar char="•"/>
            </a:pPr>
            <a:r>
              <a:rPr lang="en-US" sz="2408">
                <a:solidFill>
                  <a:srgbClr val="111111"/>
                </a:solidFill>
                <a:latin typeface="Canva Sans"/>
              </a:rPr>
              <a:t>Design a light detection alarm system using Arduino Uno to detect light intensity changes, trigger alarms, and ensure efficient, real-time light management.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2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33527" y="-102870"/>
            <a:ext cx="6995160" cy="10761050"/>
            <a:chOff x="0" y="0"/>
            <a:chExt cx="812800" cy="12503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250376"/>
            </a:xfrm>
            <a:custGeom>
              <a:avLst/>
              <a:gdLst/>
              <a:ahLst/>
              <a:cxnLst/>
              <a:rect r="r" b="b" t="t" l="l"/>
              <a:pathLst>
                <a:path h="1250376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1250376"/>
                  </a:lnTo>
                  <a:lnTo>
                    <a:pt x="812800" y="1250376"/>
                  </a:lnTo>
                  <a:lnTo>
                    <a:pt x="609600" y="0"/>
                  </a:lnTo>
                  <a:close/>
                </a:path>
              </a:pathLst>
            </a:custGeom>
            <a:blipFill>
              <a:blip r:embed="rId2">
                <a:alphaModFix amt="78000"/>
              </a:blip>
              <a:stretch>
                <a:fillRect l="-49785" t="0" r="-49785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96345" y="1195165"/>
            <a:ext cx="11897826" cy="859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Canva Sans Bold"/>
              </a:rPr>
              <a:t>Introduction</a:t>
            </a:r>
          </a:p>
          <a:p>
            <a:pPr algn="ctr">
              <a:lnSpc>
                <a:spcPts val="4759"/>
              </a:lnSpc>
            </a:pP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Develop a light detection alarm system using Arduino Uno.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Monitor light levels and trigger an alarm when intensity exceeds a threshold.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Components: light sensor (potentiometer), LED for alarm, and push button for reset.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Applications: security, labs, galleries, and energy-efficient spaces.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Features: real-time monitoring, immediate response, manual reset.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Educational: practical integration of sensors and microcontrollers.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4E2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7969" y="570230"/>
            <a:ext cx="17480031" cy="907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Canva Sans Bold"/>
              </a:rPr>
              <a:t>Components</a:t>
            </a:r>
          </a:p>
          <a:p>
            <a:pPr algn="ctr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Arduino Uno: Microcontroller board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Light Sensor : Simulates varying light intensities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LED: Indicates the alarm state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Push Button: Resets the alarm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Resistors: Ensures proper current flow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Breadboard and Jumper Wires: For connecting components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Power Source: Supplies power to the Arduino board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2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94308" y="-224564"/>
            <a:ext cx="7588616" cy="10736128"/>
            <a:chOff x="0" y="0"/>
            <a:chExt cx="1028716" cy="14553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28716" cy="1455394"/>
            </a:xfrm>
            <a:custGeom>
              <a:avLst/>
              <a:gdLst/>
              <a:ahLst/>
              <a:cxnLst/>
              <a:rect r="r" b="b" t="t" l="l"/>
              <a:pathLst>
                <a:path h="1455394" w="1028716">
                  <a:moveTo>
                    <a:pt x="514358" y="0"/>
                  </a:moveTo>
                  <a:lnTo>
                    <a:pt x="1028716" y="1455394"/>
                  </a:lnTo>
                  <a:lnTo>
                    <a:pt x="0" y="1455394"/>
                  </a:lnTo>
                  <a:lnTo>
                    <a:pt x="514358" y="0"/>
                  </a:lnTo>
                  <a:close/>
                </a:path>
              </a:pathLst>
            </a:custGeom>
            <a:blipFill>
              <a:blip r:embed="rId2"/>
              <a:stretch>
                <a:fillRect l="-56300" t="0" r="-5630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10192193">
            <a:off x="13712493" y="-1311063"/>
            <a:ext cx="7093615" cy="12259502"/>
            <a:chOff x="0" y="0"/>
            <a:chExt cx="1116706" cy="19299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16706" cy="1929941"/>
            </a:xfrm>
            <a:custGeom>
              <a:avLst/>
              <a:gdLst/>
              <a:ahLst/>
              <a:cxnLst/>
              <a:rect r="r" b="b" t="t" l="l"/>
              <a:pathLst>
                <a:path h="1929941" w="1116706">
                  <a:moveTo>
                    <a:pt x="558353" y="0"/>
                  </a:moveTo>
                  <a:lnTo>
                    <a:pt x="1116706" y="1929941"/>
                  </a:lnTo>
                  <a:lnTo>
                    <a:pt x="0" y="1929941"/>
                  </a:lnTo>
                  <a:lnTo>
                    <a:pt x="558353" y="0"/>
                  </a:lnTo>
                  <a:close/>
                </a:path>
              </a:pathLst>
            </a:custGeom>
            <a:blipFill>
              <a:blip r:embed="rId2"/>
              <a:stretch>
                <a:fillRect l="-79854" t="0" r="-79854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08656" y="1247819"/>
            <a:ext cx="15230765" cy="7755242"/>
          </a:xfrm>
          <a:custGeom>
            <a:avLst/>
            <a:gdLst/>
            <a:ahLst/>
            <a:cxnLst/>
            <a:rect r="r" b="b" t="t" l="l"/>
            <a:pathLst>
              <a:path h="7755242" w="15230765">
                <a:moveTo>
                  <a:pt x="0" y="0"/>
                </a:moveTo>
                <a:lnTo>
                  <a:pt x="15230765" y="0"/>
                </a:lnTo>
                <a:lnTo>
                  <a:pt x="15230765" y="7755242"/>
                </a:lnTo>
                <a:lnTo>
                  <a:pt x="0" y="77552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79" r="-1140" b="-47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098109" y="169588"/>
            <a:ext cx="2045891" cy="1078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299">
                <a:solidFill>
                  <a:srgbClr val="000000"/>
                </a:solidFill>
                <a:latin typeface="Canva Sans Bold"/>
              </a:rPr>
              <a:t>Code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2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97664" y="2164594"/>
            <a:ext cx="12020733" cy="8405210"/>
          </a:xfrm>
          <a:custGeom>
            <a:avLst/>
            <a:gdLst/>
            <a:ahLst/>
            <a:cxnLst/>
            <a:rect r="r" b="b" t="t" l="l"/>
            <a:pathLst>
              <a:path h="8405210" w="12020733">
                <a:moveTo>
                  <a:pt x="0" y="0"/>
                </a:moveTo>
                <a:lnTo>
                  <a:pt x="12020733" y="0"/>
                </a:lnTo>
                <a:lnTo>
                  <a:pt x="12020733" y="8405210"/>
                </a:lnTo>
                <a:lnTo>
                  <a:pt x="0" y="84052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74" r="-947" b="-195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47609" y="541506"/>
            <a:ext cx="7920844" cy="1340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4"/>
              </a:lnSpc>
            </a:pPr>
            <a:r>
              <a:rPr lang="en-US" sz="7896">
                <a:solidFill>
                  <a:srgbClr val="000000"/>
                </a:solidFill>
                <a:latin typeface="Canva Sans Bold"/>
              </a:rPr>
              <a:t>Implementation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4E2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8644" y="284802"/>
            <a:ext cx="5436691" cy="133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>
                <a:solidFill>
                  <a:srgbClr val="000000"/>
                </a:solidFill>
                <a:latin typeface="Canva Sans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77085"/>
            <a:ext cx="16147897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Successful Implementation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Developed a functional light detection alarm system using Arduino Uno.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Real-Time Monitoring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Achieved continuous monitoring of ambient light levels.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Effective Alert System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Triggered alarms accurately when light intensity exceeded thresholds.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User Control Incorporated a manual reset function for ease of use.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Practical Applications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Suitable for enhancing security and maintaining optimal light conditions in various settings.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DAGGzmTUAMI</dc:identifier>
  <dcterms:modified xsi:type="dcterms:W3CDTF">2011-08-01T06:04:30Z</dcterms:modified>
  <cp:revision>1</cp:revision>
  <dc:title>Light Detection Alarm</dc:title>
</cp:coreProperties>
</file>