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91" r:id="rId3"/>
    <p:sldId id="257" r:id="rId4"/>
    <p:sldId id="258" r:id="rId5"/>
    <p:sldId id="269" r:id="rId6"/>
    <p:sldId id="259" r:id="rId7"/>
    <p:sldId id="271" r:id="rId8"/>
    <p:sldId id="270" r:id="rId9"/>
    <p:sldId id="268" r:id="rId10"/>
    <p:sldId id="260" r:id="rId11"/>
    <p:sldId id="272" r:id="rId12"/>
    <p:sldId id="261" r:id="rId13"/>
    <p:sldId id="262" r:id="rId14"/>
    <p:sldId id="273" r:id="rId15"/>
    <p:sldId id="264" r:id="rId16"/>
    <p:sldId id="265" r:id="rId17"/>
    <p:sldId id="266" r:id="rId18"/>
    <p:sldId id="267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7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993" autoAdjust="0"/>
  </p:normalViewPr>
  <p:slideViewPr>
    <p:cSldViewPr snapToGrid="0">
      <p:cViewPr varScale="1">
        <p:scale>
          <a:sx n="82" d="100"/>
          <a:sy n="82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83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7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527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469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53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33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575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376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83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5" y="1250975"/>
            <a:ext cx="2112235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52646" y="1250975"/>
            <a:ext cx="1056117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4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22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27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163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282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03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18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447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1A49CB-B7C5-42F7-AB74-47A63759AB41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417E2FA-670A-4479-8ED4-6BBB95395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87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  <p:sldLayoutId id="21474839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8412044F-CF95-4660-B2FF-7F68FFFBA224}"/>
              </a:ext>
            </a:extLst>
          </p:cNvPr>
          <p:cNvSpPr txBox="1">
            <a:spLocks/>
          </p:cNvSpPr>
          <p:nvPr/>
        </p:nvSpPr>
        <p:spPr bwMode="gray">
          <a:xfrm>
            <a:off x="1217601" y="5441753"/>
            <a:ext cx="5166565" cy="8297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Présenter Par :</a:t>
            </a:r>
          </a:p>
          <a:p>
            <a:r>
              <a:rPr lang="fr-F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Oulqaid </a:t>
            </a:r>
            <a:r>
              <a:rPr lang="fr-FR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sanae</a:t>
            </a:r>
            <a:r>
              <a:rPr lang="fr-F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fr-FR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Merbah</a:t>
            </a:r>
            <a:r>
              <a:rPr lang="fr-F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houda</a:t>
            </a:r>
            <a:r>
              <a:rPr lang="fr-F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45DBE1B8-E24C-4080-AAEB-301C74413516}"/>
              </a:ext>
            </a:extLst>
          </p:cNvPr>
          <p:cNvSpPr txBox="1">
            <a:spLocks/>
          </p:cNvSpPr>
          <p:nvPr/>
        </p:nvSpPr>
        <p:spPr bwMode="gray">
          <a:xfrm>
            <a:off x="6894501" y="5148687"/>
            <a:ext cx="5166565" cy="8297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Encadrant:</a:t>
            </a:r>
          </a:p>
          <a:p>
            <a:r>
              <a:rPr lang="fr-F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Pr Mohamed LACHGAR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C7C599-2D40-279B-0F9E-071C72194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04065"/>
            <a:ext cx="73152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3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21E60-0F45-4814-8B51-32F561AA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Type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5E53A-81CD-BFE8-6CFD-1B70E5FB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87476"/>
            <a:ext cx="5124548" cy="3416300"/>
          </a:xfrm>
        </p:spPr>
        <p:txBody>
          <a:bodyPr/>
          <a:lstStyle/>
          <a:p>
            <a:r>
              <a:rPr lang="fr-FR" dirty="0"/>
              <a:t>Les types de données définissent le genre d'information qu'une variable peut contenir. Les types de données permettent au compilateur de comprendre comment traiter les valeurs stockées dans les variables.</a:t>
            </a:r>
          </a:p>
          <a:p>
            <a:r>
              <a:rPr lang="fr-FR" dirty="0" err="1"/>
              <a:t>Kotlin</a:t>
            </a:r>
            <a:r>
              <a:rPr lang="fr-FR" dirty="0"/>
              <a:t> propose divers types de données tels que Int, Double, </a:t>
            </a:r>
            <a:r>
              <a:rPr lang="fr-FR" dirty="0" err="1"/>
              <a:t>Float</a:t>
            </a:r>
            <a:r>
              <a:rPr lang="fr-FR" dirty="0"/>
              <a:t>, Long, Short, Byte, Char, Boolean, String, </a:t>
            </a:r>
            <a:r>
              <a:rPr lang="fr-FR" dirty="0" err="1"/>
              <a:t>Any</a:t>
            </a:r>
            <a:r>
              <a:rPr lang="fr-FR" dirty="0"/>
              <a:t>, Unit, Nothing, etc.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2F878B-8C7A-3512-3027-1AC162B3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81" y="3585244"/>
            <a:ext cx="4180114" cy="23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3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605FE-87D2-4509-800C-49DD4476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Type String / </a:t>
            </a:r>
            <a:r>
              <a:rPr lang="fr-FR" b="1" dirty="0" err="1"/>
              <a:t>Any</a:t>
            </a:r>
            <a:r>
              <a:rPr lang="fr-FR" b="1" dirty="0"/>
              <a:t>/ Unit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60DD2-A74A-4B5C-834C-7EA8CD640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0" y="2233665"/>
            <a:ext cx="5650173" cy="4459774"/>
          </a:xfrm>
        </p:spPr>
        <p:txBody>
          <a:bodyPr>
            <a:normAutofit/>
          </a:bodyPr>
          <a:lstStyle/>
          <a:p>
            <a:pPr algn="just"/>
            <a:r>
              <a:rPr lang="fr-FR" b="1" dirty="0"/>
              <a:t>Type String : </a:t>
            </a:r>
            <a:r>
              <a:rPr lang="fr-FR" dirty="0"/>
              <a:t>Les chaînes de caractères en </a:t>
            </a:r>
            <a:r>
              <a:rPr lang="fr-FR" dirty="0" err="1"/>
              <a:t>Kotlin</a:t>
            </a:r>
            <a:r>
              <a:rPr lang="fr-FR" dirty="0"/>
              <a:t> sont représentées par le type String.       Il existe deux types de littéraux de chaîne : guillemet double ("") pour les chaînes échappées et guillemet triple (""") pour les chaînes brutes. Les chaînes peuvent également contenir des expressions de modèle débutant par $.</a:t>
            </a:r>
          </a:p>
          <a:p>
            <a:pPr algn="just"/>
            <a:r>
              <a:rPr lang="fr-FR" b="1" dirty="0"/>
              <a:t>Exemple:</a:t>
            </a:r>
          </a:p>
          <a:p>
            <a:pPr algn="just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E28324-0E3E-6214-4243-A6E5DE42C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7" y="4987965"/>
            <a:ext cx="5494496" cy="161821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DAD7C3D-FA63-097F-4790-2384221B9BB7}"/>
              </a:ext>
            </a:extLst>
          </p:cNvPr>
          <p:cNvSpPr txBox="1">
            <a:spLocks/>
          </p:cNvSpPr>
          <p:nvPr/>
        </p:nvSpPr>
        <p:spPr>
          <a:xfrm>
            <a:off x="6096000" y="2323321"/>
            <a:ext cx="5650173" cy="437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b="1" dirty="0"/>
              <a:t>Type </a:t>
            </a:r>
            <a:r>
              <a:rPr lang="fr-FR" b="1" dirty="0" err="1"/>
              <a:t>Any</a:t>
            </a:r>
            <a:r>
              <a:rPr lang="fr-FR" b="1" dirty="0"/>
              <a:t> : </a:t>
            </a:r>
            <a:r>
              <a:rPr lang="fr-FR" dirty="0" err="1"/>
              <a:t>Any</a:t>
            </a:r>
            <a:r>
              <a:rPr lang="fr-FR" dirty="0"/>
              <a:t> est une classe de niveau supérieur et chaque classe </a:t>
            </a:r>
            <a:r>
              <a:rPr lang="fr-FR" dirty="0" err="1"/>
              <a:t>Kotlin</a:t>
            </a:r>
            <a:r>
              <a:rPr lang="fr-FR" dirty="0"/>
              <a:t> a </a:t>
            </a:r>
            <a:r>
              <a:rPr lang="fr-FR" dirty="0" err="1"/>
              <a:t>Any</a:t>
            </a:r>
            <a:r>
              <a:rPr lang="fr-FR" dirty="0"/>
              <a:t> comme superclasse.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b="1" dirty="0"/>
              <a:t>Type Unit : </a:t>
            </a:r>
            <a:r>
              <a:rPr lang="fr-FR" dirty="0"/>
              <a:t>Le type Unit est utilisé comme type de retour lorsqu'il n'y a pas d'instruction de retour. Il est similaire au </a:t>
            </a:r>
            <a:r>
              <a:rPr lang="fr-FR" dirty="0" err="1"/>
              <a:t>void</a:t>
            </a:r>
            <a:r>
              <a:rPr lang="fr-FR" dirty="0"/>
              <a:t> en Java, mais pas identique.</a:t>
            </a:r>
          </a:p>
          <a:p>
            <a:pPr algn="just"/>
            <a:endParaRPr lang="fr-F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9B1EF2C-7B99-A2C7-2F16-5BE2BE846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7" t="66595" r="51351" b="9602"/>
          <a:stretch/>
        </p:blipFill>
        <p:spPr bwMode="auto">
          <a:xfrm>
            <a:off x="7108055" y="3298371"/>
            <a:ext cx="28083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226C1C4-08A1-5A02-ED81-5E05A48A5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11" r="65776"/>
          <a:stretch/>
        </p:blipFill>
        <p:spPr bwMode="auto">
          <a:xfrm>
            <a:off x="6675207" y="5703766"/>
            <a:ext cx="2952328" cy="81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51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28BE0-E624-4911-8A40-3D08FD9D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Type Nothing / Type Check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766FF2-F065-7766-5DB6-20E5AD1EF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920899" cy="3416300"/>
          </a:xfrm>
        </p:spPr>
        <p:txBody>
          <a:bodyPr>
            <a:normAutofit/>
          </a:bodyPr>
          <a:lstStyle/>
          <a:p>
            <a:pPr rtl="0"/>
            <a:r>
              <a:rPr lang="fr-FR" b="1" dirty="0"/>
              <a:t>Type Nothing :</a:t>
            </a:r>
          </a:p>
          <a:p>
            <a:pPr marL="0" indent="0" algn="just" rtl="0">
              <a:buNone/>
            </a:pPr>
            <a:r>
              <a:rPr lang="fr-FR" b="1" dirty="0"/>
              <a:t>      </a:t>
            </a:r>
            <a:r>
              <a:rPr lang="fr-FR" dirty="0"/>
              <a:t>Le type Nothing est utilisé pour indiquer explicitement l'absence de valeur.</a:t>
            </a:r>
          </a:p>
          <a:p>
            <a:pPr rtl="0"/>
            <a:endParaRPr lang="fr-FR" dirty="0"/>
          </a:p>
          <a:p>
            <a:endParaRPr lang="fr-FR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DB871CE-87FB-F8EF-AE70-48569DB65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5610" b="13452"/>
          <a:stretch/>
        </p:blipFill>
        <p:spPr bwMode="auto">
          <a:xfrm>
            <a:off x="577138" y="4106420"/>
            <a:ext cx="3703864" cy="82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CB280AC4-DEEC-ACD0-2775-F70D2E5BBF45}"/>
              </a:ext>
            </a:extLst>
          </p:cNvPr>
          <p:cNvSpPr txBox="1">
            <a:spLocks/>
          </p:cNvSpPr>
          <p:nvPr/>
        </p:nvSpPr>
        <p:spPr>
          <a:xfrm>
            <a:off x="6784423" y="2746570"/>
            <a:ext cx="392089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indent="-347472" algn="l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fr-FR" sz="1800" b="1" i="0" kern="120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Vérification de type :</a:t>
            </a:r>
          </a:p>
          <a:p>
            <a:pPr marL="747522" lvl="1" indent="-347472">
              <a:buFont typeface="Wingdings 3" panose="05040102010807070707" pitchFamily="18" charset="2"/>
              <a:buChar char="u"/>
            </a:pPr>
            <a:r>
              <a:rPr lang="fr-FR" dirty="0"/>
              <a:t>Nous pouvons vérifier le type par l’opérateur </a:t>
            </a:r>
            <a:r>
              <a:rPr lang="fr-FR" dirty="0" err="1"/>
              <a:t>is</a:t>
            </a:r>
            <a:r>
              <a:rPr lang="fr-FR" dirty="0"/>
              <a:t>.</a:t>
            </a:r>
          </a:p>
          <a:p>
            <a:pPr marL="747522" lvl="1" indent="-347472">
              <a:buFont typeface="Wingdings 3" panose="05040102010807070707" pitchFamily="18" charset="2"/>
              <a:buChar char="u"/>
            </a:pPr>
            <a:r>
              <a:rPr lang="fr-FR" b="0" i="0" kern="120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fr-FR" dirty="0"/>
              <a:t>!</a:t>
            </a:r>
            <a:r>
              <a:rPr lang="fr-FR" dirty="0" err="1"/>
              <a:t>is</a:t>
            </a:r>
            <a:r>
              <a:rPr lang="fr-FR" dirty="0"/>
              <a:t> est la négation de l’opérateur </a:t>
            </a:r>
            <a:r>
              <a:rPr lang="fr-FR" dirty="0" err="1"/>
              <a:t>is</a:t>
            </a:r>
            <a:endParaRPr lang="fr-FR" dirty="0"/>
          </a:p>
          <a:p>
            <a:pPr marL="347472" indent="-347472" algn="l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endParaRPr lang="fr-FR" sz="1800" dirty="0">
              <a:effectLst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57CB046-C051-7419-A86C-DF5C491C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423" y="4777202"/>
            <a:ext cx="3342773" cy="97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93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FEA3D-D0B6-41AD-B5C5-F412ED05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Type Casting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E0F2EE-8E28-A428-069A-11DC794C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44620"/>
            <a:ext cx="9790922" cy="4413380"/>
          </a:xfrm>
        </p:spPr>
        <p:txBody>
          <a:bodyPr/>
          <a:lstStyle/>
          <a:p>
            <a:r>
              <a:rPr lang="fr-FR" dirty="0" err="1"/>
              <a:t>Kotlin</a:t>
            </a:r>
            <a:r>
              <a:rPr lang="fr-FR" dirty="0"/>
              <a:t> ne supporte  pas la conversion implicite pour les nombres.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fr-FR" dirty="0"/>
              <a:t>Pour la casting, on utilise les fonctions </a:t>
            </a:r>
            <a:r>
              <a:rPr lang="fr-FR" dirty="0" err="1"/>
              <a:t>toXXX</a:t>
            </a:r>
            <a:r>
              <a:rPr lang="fr-FR" dirty="0"/>
              <a:t>().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D77B5E-2754-F646-D79E-7339DE7E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71" y="2804821"/>
            <a:ext cx="3171825" cy="8191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4DC7F08-138F-CE2C-20E4-A5E68A27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35" y="3894668"/>
            <a:ext cx="3533775" cy="26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3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58969-7E87-438A-94B0-C632ABD4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53D35-E7DA-4450-86A0-D3AC17D0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54" y="2342243"/>
            <a:ext cx="11711960" cy="4441112"/>
          </a:xfrm>
        </p:spPr>
        <p:txBody>
          <a:bodyPr/>
          <a:lstStyle/>
          <a:p>
            <a:pPr algn="just"/>
            <a:r>
              <a:rPr lang="fr-FR" dirty="0"/>
              <a:t>Dans </a:t>
            </a:r>
            <a:r>
              <a:rPr lang="fr-FR" dirty="0" err="1"/>
              <a:t>Kotlin</a:t>
            </a:r>
            <a:r>
              <a:rPr lang="fr-FR" dirty="0"/>
              <a:t>, les tableaux sont représentés par la classe </a:t>
            </a:r>
            <a:r>
              <a:rPr lang="fr-FR" dirty="0" err="1"/>
              <a:t>Array</a:t>
            </a:r>
            <a:r>
              <a:rPr lang="fr-FR" dirty="0"/>
              <a:t>, qui possède des fonctions </a:t>
            </a:r>
            <a:r>
              <a:rPr lang="fr-FR" dirty="0" err="1"/>
              <a:t>get</a:t>
            </a:r>
            <a:r>
              <a:rPr lang="fr-FR" dirty="0"/>
              <a:t> et set et une propriété size.</a:t>
            </a:r>
          </a:p>
          <a:p>
            <a:pPr algn="just"/>
            <a:r>
              <a:rPr lang="fr-FR" sz="1800" dirty="0"/>
              <a:t>Pour créer un tableau, nous pouvons utiliser la fonction </a:t>
            </a:r>
            <a:r>
              <a:rPr lang="fr-FR" sz="1800" dirty="0" err="1"/>
              <a:t>arrayOf</a:t>
            </a:r>
            <a:r>
              <a:rPr lang="fr-FR" sz="1800" dirty="0"/>
              <a:t>().</a:t>
            </a:r>
          </a:p>
          <a:p>
            <a:pPr algn="just"/>
            <a:r>
              <a:rPr lang="fr-FR" dirty="0" err="1"/>
              <a:t>Kotlin</a:t>
            </a:r>
            <a:r>
              <a:rPr lang="fr-FR" dirty="0"/>
              <a:t> fournit des fonctions </a:t>
            </a:r>
            <a:r>
              <a:rPr lang="fr-FR" dirty="0" err="1"/>
              <a:t>xxxArrayOf</a:t>
            </a:r>
            <a:r>
              <a:rPr lang="fr-FR" dirty="0"/>
              <a:t>() pour les types de données primaires.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37CF2B-1DFC-2830-8C91-7D69C26AB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9" t="26719" r="31955" b="7745"/>
          <a:stretch/>
        </p:blipFill>
        <p:spPr bwMode="auto">
          <a:xfrm>
            <a:off x="5028681" y="4002962"/>
            <a:ext cx="4887686" cy="285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05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69BD298F-922E-B3D8-2BD6-9C3F046B6D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9" y="466531"/>
            <a:ext cx="11271380" cy="5990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1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899E9-725D-4AC7-9230-8D4CA829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88" y="964337"/>
            <a:ext cx="8761413" cy="706964"/>
          </a:xfrm>
        </p:spPr>
        <p:txBody>
          <a:bodyPr/>
          <a:lstStyle/>
          <a:p>
            <a:r>
              <a:rPr lang="fr-FR" b="1" dirty="0"/>
              <a:t>Les collections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36A70-2D61-42E0-91EC-BBA0366A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6" y="2351313"/>
            <a:ext cx="11958734" cy="1268965"/>
          </a:xfrm>
        </p:spPr>
        <p:txBody>
          <a:bodyPr>
            <a:normAutofit/>
          </a:bodyPr>
          <a:lstStyle/>
          <a:p>
            <a:r>
              <a:rPr lang="fr-FR" sz="1700" dirty="0"/>
              <a:t>En </a:t>
            </a:r>
            <a:r>
              <a:rPr lang="fr-FR" sz="1700" dirty="0" err="1"/>
              <a:t>Kotlin</a:t>
            </a:r>
            <a:r>
              <a:rPr lang="fr-FR" sz="1700" dirty="0"/>
              <a:t>, les collections sont des structures de données qui permettent de stocker, organiser et manipuler des groupes d'éléments. </a:t>
            </a:r>
            <a:r>
              <a:rPr lang="fr-FR" sz="1700" dirty="0" err="1"/>
              <a:t>Kotlin</a:t>
            </a:r>
            <a:r>
              <a:rPr lang="fr-FR" sz="1700" dirty="0"/>
              <a:t> offre une variété de classes de collections qui sont incluses dans le standard de la bibliothèque </a:t>
            </a:r>
            <a:r>
              <a:rPr lang="fr-FR" sz="1700" dirty="0" err="1"/>
              <a:t>Kotlin</a:t>
            </a:r>
            <a:r>
              <a:rPr lang="fr-FR" sz="1700" dirty="0"/>
              <a:t> (</a:t>
            </a:r>
            <a:r>
              <a:rPr lang="fr-FR" sz="1700" dirty="0" err="1"/>
              <a:t>kotlin.collections</a:t>
            </a:r>
            <a:r>
              <a:rPr lang="fr-FR" sz="1700" dirty="0"/>
              <a:t>). Voici un aperçu des principales collections en </a:t>
            </a:r>
            <a:r>
              <a:rPr lang="fr-FR" sz="1700" dirty="0" err="1"/>
              <a:t>Kotlin</a:t>
            </a:r>
            <a:r>
              <a:rPr lang="fr-FR" sz="1700" dirty="0"/>
              <a:t> :</a:t>
            </a:r>
          </a:p>
          <a:p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99DDA3F-2CED-881F-8B5B-5FC4E424F41F}"/>
              </a:ext>
            </a:extLst>
          </p:cNvPr>
          <p:cNvSpPr txBox="1">
            <a:spLocks/>
          </p:cNvSpPr>
          <p:nvPr/>
        </p:nvSpPr>
        <p:spPr>
          <a:xfrm>
            <a:off x="139960" y="3620278"/>
            <a:ext cx="4198775" cy="1670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>
                <a:solidFill>
                  <a:srgbClr val="7030A0"/>
                </a:solidFill>
              </a:rPr>
              <a:t>Liste (List) :</a:t>
            </a:r>
          </a:p>
          <a:p>
            <a:pPr lvl="1"/>
            <a:r>
              <a:rPr lang="fr-FR" dirty="0"/>
              <a:t>Représente une collection ordonnée d'éléments.</a:t>
            </a:r>
          </a:p>
          <a:p>
            <a:pPr lvl="1"/>
            <a:r>
              <a:rPr lang="fr-FR" dirty="0"/>
              <a:t>Les listes sont immuables (List) ou mutables (</a:t>
            </a:r>
            <a:r>
              <a:rPr lang="fr-FR" dirty="0" err="1"/>
              <a:t>MutableList</a:t>
            </a:r>
            <a:r>
              <a:rPr lang="fr-FR" dirty="0"/>
              <a:t>).</a:t>
            </a:r>
          </a:p>
          <a:p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333BD1A-134D-87AE-9315-8E72D9894D26}"/>
              </a:ext>
            </a:extLst>
          </p:cNvPr>
          <p:cNvSpPr txBox="1">
            <a:spLocks/>
          </p:cNvSpPr>
          <p:nvPr/>
        </p:nvSpPr>
        <p:spPr>
          <a:xfrm>
            <a:off x="4752394" y="5058573"/>
            <a:ext cx="3859762" cy="167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>
                <a:solidFill>
                  <a:srgbClr val="7030A0"/>
                </a:solidFill>
              </a:rPr>
              <a:t>Ensemble (Set) :</a:t>
            </a:r>
          </a:p>
          <a:p>
            <a:pPr lvl="1"/>
            <a:r>
              <a:rPr lang="fr-FR" dirty="0"/>
              <a:t>Représente une collection d'éléments uniques sans ordre spécifique.</a:t>
            </a:r>
          </a:p>
          <a:p>
            <a:pPr lvl="1"/>
            <a:r>
              <a:rPr lang="fr-FR" dirty="0"/>
              <a:t>Les ensembles sont immuables (Set) ou mutables (</a:t>
            </a:r>
            <a:r>
              <a:rPr lang="fr-FR" dirty="0" err="1"/>
              <a:t>MutableSet</a:t>
            </a:r>
            <a:r>
              <a:rPr lang="fr-FR" dirty="0"/>
              <a:t>).</a:t>
            </a:r>
          </a:p>
          <a:p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FACFE80-C452-0220-A39D-87CF305B0CB6}"/>
              </a:ext>
            </a:extLst>
          </p:cNvPr>
          <p:cNvSpPr txBox="1">
            <a:spLocks/>
          </p:cNvSpPr>
          <p:nvPr/>
        </p:nvSpPr>
        <p:spPr>
          <a:xfrm>
            <a:off x="8469088" y="3744685"/>
            <a:ext cx="3859762" cy="167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>
                <a:solidFill>
                  <a:srgbClr val="7030A0"/>
                </a:solidFill>
              </a:rPr>
              <a:t>Séquence (</a:t>
            </a:r>
            <a:r>
              <a:rPr lang="fr-FR" dirty="0" err="1">
                <a:solidFill>
                  <a:srgbClr val="7030A0"/>
                </a:solidFill>
              </a:rPr>
              <a:t>Sequence</a:t>
            </a:r>
            <a:r>
              <a:rPr lang="fr-FR" dirty="0">
                <a:solidFill>
                  <a:srgbClr val="7030A0"/>
                </a:solidFill>
              </a:rPr>
              <a:t>) :</a:t>
            </a:r>
          </a:p>
          <a:p>
            <a:pPr lvl="1"/>
            <a:r>
              <a:rPr lang="fr-FR" dirty="0"/>
              <a:t>Représente une séquence d'éléments qui peut être évaluée de manière paresseuse.</a:t>
            </a:r>
          </a:p>
          <a:p>
            <a:pPr lvl="1"/>
            <a:r>
              <a:rPr lang="fr-FR" dirty="0"/>
              <a:t>Utile pour des opérations sur de grandes collections de données.</a:t>
            </a:r>
          </a:p>
          <a:p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66510EF-D00B-0435-367D-E04B14EFC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37" y="5414864"/>
            <a:ext cx="3859762" cy="10605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86C6A85-1BF8-F2DC-540C-B2894D8ED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94" y="3744685"/>
            <a:ext cx="3716694" cy="111656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CE8B7FD-570B-2CA7-65F9-55E6D2985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599" y="5667000"/>
            <a:ext cx="3246401" cy="6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2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9AAC23D-67C2-EDD4-E546-11FA8878BCC4}"/>
              </a:ext>
            </a:extLst>
          </p:cNvPr>
          <p:cNvSpPr txBox="1">
            <a:spLocks/>
          </p:cNvSpPr>
          <p:nvPr/>
        </p:nvSpPr>
        <p:spPr>
          <a:xfrm>
            <a:off x="444762" y="2671664"/>
            <a:ext cx="3859762" cy="167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 err="1">
                <a:solidFill>
                  <a:srgbClr val="7030A0"/>
                </a:solidFill>
              </a:rPr>
              <a:t>Map</a:t>
            </a:r>
            <a:r>
              <a:rPr lang="fr-FR" dirty="0">
                <a:solidFill>
                  <a:srgbClr val="7030A0"/>
                </a:solidFill>
              </a:rPr>
              <a:t> (</a:t>
            </a:r>
            <a:r>
              <a:rPr lang="fr-FR" dirty="0" err="1">
                <a:solidFill>
                  <a:srgbClr val="7030A0"/>
                </a:solidFill>
              </a:rPr>
              <a:t>Map</a:t>
            </a:r>
            <a:r>
              <a:rPr lang="fr-FR" dirty="0">
                <a:solidFill>
                  <a:srgbClr val="7030A0"/>
                </a:solidFill>
              </a:rPr>
              <a:t>) :</a:t>
            </a:r>
          </a:p>
          <a:p>
            <a:pPr lvl="1"/>
            <a:r>
              <a:rPr lang="fr-FR" dirty="0"/>
              <a:t>Représente une collection de paires clé-valeur.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maps</a:t>
            </a:r>
            <a:r>
              <a:rPr lang="fr-FR" dirty="0"/>
              <a:t> sont immuables (</a:t>
            </a:r>
            <a:r>
              <a:rPr lang="fr-FR" dirty="0" err="1"/>
              <a:t>Map</a:t>
            </a:r>
            <a:r>
              <a:rPr lang="fr-FR" dirty="0"/>
              <a:t>) ou mutables (</a:t>
            </a:r>
            <a:r>
              <a:rPr lang="fr-FR" dirty="0" err="1"/>
              <a:t>MutableMap</a:t>
            </a:r>
            <a:r>
              <a:rPr lang="fr-FR" dirty="0"/>
              <a:t>).</a:t>
            </a:r>
          </a:p>
          <a:p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2B86799-82BB-4D7D-CC88-7F7BE3CF5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93" y="3112742"/>
            <a:ext cx="5006774" cy="632515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42259F6-7F31-F8EE-C1F1-9F2BA3B774D9}"/>
              </a:ext>
            </a:extLst>
          </p:cNvPr>
          <p:cNvSpPr txBox="1">
            <a:spLocks/>
          </p:cNvSpPr>
          <p:nvPr/>
        </p:nvSpPr>
        <p:spPr>
          <a:xfrm>
            <a:off x="3605779" y="4938863"/>
            <a:ext cx="3859762" cy="167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 err="1">
                <a:solidFill>
                  <a:srgbClr val="7030A0"/>
                </a:solidFill>
              </a:rPr>
              <a:t>Array</a:t>
            </a:r>
            <a:r>
              <a:rPr lang="fr-FR" dirty="0">
                <a:solidFill>
                  <a:srgbClr val="7030A0"/>
                </a:solidFill>
              </a:rPr>
              <a:t> (</a:t>
            </a:r>
            <a:r>
              <a:rPr lang="fr-FR" dirty="0" err="1">
                <a:solidFill>
                  <a:srgbClr val="7030A0"/>
                </a:solidFill>
              </a:rPr>
              <a:t>Array</a:t>
            </a:r>
            <a:r>
              <a:rPr lang="fr-FR" dirty="0">
                <a:solidFill>
                  <a:srgbClr val="7030A0"/>
                </a:solidFill>
              </a:rPr>
              <a:t>) :</a:t>
            </a:r>
          </a:p>
          <a:p>
            <a:pPr lvl="1"/>
            <a:r>
              <a:rPr lang="fr-FR" dirty="0"/>
              <a:t>Représente un tableau de taille fixe.</a:t>
            </a:r>
          </a:p>
          <a:p>
            <a:pPr lvl="1"/>
            <a:r>
              <a:rPr lang="fr-FR" dirty="0"/>
              <a:t>Les tableaux sont des types primitifs ou d'objets et peuvent être immuables (</a:t>
            </a:r>
            <a:r>
              <a:rPr lang="fr-FR" dirty="0" err="1"/>
              <a:t>Array</a:t>
            </a:r>
            <a:r>
              <a:rPr lang="fr-FR" dirty="0"/>
              <a:t>) ou mutables (</a:t>
            </a:r>
            <a:r>
              <a:rPr lang="fr-FR" dirty="0" err="1"/>
              <a:t>MutableArray</a:t>
            </a:r>
            <a:r>
              <a:rPr lang="fr-FR" dirty="0"/>
              <a:t>).</a:t>
            </a:r>
          </a:p>
          <a:p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0F760A3-0EA2-386E-5CD4-64168302A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76" y="5609988"/>
            <a:ext cx="2789162" cy="548688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0AFC50A0-8B80-D96C-D74C-5F6BADB9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88" y="964337"/>
            <a:ext cx="8761413" cy="706964"/>
          </a:xfrm>
        </p:spPr>
        <p:txBody>
          <a:bodyPr/>
          <a:lstStyle/>
          <a:p>
            <a:r>
              <a:rPr lang="fr-FR" b="1" dirty="0"/>
              <a:t>Les collections</a:t>
            </a:r>
          </a:p>
        </p:txBody>
      </p:sp>
    </p:spTree>
    <p:extLst>
      <p:ext uri="{BB962C8B-B14F-4D97-AF65-F5344CB8AC3E}">
        <p14:creationId xmlns:p14="http://schemas.microsoft.com/office/powerpoint/2010/main" val="96835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62767-929D-458F-8D3C-42B0ECEB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30987A-5B05-4964-B08F-76AE37F3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2" y="2468031"/>
            <a:ext cx="7083975" cy="4250009"/>
          </a:xfrm>
        </p:spPr>
        <p:txBody>
          <a:bodyPr/>
          <a:lstStyle/>
          <a:p>
            <a:pPr rtl="0"/>
            <a:r>
              <a:rPr lang="fr-FR" dirty="0"/>
              <a:t>Le type de retour Unit est défini pour les fonctions sans valeur de retour.</a:t>
            </a:r>
          </a:p>
          <a:p>
            <a:pPr rtl="0"/>
            <a:r>
              <a:rPr lang="fr-FR" dirty="0"/>
              <a:t>Le type Unit peut être déduit automatiquement en l'absence de déclaration explicite.</a:t>
            </a:r>
          </a:p>
          <a:p>
            <a:pPr rtl="0"/>
            <a:r>
              <a:rPr lang="fr-FR" dirty="0"/>
              <a:t>Les fonctions à expression unique peuvent omettre les accolades {}, utiliser le symbole égal =, et même omettre le type de retour, car </a:t>
            </a:r>
            <a:r>
              <a:rPr lang="fr-FR" dirty="0" err="1"/>
              <a:t>Kotlin</a:t>
            </a:r>
            <a:r>
              <a:rPr lang="fr-FR" dirty="0"/>
              <a:t> peut l'inférer automatiquement.</a:t>
            </a:r>
          </a:p>
          <a:p>
            <a:pPr rtl="0"/>
            <a:endParaRPr lang="fr-FR" dirty="0"/>
          </a:p>
          <a:p>
            <a:pPr lvl="1"/>
            <a:r>
              <a:rPr lang="fr-FR" b="1" dirty="0"/>
              <a:t>Exemple: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B661CF-DE28-2406-BDD1-A27117E21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78" y="2752143"/>
            <a:ext cx="3974840" cy="1679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F1EB5CA-59BF-8B6A-CD2A-884621808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220" y="5118703"/>
            <a:ext cx="5765560" cy="155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9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2DF2B0-302D-B829-CEC4-E1F2B2B1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332913"/>
            <a:ext cx="8825659" cy="4254500"/>
          </a:xfrm>
        </p:spPr>
        <p:txBody>
          <a:bodyPr/>
          <a:lstStyle/>
          <a:p>
            <a:pPr rtl="0"/>
            <a:r>
              <a:rPr lang="fr-FR" dirty="0"/>
              <a:t>L'opérateur if exécute une section spécifique si la condition est satisfaite.</a:t>
            </a:r>
          </a:p>
          <a:p>
            <a:pPr rtl="0"/>
            <a:r>
              <a:rPr lang="fr-FR" dirty="0"/>
              <a:t>Dans </a:t>
            </a:r>
            <a:r>
              <a:rPr lang="fr-FR" dirty="0" err="1"/>
              <a:t>Kotlin</a:t>
            </a:r>
            <a:r>
              <a:rPr lang="fr-FR" dirty="0"/>
              <a:t>, l'opérateur if est une expression.</a:t>
            </a:r>
          </a:p>
          <a:p>
            <a:pPr rtl="0"/>
            <a:r>
              <a:rPr lang="fr-FR" dirty="0"/>
              <a:t>Si utilisé comme expression, une branche </a:t>
            </a:r>
            <a:r>
              <a:rPr lang="fr-FR" dirty="0" err="1"/>
              <a:t>else</a:t>
            </a:r>
            <a:r>
              <a:rPr lang="fr-FR" dirty="0"/>
              <a:t> est nécessaire.</a:t>
            </a:r>
          </a:p>
          <a:p>
            <a:pPr rtl="0"/>
            <a:r>
              <a:rPr lang="fr-FR" dirty="0"/>
              <a:t>Vous pouvez également utiliser </a:t>
            </a:r>
            <a:r>
              <a:rPr lang="fr-FR" dirty="0" err="1"/>
              <a:t>else</a:t>
            </a:r>
            <a:r>
              <a:rPr lang="fr-FR" dirty="0"/>
              <a:t> if avec autant de branches que nécessaire, mais une branche </a:t>
            </a:r>
            <a:r>
              <a:rPr lang="fr-FR" dirty="0" err="1"/>
              <a:t>else</a:t>
            </a:r>
            <a:r>
              <a:rPr lang="fr-FR" dirty="0"/>
              <a:t> reste obligatoire.</a:t>
            </a:r>
          </a:p>
          <a:p>
            <a:pPr lvl="1"/>
            <a:r>
              <a:rPr lang="fr-FR" b="1" dirty="0"/>
              <a:t>Exemples:</a:t>
            </a:r>
          </a:p>
          <a:p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7B67A33-CDC8-5D7B-EBDA-F84D0500A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6"/>
          <a:stretch/>
        </p:blipFill>
        <p:spPr bwMode="auto">
          <a:xfrm>
            <a:off x="1360227" y="4562670"/>
            <a:ext cx="8115300" cy="20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180FDFA5-3C6E-E91F-86A6-3A0C0859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b="1" dirty="0"/>
              <a:t>L’expression if</a:t>
            </a:r>
          </a:p>
        </p:txBody>
      </p:sp>
    </p:spTree>
    <p:extLst>
      <p:ext uri="{BB962C8B-B14F-4D97-AF65-F5344CB8AC3E}">
        <p14:creationId xmlns:p14="http://schemas.microsoft.com/office/powerpoint/2010/main" val="182493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640563" y="452670"/>
            <a:ext cx="9551437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2"/>
                </a:solidFill>
              </a:rPr>
              <a:t>PLAN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1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3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5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D772C67-7266-AA35-AD81-DC0EFE07833A}"/>
              </a:ext>
            </a:extLst>
          </p:cNvPr>
          <p:cNvSpPr txBox="1">
            <a:spLocks/>
          </p:cNvSpPr>
          <p:nvPr/>
        </p:nvSpPr>
        <p:spPr>
          <a:xfrm>
            <a:off x="4348065" y="1950098"/>
            <a:ext cx="7843935" cy="436672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algn="l" rtl="0" eaLnBrk="1" latinLnBrk="0" hangingPunct="1"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"/>
            </a:pPr>
            <a:r>
              <a:rPr lang="fr-FR" sz="2300" b="0" i="0" kern="1200" cap="all" dirty="0">
                <a:solidFill>
                  <a:srgbClr val="EF53A5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Introduction à </a:t>
            </a:r>
            <a:r>
              <a:rPr lang="fr-FR" sz="2300" b="0" i="0" kern="1200" cap="all" dirty="0" err="1">
                <a:solidFill>
                  <a:srgbClr val="EF53A5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Kotlin</a:t>
            </a:r>
            <a:endParaRPr lang="fr-FR" sz="2300" dirty="0">
              <a:effectLst/>
            </a:endParaRPr>
          </a:p>
          <a:p>
            <a:pPr algn="l" rtl="0" eaLnBrk="1" latinLnBrk="0" hangingPunct="1"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"/>
            </a:pPr>
            <a:r>
              <a:rPr lang="fr-FR" sz="2300" b="0" i="0" kern="1200" cap="all" dirty="0">
                <a:solidFill>
                  <a:srgbClr val="EF53A5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Les Caractéristiques de </a:t>
            </a:r>
            <a:r>
              <a:rPr lang="fr-FR" sz="2300" b="0" i="0" kern="1200" cap="all" dirty="0" err="1">
                <a:solidFill>
                  <a:srgbClr val="EF53A5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Kotlin</a:t>
            </a:r>
            <a:endParaRPr lang="fr-FR" sz="2300" dirty="0">
              <a:effectLst/>
            </a:endParaRPr>
          </a:p>
          <a:p>
            <a:pPr algn="l" rtl="0" eaLnBrk="1" latinLnBrk="0" hangingPunct="1"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"/>
            </a:pPr>
            <a:r>
              <a:rPr lang="fr-FR" sz="2300" b="0" i="0" kern="1200" cap="all" dirty="0">
                <a:solidFill>
                  <a:srgbClr val="EF53A5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La Structure des fichiers et les Packages</a:t>
            </a:r>
            <a:endParaRPr lang="fr-FR" sz="2300" dirty="0">
              <a:effectLst/>
            </a:endParaRPr>
          </a:p>
          <a:p>
            <a:pPr algn="l" rtl="0" eaLnBrk="1" latinLnBrk="0" hangingPunct="1"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"/>
            </a:pPr>
            <a:r>
              <a:rPr lang="fr-FR" sz="2300" b="0" i="0" kern="1200" cap="all" dirty="0">
                <a:solidFill>
                  <a:srgbClr val="EF53A5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Définition et Initialisation des Variables</a:t>
            </a:r>
            <a:endParaRPr lang="fr-FR" sz="2300" dirty="0">
              <a:effectLst/>
            </a:endParaRPr>
          </a:p>
          <a:p>
            <a:pPr algn="l" rtl="0" eaLnBrk="1" latinLnBrk="0" hangingPunct="1"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"/>
            </a:pPr>
            <a:r>
              <a:rPr lang="fr-FR" sz="2300" b="0" i="0" kern="1200" cap="all" dirty="0">
                <a:solidFill>
                  <a:srgbClr val="EF53A5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Propriétés </a:t>
            </a:r>
            <a:r>
              <a:rPr lang="fr-FR" sz="2300" b="0" i="0" kern="1200" cap="all" dirty="0" err="1">
                <a:solidFill>
                  <a:srgbClr val="EF53A5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Nullable</a:t>
            </a:r>
            <a:r>
              <a:rPr lang="fr-FR" sz="2300" b="0" i="0" kern="1200" cap="all" dirty="0">
                <a:solidFill>
                  <a:srgbClr val="EF53A5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et Types de Données</a:t>
            </a:r>
            <a:endParaRPr lang="fr-FR" sz="2300" dirty="0">
              <a:effectLst/>
            </a:endParaRPr>
          </a:p>
          <a:p>
            <a:pPr algn="l" rtl="0" eaLnBrk="1" latinLnBrk="0" hangingPunct="1"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"/>
            </a:pPr>
            <a:r>
              <a:rPr lang="fr-FR" sz="2300" b="0" i="0" kern="1200" cap="all" dirty="0">
                <a:solidFill>
                  <a:srgbClr val="EF53A5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Tableaux et Collections en </a:t>
            </a:r>
            <a:r>
              <a:rPr lang="fr-FR" sz="2300" b="0" i="0" kern="1200" cap="all" dirty="0" err="1">
                <a:solidFill>
                  <a:srgbClr val="EF53A5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Kotlin</a:t>
            </a:r>
            <a:endParaRPr lang="fr-FR" sz="2300" dirty="0">
              <a:effectLst/>
            </a:endParaRPr>
          </a:p>
          <a:p>
            <a:pPr algn="l" rtl="0" eaLnBrk="1" latinLnBrk="0" hangingPunct="1"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"/>
            </a:pPr>
            <a:r>
              <a:rPr lang="fr-FR" sz="2300" b="0" i="0" kern="1200" cap="all" dirty="0">
                <a:solidFill>
                  <a:srgbClr val="EF53A5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Les Fonctions et Les Expressions Conditionnelles</a:t>
            </a:r>
            <a:endParaRPr lang="fr-FR" sz="2300" dirty="0">
              <a:effectLst/>
            </a:endParaRPr>
          </a:p>
          <a:p>
            <a:pPr algn="l" rtl="0" eaLnBrk="1" latinLnBrk="0" hangingPunct="1"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"/>
            </a:pPr>
            <a:r>
              <a:rPr lang="fr-FR" sz="2300" b="0" i="0" kern="1200" cap="all" dirty="0">
                <a:solidFill>
                  <a:srgbClr val="EF53A5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Boucles, Étiquettes et Accesseurs Personnalisés</a:t>
            </a:r>
            <a:endParaRPr lang="fr-FR" sz="2300" dirty="0">
              <a:effectLst/>
            </a:endParaRPr>
          </a:p>
          <a:p>
            <a:pPr algn="l" rtl="0" eaLnBrk="1" latinLnBrk="0" hangingPunct="1"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"/>
            </a:pPr>
            <a:r>
              <a:rPr lang="fr-FR" sz="2300" b="0" i="0" kern="1200" cap="all" dirty="0">
                <a:solidFill>
                  <a:srgbClr val="EF53A5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Notions de Classe et Constructeurs</a:t>
            </a:r>
            <a:endParaRPr lang="fr-FR" sz="2300" dirty="0">
              <a:effectLst/>
            </a:endParaRPr>
          </a:p>
          <a:p>
            <a:pPr algn="l" rtl="0" eaLnBrk="1" latinLnBrk="0" hangingPunct="1"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"/>
            </a:pPr>
            <a:r>
              <a:rPr lang="fr-FR" sz="2300" b="0" i="0" kern="1200" cap="all" dirty="0">
                <a:solidFill>
                  <a:srgbClr val="EF53A5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Héritage, Redéfinition et Classes Abstraites</a:t>
            </a:r>
            <a:endParaRPr lang="fr-FR" sz="2300" dirty="0">
              <a:effectLst/>
            </a:endParaRPr>
          </a:p>
          <a:p>
            <a:pPr algn="l" rtl="0" eaLnBrk="1" latinLnBrk="0" hangingPunct="1"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"/>
            </a:pPr>
            <a:r>
              <a:rPr lang="fr-FR" sz="2300" b="0" i="0" kern="1200" cap="all" dirty="0">
                <a:solidFill>
                  <a:srgbClr val="EF53A5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Modificateurs de Visibilité</a:t>
            </a:r>
            <a:endParaRPr lang="fr-FR" sz="2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448EA-1D5E-2C61-0D13-5944A9D25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30565"/>
          </a:xfrm>
        </p:spPr>
        <p:txBody>
          <a:bodyPr>
            <a:normAutofit fontScale="92500" lnSpcReduction="10000"/>
          </a:bodyPr>
          <a:lstStyle/>
          <a:p>
            <a:pPr rtl="0"/>
            <a:r>
              <a:rPr lang="fr-FR" dirty="0"/>
              <a:t>L'opérateur </a:t>
            </a:r>
            <a:r>
              <a:rPr lang="fr-FR" dirty="0" err="1"/>
              <a:t>when</a:t>
            </a:r>
            <a:r>
              <a:rPr lang="fr-FR" dirty="0"/>
              <a:t> remplace l'opérateur switch de C et Java.</a:t>
            </a:r>
          </a:p>
          <a:p>
            <a:pPr rtl="0"/>
            <a:r>
              <a:rPr lang="fr-FR" dirty="0"/>
              <a:t>L'argument de l'opérateur </a:t>
            </a:r>
            <a:r>
              <a:rPr lang="fr-FR" dirty="0" err="1"/>
              <a:t>when</a:t>
            </a:r>
            <a:r>
              <a:rPr lang="fr-FR" dirty="0"/>
              <a:t> peut être de différents types, pas seulement un Int.</a:t>
            </a:r>
          </a:p>
          <a:p>
            <a:pPr rtl="0"/>
            <a:r>
              <a:rPr lang="fr-FR" dirty="0"/>
              <a:t>La condition de branche peut être simplement le type de données lui-même.</a:t>
            </a:r>
          </a:p>
          <a:p>
            <a:pPr rtl="0"/>
            <a:r>
              <a:rPr lang="fr-FR" dirty="0"/>
              <a:t>La condition de branchement peut être composée de type et de données.</a:t>
            </a:r>
          </a:p>
          <a:p>
            <a:pPr rtl="0"/>
            <a:r>
              <a:rPr lang="fr-FR" dirty="0"/>
              <a:t>Les conditions de branche peuvent être combinées avec des virgules (,) pour gérer plusieurs cas de la même manière.</a:t>
            </a:r>
          </a:p>
          <a:p>
            <a:pPr rtl="0"/>
            <a:r>
              <a:rPr lang="fr-FR" dirty="0"/>
              <a:t>Une condition de branche peut être une plage.</a:t>
            </a:r>
          </a:p>
          <a:p>
            <a:pPr rtl="0"/>
            <a:r>
              <a:rPr lang="fr-FR" dirty="0"/>
              <a:t>L'opérateur </a:t>
            </a:r>
            <a:r>
              <a:rPr lang="fr-FR" dirty="0" err="1"/>
              <a:t>when</a:t>
            </a:r>
            <a:r>
              <a:rPr lang="fr-FR" dirty="0"/>
              <a:t> peut être utilisé comme une expression.</a:t>
            </a:r>
          </a:p>
          <a:p>
            <a:pPr rtl="0"/>
            <a:r>
              <a:rPr lang="fr-FR" dirty="0"/>
              <a:t>Comme l'opérateur if, les expressions </a:t>
            </a:r>
            <a:r>
              <a:rPr lang="fr-FR" dirty="0" err="1"/>
              <a:t>when</a:t>
            </a:r>
            <a:r>
              <a:rPr lang="fr-FR" dirty="0"/>
              <a:t> nécessitent une branche </a:t>
            </a:r>
            <a:r>
              <a:rPr lang="fr-FR" dirty="0" err="1"/>
              <a:t>else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Si une branche est constituée de blocs entourés d'accolades ({}), la valeur d'un bloc doit être la dernière expression.</a:t>
            </a: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F59F9BE-05AE-E21A-AB0B-48E12F0E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b="1" dirty="0"/>
              <a:t>L’expression </a:t>
            </a:r>
            <a:r>
              <a:rPr lang="fr-FR" b="1" dirty="0" err="1"/>
              <a:t>When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47647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62C3CC5-8A05-603B-338C-DE5DDE25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37927"/>
            <a:ext cx="9432179" cy="3953101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4F9A4F1-BDA2-EC2C-7AA6-D84DD7BA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b="1" dirty="0"/>
              <a:t>Exemple:</a:t>
            </a:r>
          </a:p>
        </p:txBody>
      </p:sp>
    </p:spTree>
    <p:extLst>
      <p:ext uri="{BB962C8B-B14F-4D97-AF65-F5344CB8AC3E}">
        <p14:creationId xmlns:p14="http://schemas.microsoft.com/office/powerpoint/2010/main" val="428615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99EC16F-963B-82CD-C14C-BD8E788A5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" t="13012"/>
          <a:stretch/>
        </p:blipFill>
        <p:spPr bwMode="auto">
          <a:xfrm>
            <a:off x="1420288" y="2391940"/>
            <a:ext cx="8698282" cy="422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387EE245-75D1-5519-D5D3-7247A1E8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b="1" dirty="0"/>
              <a:t>Boucle for</a:t>
            </a:r>
          </a:p>
        </p:txBody>
      </p:sp>
    </p:spTree>
    <p:extLst>
      <p:ext uri="{BB962C8B-B14F-4D97-AF65-F5344CB8AC3E}">
        <p14:creationId xmlns:p14="http://schemas.microsoft.com/office/powerpoint/2010/main" val="3757404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85F4F73-B510-C3C5-E48D-C6DA76BB4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" t="20186"/>
          <a:stretch/>
        </p:blipFill>
        <p:spPr bwMode="auto">
          <a:xfrm>
            <a:off x="2027548" y="3242388"/>
            <a:ext cx="8136904" cy="194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A91C61E1-2938-6EE6-29A0-037112E5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b="1" dirty="0" err="1"/>
              <a:t>Bouble</a:t>
            </a:r>
            <a:r>
              <a:rPr lang="fr-FR" b="1" dirty="0"/>
              <a:t> </a:t>
            </a:r>
            <a:r>
              <a:rPr lang="fr-FR" b="1" dirty="0" err="1"/>
              <a:t>while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52576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20DE1-D39E-CCB3-913F-0CF8C4551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42" y="2195127"/>
            <a:ext cx="4047361" cy="4063630"/>
          </a:xfrm>
        </p:spPr>
        <p:txBody>
          <a:bodyPr/>
          <a:lstStyle/>
          <a:p>
            <a:pPr rtl="0"/>
            <a:r>
              <a:rPr lang="fr-FR" dirty="0"/>
              <a:t>break avec une étiquette : Permet de sortir d'une boucle ou d'une structure de contrôle imbriquée spécifique en utilisant une étiquette comme référence.</a:t>
            </a:r>
          </a:p>
          <a:p>
            <a:pPr rtl="0"/>
            <a:endParaRPr lang="fr-FR" dirty="0"/>
          </a:p>
          <a:p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F831085-A5E6-EC7F-85DE-3631DE82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b="1" dirty="0"/>
              <a:t>Break, continue </a:t>
            </a:r>
            <a:r>
              <a:rPr lang="fr-FR" b="1" dirty="0" err="1"/>
              <a:t>with</a:t>
            </a:r>
            <a:r>
              <a:rPr lang="fr-FR" b="1" dirty="0"/>
              <a:t> label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F828F13-390B-A84F-245D-B80D71C67558}"/>
              </a:ext>
            </a:extLst>
          </p:cNvPr>
          <p:cNvSpPr txBox="1">
            <a:spLocks/>
          </p:cNvSpPr>
          <p:nvPr/>
        </p:nvSpPr>
        <p:spPr>
          <a:xfrm>
            <a:off x="6855897" y="2574925"/>
            <a:ext cx="4047361" cy="170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continue avec une étiquette : Permet de passer à l'itération suivante d'une boucle spécifique en utilisant une étiquette comme référence.</a:t>
            </a:r>
          </a:p>
          <a:p>
            <a:pPr rtl="0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EFD2D78-4875-EB92-C29C-0CE07EE43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342" y="4212047"/>
            <a:ext cx="3878916" cy="238526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F8238F6-42C7-8AAF-1778-57A5B2F39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55" y="4212047"/>
            <a:ext cx="3825572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13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74C134E-D36D-1032-15E4-E4B71B03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268" y="1941165"/>
            <a:ext cx="5190066" cy="4572000"/>
          </a:xfrm>
        </p:spPr>
        <p:txBody>
          <a:bodyPr>
            <a:normAutofit/>
          </a:bodyPr>
          <a:lstStyle/>
          <a:p>
            <a:r>
              <a:rPr lang="fr-FR" dirty="0"/>
              <a:t>Les accesseurs personnalisés utilisent </a:t>
            </a:r>
            <a:r>
              <a:rPr lang="fr-FR" dirty="0" err="1"/>
              <a:t>get</a:t>
            </a:r>
            <a:r>
              <a:rPr lang="fr-FR" dirty="0"/>
              <a:t>() et set() et peuvent accéder à la valeur de la propriété avec le mot-clé </a:t>
            </a:r>
            <a:r>
              <a:rPr lang="fr-FR" dirty="0" err="1"/>
              <a:t>field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Pour une propriété var, les deux accesseurs set() et </a:t>
            </a:r>
            <a:r>
              <a:rPr lang="fr-FR" dirty="0" err="1"/>
              <a:t>get</a:t>
            </a:r>
            <a:r>
              <a:rPr lang="fr-FR" dirty="0"/>
              <a:t>() peuvent être implémentés, tandis que pour une propriété val, seul </a:t>
            </a:r>
            <a:r>
              <a:rPr lang="fr-FR" dirty="0" err="1"/>
              <a:t>get</a:t>
            </a:r>
            <a:r>
              <a:rPr lang="fr-FR" dirty="0"/>
              <a:t>() peut être implémenté.</a:t>
            </a:r>
          </a:p>
          <a:p>
            <a:pPr rtl="0"/>
            <a:r>
              <a:rPr lang="fr-FR" dirty="0"/>
              <a:t>Si la propriété val a un accesseur </a:t>
            </a:r>
            <a:r>
              <a:rPr lang="fr-FR" dirty="0" err="1"/>
              <a:t>get</a:t>
            </a:r>
            <a:r>
              <a:rPr lang="fr-FR" dirty="0"/>
              <a:t>() personnalisé, l'initialiseur peut être déduit.</a:t>
            </a:r>
          </a:p>
          <a:p>
            <a:pPr rtl="0"/>
            <a:r>
              <a:rPr lang="fr-FR" dirty="0"/>
              <a:t>Même si la propriété var a un accesseur </a:t>
            </a:r>
            <a:r>
              <a:rPr lang="fr-FR" dirty="0" err="1"/>
              <a:t>get</a:t>
            </a:r>
            <a:r>
              <a:rPr lang="fr-FR" dirty="0"/>
              <a:t>() personnalisé, un initialiseur explicite est nécessaire.</a:t>
            </a:r>
          </a:p>
          <a:p>
            <a:endParaRPr lang="fr-FR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9CB753E-240E-EDF6-76B6-6ACD4E00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8" y="344834"/>
            <a:ext cx="4394445" cy="6168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357410B8-AB61-C6CA-1EC6-513A9A1F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347" y="716216"/>
            <a:ext cx="4563122" cy="706964"/>
          </a:xfrm>
        </p:spPr>
        <p:txBody>
          <a:bodyPr/>
          <a:lstStyle/>
          <a:p>
            <a:r>
              <a:rPr lang="fr-FR" b="1" dirty="0">
                <a:solidFill>
                  <a:srgbClr val="7030A0"/>
                </a:solidFill>
              </a:rPr>
              <a:t>Les accesseurs personnalisés</a:t>
            </a:r>
          </a:p>
        </p:txBody>
      </p:sp>
    </p:spTree>
    <p:extLst>
      <p:ext uri="{BB962C8B-B14F-4D97-AF65-F5344CB8AC3E}">
        <p14:creationId xmlns:p14="http://schemas.microsoft.com/office/powerpoint/2010/main" val="380816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11E03-C67D-4BDD-3973-39FB1F3A6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46" y="1322773"/>
            <a:ext cx="5190066" cy="4697027"/>
          </a:xfrm>
        </p:spPr>
        <p:txBody>
          <a:bodyPr/>
          <a:lstStyle/>
          <a:p>
            <a:pPr algn="just"/>
            <a:r>
              <a:rPr lang="fr-FR" sz="1800" dirty="0"/>
              <a:t>Pour déclarer une classe on utilise le mot clé </a:t>
            </a:r>
            <a:r>
              <a:rPr lang="fr-FR" sz="1800" i="1" dirty="0">
                <a:solidFill>
                  <a:srgbClr val="00B050"/>
                </a:solidFill>
              </a:rPr>
              <a:t>class</a:t>
            </a:r>
          </a:p>
          <a:p>
            <a:pPr algn="just"/>
            <a:r>
              <a:rPr lang="fr-FR" sz="1800" dirty="0"/>
              <a:t>Une classe peut contenir des propriétés, fonctions, constructeurs et d’autres classes</a:t>
            </a:r>
          </a:p>
          <a:p>
            <a:pPr algn="just"/>
            <a:r>
              <a:rPr lang="fr-FR" sz="1800" dirty="0"/>
              <a:t>Pour utiliser une classe, on crée des objets </a:t>
            </a:r>
          </a:p>
          <a:p>
            <a:endParaRPr lang="fr-F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2B1D8A2-54C8-A13C-4407-A58C43B9B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31" y="2373312"/>
            <a:ext cx="3637795" cy="239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E1854335-B2BE-FCE0-8D08-1BEDC475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618" y="1248876"/>
            <a:ext cx="4563122" cy="706964"/>
          </a:xfrm>
        </p:spPr>
        <p:txBody>
          <a:bodyPr/>
          <a:lstStyle/>
          <a:p>
            <a:r>
              <a:rPr lang="fr-FR" b="1" dirty="0">
                <a:solidFill>
                  <a:srgbClr val="7030A0"/>
                </a:solidFill>
              </a:rPr>
              <a:t>Notion de classe</a:t>
            </a:r>
          </a:p>
        </p:txBody>
      </p:sp>
    </p:spTree>
    <p:extLst>
      <p:ext uri="{BB962C8B-B14F-4D97-AF65-F5344CB8AC3E}">
        <p14:creationId xmlns:p14="http://schemas.microsoft.com/office/powerpoint/2010/main" val="610419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F8F6A1-FF45-63BB-B26E-B25D5E885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453" y="2541356"/>
            <a:ext cx="4825158" cy="3416301"/>
          </a:xfrm>
        </p:spPr>
        <p:txBody>
          <a:bodyPr>
            <a:normAutofit fontScale="92500" lnSpcReduction="10000"/>
          </a:bodyPr>
          <a:lstStyle/>
          <a:p>
            <a:r>
              <a:rPr lang="fr-FR" sz="1800" b="1" dirty="0">
                <a:solidFill>
                  <a:srgbClr val="7030A0"/>
                </a:solidFill>
              </a:rPr>
              <a:t>Constructeur Principal :</a:t>
            </a:r>
          </a:p>
          <a:p>
            <a:pPr lvl="1"/>
            <a:r>
              <a:rPr lang="fr-FR" sz="1800" dirty="0"/>
              <a:t>Le constructeur principal est déclaré dans l'en-tête de la classe.</a:t>
            </a:r>
          </a:p>
          <a:p>
            <a:pPr lvl="1"/>
            <a:r>
              <a:rPr lang="fr-FR" sz="1800" dirty="0"/>
              <a:t>Il est généralement utilisé pour définir les propriétés de base d'une classe et peut inclure des paramètres.</a:t>
            </a:r>
          </a:p>
          <a:p>
            <a:pPr lvl="1"/>
            <a:r>
              <a:rPr lang="fr-FR" sz="1800" dirty="0"/>
              <a:t>Le corps du constructeur principal peut contenir des instructions d'initialisation et d'autres logiques.</a:t>
            </a:r>
          </a:p>
          <a:p>
            <a:pPr lvl="1"/>
            <a:r>
              <a:rPr lang="fr-FR" sz="1800" dirty="0"/>
              <a:t>Une classe peut avoir un seul constructeur principal.</a:t>
            </a:r>
          </a:p>
          <a:p>
            <a:endParaRPr lang="fr-FR" sz="1800" b="1" dirty="0">
              <a:solidFill>
                <a:srgbClr val="7030A0"/>
              </a:solidFill>
            </a:endParaRPr>
          </a:p>
          <a:p>
            <a:endParaRPr lang="fr-FR" dirty="0"/>
          </a:p>
        </p:txBody>
      </p:sp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AEACD9EB-A008-3CFF-5C28-20B5F485AD24}"/>
              </a:ext>
            </a:extLst>
          </p:cNvPr>
          <p:cNvSpPr txBox="1">
            <a:spLocks/>
          </p:cNvSpPr>
          <p:nvPr/>
        </p:nvSpPr>
        <p:spPr>
          <a:xfrm>
            <a:off x="6096000" y="2541356"/>
            <a:ext cx="4825158" cy="43166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>
                <a:solidFill>
                  <a:srgbClr val="7030A0"/>
                </a:solidFill>
              </a:rPr>
              <a:t>Constructeurs Secondaires :</a:t>
            </a:r>
          </a:p>
          <a:p>
            <a:pPr lvl="2"/>
            <a:r>
              <a:rPr lang="fr-FR" sz="1600" dirty="0"/>
              <a:t>Les constructeurs secondaires sont déclarés à l'intérieur de la classe mais sans être dans l'en-tête.</a:t>
            </a:r>
          </a:p>
          <a:p>
            <a:pPr lvl="2"/>
            <a:r>
              <a:rPr lang="fr-FR" sz="1600" dirty="0"/>
              <a:t>Ils sont utilisés pour fournir des options supplémentaires pour l'initialisation d'une classe en permettant différentes combinaisons de paramètres.</a:t>
            </a:r>
          </a:p>
          <a:p>
            <a:pPr lvl="2"/>
            <a:r>
              <a:rPr lang="fr-FR" sz="1600" dirty="0"/>
              <a:t>Une classe peut avoir plusieurs constructeurs secondaires.</a:t>
            </a:r>
          </a:p>
          <a:p>
            <a:pPr lvl="2"/>
            <a:r>
              <a:rPr lang="fr-FR" sz="1600" dirty="0"/>
              <a:t>Chaque constructeur secondaire doit appeler le constructeur principal ou un autre constructeur secondaire de la classe à l'aide du mot-clé </a:t>
            </a:r>
            <a:r>
              <a:rPr lang="fr-FR" sz="1600" dirty="0" err="1"/>
              <a:t>constructor</a:t>
            </a:r>
            <a:r>
              <a:rPr lang="fr-FR" sz="1600" dirty="0"/>
              <a:t>.</a:t>
            </a:r>
          </a:p>
          <a:p>
            <a:pPr lvl="2"/>
            <a:r>
              <a:rPr lang="fr-FR" sz="1600" dirty="0"/>
              <a:t>Les constructeurs secondaires permettent d'ajouter de la flexibilité lors de la création d'instances de la classe.</a:t>
            </a:r>
          </a:p>
          <a:p>
            <a:endParaRPr lang="fr-FR" b="1" dirty="0">
              <a:solidFill>
                <a:srgbClr val="7030A0"/>
              </a:solidFill>
            </a:endParaRPr>
          </a:p>
          <a:p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20B5AD9-28CD-FFFD-1E65-162685DB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b="1" dirty="0"/>
              <a:t>Les Constructeurs</a:t>
            </a:r>
          </a:p>
        </p:txBody>
      </p:sp>
    </p:spTree>
    <p:extLst>
      <p:ext uri="{BB962C8B-B14F-4D97-AF65-F5344CB8AC3E}">
        <p14:creationId xmlns:p14="http://schemas.microsoft.com/office/powerpoint/2010/main" val="3474410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3BFD6-2610-1022-C0A2-8C27E094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9649170" cy="3416301"/>
          </a:xfrm>
        </p:spPr>
        <p:txBody>
          <a:bodyPr/>
          <a:lstStyle/>
          <a:p>
            <a:pPr rtl="0"/>
            <a:r>
              <a:rPr lang="fr-FR" dirty="0"/>
              <a:t>Les superclasses doivent être déclarées avec le mot-clé open pour permettre l'héritage.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Lors de la déclaration d'une classe qui hérite d'une superclasse, on utilise le symbole : suivi du nom de la superclasse à droite de deux points (:). </a:t>
            </a:r>
          </a:p>
          <a:p>
            <a:pPr rtl="0"/>
            <a:r>
              <a:rPr lang="fr-FR" b="1" dirty="0"/>
              <a:t>Par exemple :</a:t>
            </a:r>
          </a:p>
          <a:p>
            <a:endParaRPr lang="fr-F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21871C-25BA-D171-D30F-FA3DD7A8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43" y="4864964"/>
            <a:ext cx="4172504" cy="115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F4844D2-0D38-18F1-8AB4-3CEB66D1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b="1" dirty="0"/>
              <a:t>Héritage</a:t>
            </a:r>
          </a:p>
        </p:txBody>
      </p:sp>
    </p:spTree>
    <p:extLst>
      <p:ext uri="{BB962C8B-B14F-4D97-AF65-F5344CB8AC3E}">
        <p14:creationId xmlns:p14="http://schemas.microsoft.com/office/powerpoint/2010/main" val="2549166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BD068-3BC7-4002-8B20-FFBBA8D6B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128" y="3216059"/>
            <a:ext cx="4825158" cy="3416301"/>
          </a:xfrm>
        </p:spPr>
        <p:txBody>
          <a:bodyPr/>
          <a:lstStyle/>
          <a:p>
            <a:pPr algn="just"/>
            <a:r>
              <a:rPr lang="fr-FR" sz="1800" dirty="0"/>
              <a:t>Pour redéfinir une fonction d'une superclasse, la fonction doit être déclarée avec le mot clé </a:t>
            </a:r>
            <a:r>
              <a:rPr lang="fr-FR" sz="1800" i="1" dirty="0">
                <a:solidFill>
                  <a:srgbClr val="00B050"/>
                </a:solidFill>
              </a:rPr>
              <a:t>open</a:t>
            </a:r>
            <a:r>
              <a:rPr lang="fr-FR" sz="1800" dirty="0"/>
              <a:t>.</a:t>
            </a:r>
          </a:p>
          <a:p>
            <a:pPr algn="just"/>
            <a:endParaRPr lang="fr-FR" sz="1800" dirty="0"/>
          </a:p>
          <a:p>
            <a:pPr algn="just"/>
            <a:r>
              <a:rPr lang="fr-FR" sz="1800" dirty="0"/>
              <a:t>Pour montrer explicitement qu'une fonction remplace une fonction de superclasse, nous devons placer le mot-clé </a:t>
            </a:r>
            <a:r>
              <a:rPr lang="fr-FR" sz="1800" i="1" dirty="0" err="1">
                <a:solidFill>
                  <a:srgbClr val="00B050"/>
                </a:solidFill>
              </a:rPr>
              <a:t>override</a:t>
            </a:r>
            <a:r>
              <a:rPr lang="fr-FR" sz="1800" dirty="0">
                <a:solidFill>
                  <a:srgbClr val="00B050"/>
                </a:solidFill>
              </a:rPr>
              <a:t> </a:t>
            </a:r>
            <a:r>
              <a:rPr lang="fr-FR" sz="1800" dirty="0"/>
              <a:t>avant la fonction dans une sous-classe.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7114CE-451B-26CD-7EEF-CE41C36E5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3748" y="2603500"/>
            <a:ext cx="4825159" cy="701336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Redéfinition des fonctions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A421BF09-E499-9F29-9134-FA93E778A40D}"/>
              </a:ext>
            </a:extLst>
          </p:cNvPr>
          <p:cNvSpPr txBox="1">
            <a:spLocks/>
          </p:cNvSpPr>
          <p:nvPr/>
        </p:nvSpPr>
        <p:spPr>
          <a:xfrm>
            <a:off x="8490438" y="2603500"/>
            <a:ext cx="1005657" cy="701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super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B8BE153-9B47-9E45-61F7-02D0737293C8}"/>
              </a:ext>
            </a:extLst>
          </p:cNvPr>
          <p:cNvSpPr txBox="1">
            <a:spLocks/>
          </p:cNvSpPr>
          <p:nvPr/>
        </p:nvSpPr>
        <p:spPr>
          <a:xfrm>
            <a:off x="6755094" y="2960950"/>
            <a:ext cx="4825158" cy="341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Le mot clé super permet à une sous-classe d’appeler les fonctions ou les propriétés dans une super-classe. </a:t>
            </a:r>
          </a:p>
          <a:p>
            <a:pPr algn="just"/>
            <a:endParaRPr lang="fr-F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4C406A0-3E00-7AC2-0DBF-FDC4A0418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960" y="3930998"/>
            <a:ext cx="3697427" cy="292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1EECED98-62E1-F556-5323-4C31021E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b="1" dirty="0"/>
              <a:t>Redéfinition des fonctions/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b="1" dirty="0"/>
              <a:t>super</a:t>
            </a:r>
          </a:p>
        </p:txBody>
      </p:sp>
    </p:spTree>
    <p:extLst>
      <p:ext uri="{BB962C8B-B14F-4D97-AF65-F5344CB8AC3E}">
        <p14:creationId xmlns:p14="http://schemas.microsoft.com/office/powerpoint/2010/main" val="114257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1D4A6-57A3-4EF8-8A04-0B360399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71031"/>
            <a:ext cx="8761413" cy="706964"/>
          </a:xfrm>
        </p:spPr>
        <p:txBody>
          <a:bodyPr/>
          <a:lstStyle/>
          <a:p>
            <a:r>
              <a:rPr lang="fr-FR" b="1" dirty="0"/>
              <a:t>Qu'est-ce que </a:t>
            </a:r>
            <a:r>
              <a:rPr lang="fr-FR" b="1" dirty="0" err="1"/>
              <a:t>Kotlin</a:t>
            </a:r>
            <a:r>
              <a:rPr lang="fr-FR" b="1" dirty="0"/>
              <a:t> ? 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025335-CB58-4067-9FE0-793CD6D67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4" y="2313992"/>
            <a:ext cx="11364685" cy="3256384"/>
          </a:xfrm>
        </p:spPr>
        <p:txBody>
          <a:bodyPr>
            <a:normAutofit/>
          </a:bodyPr>
          <a:lstStyle/>
          <a:p>
            <a:pPr algn="just"/>
            <a:r>
              <a:rPr lang="fr-FR" dirty="0" err="1"/>
              <a:t>Kotlin</a:t>
            </a:r>
            <a:r>
              <a:rPr lang="fr-FR" dirty="0"/>
              <a:t> est un langage de programmation créé par </a:t>
            </a:r>
            <a:r>
              <a:rPr lang="fr-FR" dirty="0" err="1"/>
              <a:t>JetBrains</a:t>
            </a:r>
            <a:r>
              <a:rPr lang="fr-FR" dirty="0"/>
              <a:t>, la société à l'origine de l'IDE Java </a:t>
            </a:r>
            <a:r>
              <a:rPr lang="fr-FR" dirty="0" err="1"/>
              <a:t>IntelliJ</a:t>
            </a:r>
            <a:r>
              <a:rPr lang="fr-FR" dirty="0"/>
              <a:t> IDEA.</a:t>
            </a:r>
          </a:p>
          <a:p>
            <a:pPr algn="just"/>
            <a:r>
              <a:rPr lang="fr-FR" dirty="0"/>
              <a:t>La première version est apparue en 2011</a:t>
            </a:r>
          </a:p>
          <a:p>
            <a:pPr algn="just"/>
            <a:r>
              <a:rPr lang="fr-FR" dirty="0"/>
              <a:t>En mai 2017, Google a annoncé la prise en charge officielle de </a:t>
            </a:r>
            <a:r>
              <a:rPr lang="fr-FR" dirty="0" err="1"/>
              <a:t>Kotlin</a:t>
            </a:r>
            <a:r>
              <a:rPr lang="fr-FR" dirty="0"/>
              <a:t> sur Android en tant que langage "de première classe.</a:t>
            </a:r>
          </a:p>
          <a:p>
            <a:pPr algn="just"/>
            <a:r>
              <a:rPr lang="fr-FR" dirty="0" err="1"/>
              <a:t>Kotlin</a:t>
            </a:r>
            <a:r>
              <a:rPr lang="fr-FR" dirty="0"/>
              <a:t> n'est pas utilisé uniquement pour le développement Android, mais également avec Spring Boot, les applications Java, les applications web Java, ainsi que dans d'autres environnements tels que JavaScript et Node.js.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304A9EE-7E1F-2161-4299-1155772C0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t="37311" r="1595" b="17713"/>
          <a:stretch/>
        </p:blipFill>
        <p:spPr bwMode="auto">
          <a:xfrm>
            <a:off x="858416" y="5185097"/>
            <a:ext cx="10674219" cy="147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284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2C729-61D3-8269-2354-6CDB5936C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9" y="2443702"/>
            <a:ext cx="6521009" cy="4254500"/>
          </a:xfrm>
        </p:spPr>
        <p:txBody>
          <a:bodyPr>
            <a:normAutofit/>
          </a:bodyPr>
          <a:lstStyle/>
          <a:p>
            <a:r>
              <a:rPr lang="fr-FR" dirty="0"/>
              <a:t>Fonction abstraite : Une fonction abstraite ne possède que la déclaration, sans implémentation.</a:t>
            </a:r>
          </a:p>
          <a:p>
            <a:pPr rtl="0"/>
            <a:r>
              <a:rPr lang="fr-FR" dirty="0"/>
              <a:t>Propriété abstraite : Une propriété abstraite est une propriété qui n'a que la déclaration, sans valeur initiale.</a:t>
            </a:r>
          </a:p>
          <a:p>
            <a:pPr rtl="0"/>
            <a:r>
              <a:rPr lang="fr-FR" dirty="0"/>
              <a:t>Classe abstraite : Une classe abstraite contient au moins une fonction ou propriété abstraite et est déclarée avec le mot-clé abstract.</a:t>
            </a:r>
          </a:p>
          <a:p>
            <a:pPr rtl="0"/>
            <a:r>
              <a:rPr lang="fr-FR" dirty="0"/>
              <a:t>Une classe abstraite est non-instanciable.</a:t>
            </a:r>
          </a:p>
          <a:p>
            <a:pPr rtl="0"/>
            <a:r>
              <a:rPr lang="fr-FR" dirty="0"/>
              <a:t>Pour hériter d'une classe abstraite, une classe doit implémenter toutes les fonctions abstraites et initialiser toutes les propriétés abstraites, sinon elle devient également abstraite.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841CEC-E748-1B2F-1F76-BF6FC5956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731" y="2368267"/>
            <a:ext cx="3286125" cy="6572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A8F0C97-09E7-6F9D-A6D8-FC5FF39E6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629" y="3151152"/>
            <a:ext cx="3286125" cy="5619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FFBCD29-7AB3-22C6-F156-058D08C6E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629" y="4047430"/>
            <a:ext cx="3752850" cy="2047875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81443DB6-2DBA-3D99-9DF3-788DCEE8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b="1" dirty="0"/>
              <a:t>Classe abstraite</a:t>
            </a:r>
          </a:p>
        </p:txBody>
      </p:sp>
    </p:spTree>
    <p:extLst>
      <p:ext uri="{BB962C8B-B14F-4D97-AF65-F5344CB8AC3E}">
        <p14:creationId xmlns:p14="http://schemas.microsoft.com/office/powerpoint/2010/main" val="592482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4BE06-47AF-F764-8B56-847C464D8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10297240" cy="3416301"/>
          </a:xfrm>
        </p:spPr>
        <p:txBody>
          <a:bodyPr>
            <a:normAutofit lnSpcReduction="10000"/>
          </a:bodyPr>
          <a:lstStyle/>
          <a:p>
            <a:pPr rtl="0"/>
            <a:r>
              <a:rPr lang="fr-FR" dirty="0"/>
              <a:t>Modificateurs de visibilité :</a:t>
            </a:r>
          </a:p>
          <a:p>
            <a:pPr lvl="1"/>
            <a:r>
              <a:rPr lang="fr-FR" dirty="0" err="1"/>
              <a:t>Kotlin</a:t>
            </a:r>
            <a:r>
              <a:rPr lang="fr-FR" dirty="0"/>
              <a:t> offre quatre modificateurs de visibilité : public, </a:t>
            </a:r>
            <a:r>
              <a:rPr lang="fr-FR" dirty="0" err="1"/>
              <a:t>internal</a:t>
            </a:r>
            <a:r>
              <a:rPr lang="fr-FR" dirty="0"/>
              <a:t>, </a:t>
            </a:r>
            <a:r>
              <a:rPr lang="fr-FR" dirty="0" err="1"/>
              <a:t>protected</a:t>
            </a:r>
            <a:r>
              <a:rPr lang="fr-FR" dirty="0"/>
              <a:t> et </a:t>
            </a:r>
            <a:r>
              <a:rPr lang="fr-FR" dirty="0" err="1"/>
              <a:t>private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Les modificateurs de visibilité sont spécifiés lors de la déclaration de classes, interfaces, constructeurs, fonctions et propriétés.</a:t>
            </a:r>
          </a:p>
          <a:p>
            <a:pPr rtl="0"/>
            <a:r>
              <a:rPr lang="fr-FR" dirty="0"/>
              <a:t>Porter des modificateurs (étendues de visibilité) sur les propriétés, fonctions et classes de niveau supérieur :</a:t>
            </a:r>
          </a:p>
          <a:p>
            <a:pPr lvl="1"/>
            <a:r>
              <a:rPr lang="fr-FR" dirty="0"/>
              <a:t>public : Visible partout (par défaut).</a:t>
            </a:r>
          </a:p>
          <a:p>
            <a:pPr lvl="1"/>
            <a:r>
              <a:rPr lang="fr-FR" dirty="0" err="1"/>
              <a:t>private</a:t>
            </a:r>
            <a:r>
              <a:rPr lang="fr-FR" dirty="0"/>
              <a:t> : Visible seulement à l'intérieur du fichier contenant la déclaration.</a:t>
            </a:r>
          </a:p>
          <a:p>
            <a:pPr lvl="1"/>
            <a:r>
              <a:rPr lang="fr-FR" dirty="0" err="1"/>
              <a:t>internal</a:t>
            </a:r>
            <a:r>
              <a:rPr lang="fr-FR" dirty="0"/>
              <a:t> : Visible partout dans le même module.</a:t>
            </a:r>
          </a:p>
          <a:p>
            <a:pPr lvl="1"/>
            <a:r>
              <a:rPr lang="fr-FR" dirty="0" err="1"/>
              <a:t>protected</a:t>
            </a:r>
            <a:r>
              <a:rPr lang="fr-FR" dirty="0"/>
              <a:t> : Non disponible pour les déclarations de premier niveau.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D40F5B9-3733-634E-096B-C960D026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b="1" dirty="0"/>
              <a:t>Les Modificateurs de Visibilité en </a:t>
            </a:r>
            <a:r>
              <a:rPr lang="fr-FR" b="1" dirty="0" err="1"/>
              <a:t>Kotlin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39026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E1CB23-06AC-472C-778E-8B33FDD58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9817846" cy="3416301"/>
          </a:xfrm>
        </p:spPr>
        <p:txBody>
          <a:bodyPr>
            <a:normAutofit lnSpcReduction="10000"/>
          </a:bodyPr>
          <a:lstStyle/>
          <a:p>
            <a:pPr rtl="0"/>
            <a:r>
              <a:rPr lang="fr-FR" dirty="0"/>
              <a:t>Porter des modificateurs sur les membres déclarés à l'intérieur d'une classe :</a:t>
            </a:r>
          </a:p>
          <a:p>
            <a:pPr lvl="1"/>
            <a:r>
              <a:rPr lang="fr-FR" dirty="0"/>
              <a:t>public : Visible partout (par défaut).</a:t>
            </a:r>
          </a:p>
          <a:p>
            <a:pPr lvl="1"/>
            <a:r>
              <a:rPr lang="fr-FR" dirty="0" err="1"/>
              <a:t>private</a:t>
            </a:r>
            <a:r>
              <a:rPr lang="fr-FR" dirty="0"/>
              <a:t> : Visible seulement à l'intérieur de la classe.</a:t>
            </a:r>
          </a:p>
          <a:p>
            <a:pPr lvl="1"/>
            <a:r>
              <a:rPr lang="fr-FR" dirty="0" err="1"/>
              <a:t>protected</a:t>
            </a:r>
            <a:r>
              <a:rPr lang="fr-FR" dirty="0"/>
              <a:t> : </a:t>
            </a:r>
            <a:r>
              <a:rPr lang="fr-FR" dirty="0" err="1"/>
              <a:t>Private</a:t>
            </a:r>
            <a:r>
              <a:rPr lang="fr-FR" dirty="0"/>
              <a:t> + visible dans la sous-classe.</a:t>
            </a:r>
          </a:p>
          <a:p>
            <a:pPr lvl="1"/>
            <a:r>
              <a:rPr lang="fr-FR" dirty="0" err="1"/>
              <a:t>internal</a:t>
            </a:r>
            <a:r>
              <a:rPr lang="fr-FR" dirty="0"/>
              <a:t> : Visible par toutes les classes d'un même module.</a:t>
            </a:r>
          </a:p>
          <a:p>
            <a:pPr rtl="0"/>
            <a:r>
              <a:rPr lang="fr-FR" dirty="0"/>
              <a:t>Pour rendre une propriété en lecture seule ou en accès limité, ajoutez des modificateurs de visibilité aux accesseurs :</a:t>
            </a:r>
          </a:p>
          <a:p>
            <a:pPr lvl="1"/>
            <a:r>
              <a:rPr lang="fr-FR" dirty="0" err="1"/>
              <a:t>get</a:t>
            </a:r>
            <a:r>
              <a:rPr lang="fr-FR" dirty="0"/>
              <a:t>() a toujours la même visibilité que la propriété.</a:t>
            </a:r>
          </a:p>
          <a:p>
            <a:pPr lvl="1"/>
            <a:r>
              <a:rPr lang="fr-FR" dirty="0"/>
              <a:t>set() peut avoir une visibilité différente de celle de la propriété, mais elle ne devrait pas être plus large.</a:t>
            </a:r>
          </a:p>
          <a:p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D90410-BCA5-60A2-1772-B89BD260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b="1" dirty="0"/>
              <a:t>Les Modificateurs de Visibilité en </a:t>
            </a:r>
            <a:r>
              <a:rPr lang="fr-FR" b="1" dirty="0" err="1"/>
              <a:t>Kotlin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52571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14CD8E-D228-4A72-A468-4BA7657C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553" y="3119907"/>
            <a:ext cx="7898894" cy="9510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6000" dirty="0"/>
              <a:t>Merci Pour Votre Attention !!</a:t>
            </a:r>
          </a:p>
        </p:txBody>
      </p:sp>
      <p:sp>
        <p:nvSpPr>
          <p:cNvPr id="5" name="AutoShape 6" descr="Image result for merci pour votre attention">
            <a:extLst>
              <a:ext uri="{FF2B5EF4-FFF2-40B4-BE49-F238E27FC236}">
                <a16:creationId xmlns:a16="http://schemas.microsoft.com/office/drawing/2014/main" id="{B38581F9-C2C8-4353-B5F0-4ECF02005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8" descr="Image result for merci pour votre attention">
            <a:extLst>
              <a:ext uri="{FF2B5EF4-FFF2-40B4-BE49-F238E27FC236}">
                <a16:creationId xmlns:a16="http://schemas.microsoft.com/office/drawing/2014/main" id="{CE0032FD-CE97-40F3-947C-CF1069A6C9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10" descr="Image result for merci pour votre attention">
            <a:extLst>
              <a:ext uri="{FF2B5EF4-FFF2-40B4-BE49-F238E27FC236}">
                <a16:creationId xmlns:a16="http://schemas.microsoft.com/office/drawing/2014/main" id="{D8CC1520-E24A-410F-A8A8-69A3CCEFDB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39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0A9AC-FDF4-470C-8A63-64D415B85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24336" cy="3713324"/>
          </a:xfrm>
        </p:spPr>
        <p:txBody>
          <a:bodyPr>
            <a:normAutofit/>
          </a:bodyPr>
          <a:lstStyle/>
          <a:p>
            <a:pPr rtl="0"/>
            <a:r>
              <a:rPr lang="fr-FR" dirty="0">
                <a:effectLst/>
              </a:rPr>
              <a:t>Compatible à 100% avec Java et Android.</a:t>
            </a:r>
          </a:p>
          <a:p>
            <a:pPr rtl="0"/>
            <a:r>
              <a:rPr lang="fr-FR" dirty="0">
                <a:effectLst/>
              </a:rPr>
              <a:t>Prend en charge </a:t>
            </a:r>
            <a:r>
              <a:rPr lang="fr-FR" dirty="0" err="1">
                <a:effectLst/>
              </a:rPr>
              <a:t>IntelliJ</a:t>
            </a:r>
            <a:r>
              <a:rPr lang="fr-FR" dirty="0">
                <a:effectLst/>
              </a:rPr>
              <a:t>, Android Studio, Eclipse, et l'interface de ligne de commande (CLI).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marL="0" indent="0" rtl="0">
              <a:buNone/>
            </a:pPr>
            <a:endParaRPr lang="fr-FR" dirty="0"/>
          </a:p>
          <a:p>
            <a:r>
              <a:rPr lang="fr-FR" dirty="0" err="1"/>
              <a:t>Kotlin</a:t>
            </a:r>
            <a:r>
              <a:rPr lang="fr-FR" dirty="0"/>
              <a:t> est une langue moderne, efficace, extensible et facile à apprendre.</a:t>
            </a:r>
          </a:p>
          <a:p>
            <a:r>
              <a:rPr lang="fr-FR" dirty="0" err="1"/>
              <a:t>Kotlin</a:t>
            </a:r>
            <a:r>
              <a:rPr lang="fr-FR" dirty="0"/>
              <a:t> est plus proche de Scala ou Swift au niveau du langage de programmation.</a:t>
            </a:r>
          </a:p>
          <a:p>
            <a:pPr rtl="0"/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F495942-DC15-4DFB-99DA-90C64155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b="1" dirty="0"/>
              <a:t>Les Caractéristiques de </a:t>
            </a:r>
            <a:r>
              <a:rPr lang="fr-FR" b="1" dirty="0" err="1"/>
              <a:t>Kotlin</a:t>
            </a:r>
            <a:r>
              <a:rPr lang="fr-FR" b="1" dirty="0"/>
              <a:t>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2A6D973-6C28-6A5C-DB04-51AB532BF2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3"/>
          <a:stretch/>
        </p:blipFill>
        <p:spPr bwMode="auto">
          <a:xfrm>
            <a:off x="2934168" y="3820174"/>
            <a:ext cx="6051211" cy="98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21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3EA2C-DF0E-44C7-AF54-4555D512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Structure des fichiers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B7CC6E4-5B24-F842-731D-85B88FEDC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6" t="12696" r="13369" b="5969"/>
          <a:stretch/>
        </p:blipFill>
        <p:spPr bwMode="auto">
          <a:xfrm>
            <a:off x="2269484" y="2239346"/>
            <a:ext cx="7646883" cy="461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5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9B5FD-2C00-4A3C-B92E-BCE7CEB6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Default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64206-51A3-4867-9680-327F48C6D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681" y="2332912"/>
            <a:ext cx="10461658" cy="3416300"/>
          </a:xfrm>
        </p:spPr>
        <p:txBody>
          <a:bodyPr/>
          <a:lstStyle/>
          <a:p>
            <a:r>
              <a:rPr lang="fr-FR" b="1" dirty="0"/>
              <a:t>Les packages sont accessibles sans importation</a:t>
            </a:r>
          </a:p>
          <a:p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AE073B-FF83-C28A-AEDD-3F0EE99E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47" y="2847586"/>
            <a:ext cx="7737622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4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EDB7B-9F15-4B8F-858B-04763FFD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Définition des variables en </a:t>
            </a:r>
            <a:r>
              <a:rPr lang="fr-FR" b="1" dirty="0" err="1"/>
              <a:t>Kotlin</a:t>
            </a:r>
            <a:endParaRPr lang="fr-FR" b="1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A7C3F2-2C11-4F66-8448-65F0239EB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0" y="2453950"/>
            <a:ext cx="10403633" cy="4124131"/>
          </a:xfrm>
        </p:spPr>
        <p:txBody>
          <a:bodyPr>
            <a:normAutofit/>
          </a:bodyPr>
          <a:lstStyle/>
          <a:p>
            <a:r>
              <a:rPr lang="fr-FR" dirty="0"/>
              <a:t>Une variable est un conteneur qui stocke une valeur. Elle a un nom, un type de données et une valeur. Les variables sont utilisées pour stocker et manipuler des données dans un programme. En </a:t>
            </a:r>
            <a:r>
              <a:rPr lang="fr-FR" dirty="0" err="1"/>
              <a:t>Kotlin</a:t>
            </a:r>
            <a:r>
              <a:rPr lang="fr-FR" dirty="0"/>
              <a:t>, la déclaration d'une variable se fait avec le mot-clé val pour une variable immuable (dont la valeur ne peut pas être modifiée) ou var pour une variable mutable (dont la valeur peut être modifiée).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Exemples: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5C4BF1-A71B-F6A5-7C61-7806F802A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01" y="4374813"/>
            <a:ext cx="5969307" cy="6604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1D3CA2C-8AEE-7330-D1DB-F666F13E2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88" y="5640745"/>
            <a:ext cx="6196425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3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45D96-F346-4CAD-B204-5522F03C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Initialisation des variables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369D96-849B-4320-86AD-35E7333E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98" y="2612572"/>
            <a:ext cx="10470989" cy="4170783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Une propriété n'est pas initialisée par défaut.</a:t>
            </a:r>
          </a:p>
          <a:p>
            <a:pPr algn="just"/>
            <a:r>
              <a:rPr lang="fr-FR" dirty="0"/>
              <a:t>Les variables de niveau supérieur et les variables membres de classe doivent être initialisées lorsqu'elles sont définies.</a:t>
            </a:r>
          </a:p>
          <a:p>
            <a:pPr algn="just"/>
            <a:r>
              <a:rPr lang="fr-FR" dirty="0"/>
              <a:t>Pour éviter d'initialiser ces variables, des modificateurs </a:t>
            </a:r>
            <a:r>
              <a:rPr lang="fr-FR" dirty="0" err="1"/>
              <a:t>lateinit</a:t>
            </a:r>
            <a:r>
              <a:rPr lang="fr-FR" dirty="0"/>
              <a:t> ou </a:t>
            </a:r>
            <a:r>
              <a:rPr lang="fr-FR" dirty="0" err="1"/>
              <a:t>lazy</a:t>
            </a:r>
            <a:r>
              <a:rPr lang="fr-FR" dirty="0"/>
              <a:t> doivent être utilisés.</a:t>
            </a:r>
          </a:p>
          <a:p>
            <a:pPr lvl="2" algn="just"/>
            <a:r>
              <a:rPr lang="fr-FR" sz="1600" dirty="0"/>
              <a:t>`</a:t>
            </a:r>
            <a:r>
              <a:rPr lang="fr-FR" sz="1600" dirty="0" err="1"/>
              <a:t>lateinit</a:t>
            </a:r>
            <a:r>
              <a:rPr lang="fr-FR" sz="1600" dirty="0"/>
              <a:t>` est un modificateur de propriété en </a:t>
            </a:r>
            <a:r>
              <a:rPr lang="fr-FR" sz="1600" dirty="0" err="1"/>
              <a:t>Kotlin</a:t>
            </a:r>
            <a:r>
              <a:rPr lang="fr-FR" sz="1600" dirty="0"/>
              <a:t> qui permet de déclarer une propriété non initialisée à la compilation mais qui doit être initialisée avant son utilisation, sinon cela entraînera une exception.</a:t>
            </a:r>
          </a:p>
          <a:p>
            <a:pPr lvl="2" algn="just"/>
            <a:r>
              <a:rPr lang="fr-FR" dirty="0"/>
              <a:t>`</a:t>
            </a:r>
            <a:r>
              <a:rPr lang="fr-FR" sz="1600" dirty="0" err="1"/>
              <a:t>lazy</a:t>
            </a:r>
            <a:r>
              <a:rPr lang="fr-FR" sz="1600" dirty="0"/>
              <a:t>` est un modificateur qui permet de déclarer une propriété dont l'initialisation est reportée jusqu'à ce qu'elle soit réellement nécessaire, ce qui peut améliorer les performances en évitant une initialisation inutile.</a:t>
            </a:r>
          </a:p>
          <a:p>
            <a:pPr algn="just"/>
            <a:r>
              <a:rPr lang="fr-FR" dirty="0"/>
              <a:t>Alors que les variables locales d'une fonction n'ont pas besoin d'être initialisées lorsqu'elles sont définies.</a:t>
            </a:r>
          </a:p>
        </p:txBody>
      </p:sp>
    </p:spTree>
    <p:extLst>
      <p:ext uri="{BB962C8B-B14F-4D97-AF65-F5344CB8AC3E}">
        <p14:creationId xmlns:p14="http://schemas.microsoft.com/office/powerpoint/2010/main" val="337050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596CD8-36E6-8B05-64E5-8CD22BF3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z="1800" dirty="0" err="1"/>
              <a:t>Null</a:t>
            </a:r>
            <a:r>
              <a:rPr lang="fr-FR" sz="1800" dirty="0"/>
              <a:t> signifie que la propriété n'est pas initialisée.</a:t>
            </a:r>
          </a:p>
          <a:p>
            <a:pPr algn="just"/>
            <a:endParaRPr lang="fr-FR" sz="1800" dirty="0"/>
          </a:p>
          <a:p>
            <a:pPr algn="just"/>
            <a:r>
              <a:rPr lang="fr-FR" sz="1800" dirty="0" err="1"/>
              <a:t>Kotlin</a:t>
            </a:r>
            <a:r>
              <a:rPr lang="fr-FR" sz="1800" dirty="0"/>
              <a:t> divise les propriétés en </a:t>
            </a:r>
            <a:r>
              <a:rPr lang="fr-FR" sz="1800" dirty="0" err="1"/>
              <a:t>nullable</a:t>
            </a:r>
            <a:r>
              <a:rPr lang="fr-FR" sz="1800" dirty="0"/>
              <a:t> et non </a:t>
            </a:r>
            <a:r>
              <a:rPr lang="fr-FR" sz="1800" dirty="0" err="1"/>
              <a:t>nullable</a:t>
            </a:r>
            <a:r>
              <a:rPr lang="fr-FR" sz="1800" dirty="0"/>
              <a:t>.</a:t>
            </a:r>
          </a:p>
          <a:p>
            <a:pPr algn="just"/>
            <a:endParaRPr lang="fr-FR" sz="1800" dirty="0"/>
          </a:p>
          <a:p>
            <a:pPr algn="just"/>
            <a:r>
              <a:rPr lang="fr-FR" sz="1800" dirty="0"/>
              <a:t>Si </a:t>
            </a:r>
            <a:r>
              <a:rPr lang="fr-FR" sz="1800" dirty="0" err="1"/>
              <a:t>null</a:t>
            </a:r>
            <a:r>
              <a:rPr lang="fr-FR" sz="1800" dirty="0"/>
              <a:t> peut être affecté à une propriété, la propriété doit être marquée avec ? en tant que propriété </a:t>
            </a:r>
            <a:r>
              <a:rPr lang="fr-FR" sz="1800" dirty="0" err="1"/>
              <a:t>nullable</a:t>
            </a:r>
            <a:r>
              <a:rPr lang="fr-FR" sz="1800" dirty="0"/>
              <a:t>.</a:t>
            </a:r>
          </a:p>
          <a:p>
            <a:pPr algn="just"/>
            <a:endParaRPr lang="fr-FR" sz="1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0E287EC-E86F-93CC-BD41-D90E748F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b="1" dirty="0"/>
              <a:t>Propriété </a:t>
            </a:r>
            <a:r>
              <a:rPr lang="fr-FR" b="1" dirty="0" err="1"/>
              <a:t>Nullable</a:t>
            </a:r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D6221A6-AE8F-54AD-24D8-0ADD68E89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3" y="5493974"/>
            <a:ext cx="5505893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0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1271</TotalTime>
  <Words>1974</Words>
  <Application>Microsoft Office PowerPoint</Application>
  <PresentationFormat>Grand écran</PresentationFormat>
  <Paragraphs>189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Salle d’ions</vt:lpstr>
      <vt:lpstr>Présentation PowerPoint</vt:lpstr>
      <vt:lpstr>Présentation PowerPoint</vt:lpstr>
      <vt:lpstr>Qu'est-ce que Kotlin ? </vt:lpstr>
      <vt:lpstr>Les Caractéristiques de Kotlin </vt:lpstr>
      <vt:lpstr>La Structure des fichiers </vt:lpstr>
      <vt:lpstr>Default package</vt:lpstr>
      <vt:lpstr>Définition des variables en Kotlin</vt:lpstr>
      <vt:lpstr>Initialisation des variables </vt:lpstr>
      <vt:lpstr>Propriété Nullable</vt:lpstr>
      <vt:lpstr>Type de données</vt:lpstr>
      <vt:lpstr>Type String / Any/ Unit</vt:lpstr>
      <vt:lpstr>Type Nothing / Type Check</vt:lpstr>
      <vt:lpstr>Type Casting</vt:lpstr>
      <vt:lpstr>Tableaux</vt:lpstr>
      <vt:lpstr>Présentation PowerPoint</vt:lpstr>
      <vt:lpstr>Les collections</vt:lpstr>
      <vt:lpstr>Les collections</vt:lpstr>
      <vt:lpstr>les fonctions</vt:lpstr>
      <vt:lpstr>L’expression if</vt:lpstr>
      <vt:lpstr>L’expression When</vt:lpstr>
      <vt:lpstr>Exemple:</vt:lpstr>
      <vt:lpstr>Boucle for</vt:lpstr>
      <vt:lpstr>Bouble while</vt:lpstr>
      <vt:lpstr>Break, continue with label</vt:lpstr>
      <vt:lpstr>Les accesseurs personnalisés</vt:lpstr>
      <vt:lpstr>Notion de classe</vt:lpstr>
      <vt:lpstr>Les Constructeurs</vt:lpstr>
      <vt:lpstr>Héritage</vt:lpstr>
      <vt:lpstr>Redéfinition des fonctions/ super</vt:lpstr>
      <vt:lpstr>Classe abstraite</vt:lpstr>
      <vt:lpstr>Les Modificateurs de Visibilité en Kotlin</vt:lpstr>
      <vt:lpstr>Les Modificateurs de Visibilité en Kotlin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SANAE OULQAID</dc:creator>
  <cp:lastModifiedBy>Sanae Oulqaid</cp:lastModifiedBy>
  <cp:revision>93</cp:revision>
  <dcterms:created xsi:type="dcterms:W3CDTF">2019-12-25T02:10:05Z</dcterms:created>
  <dcterms:modified xsi:type="dcterms:W3CDTF">2023-12-19T13:48:18Z</dcterms:modified>
</cp:coreProperties>
</file>