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0"/>
  </p:normalViewPr>
  <p:slideViewPr>
    <p:cSldViewPr snapToGrid="0" snapToObjects="1">
      <p:cViewPr varScale="1">
        <p:scale>
          <a:sx n="68" d="100"/>
          <a:sy n="68" d="100"/>
        </p:scale>
        <p:origin x="224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B4080-69C9-1C45-908F-E570C4E322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CF563C-697C-F04D-A868-424DD48A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13B23-A53D-F149-9451-010A249A5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ADD7E-A6B2-8344-959D-CA369D056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5668-9AA5-C942-A638-CC54203A4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1615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C4813-78C0-5E4B-B86E-34E325D21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DF964-B187-D748-9AD3-00B5207DF5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EB6E-A288-F248-9BDF-6891540C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6AFB-C4C1-D040-8BFC-55BD40D94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0029F8-2843-2F4C-9D89-2E31C920F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7328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F5A0C-321B-E645-B1C3-86B1155FE2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E89BF1-7366-D14C-8CB5-3E4D28B8D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8D560-7C70-0C43-B7C3-AD3E4EFD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DA0632-EB31-644F-8D2F-7472E72E7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8ECA-D868-3B4D-B36B-D2C3AEF01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3453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6B55-002A-304E-8FB7-B49ED9699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1EEC-0CEA-9F4D-AE72-476A4829B1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F7998-736E-264A-A892-029DDAACF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782E00-0574-CF46-AC47-DA7D7878E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7EE76-DCDF-E140-BAFF-3575E1B41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4060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0639A-7EC5-674A-826F-C86AAC64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6BE07-D685-EF4C-A1ED-FEA054755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CF0D4-E976-3647-90F1-CD18F8B7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330C6A-4E1B-B048-9D81-5AC24AFFF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F92BA-2CD5-434B-8D7B-874DF7C6C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70832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AB677-AC90-AE47-93AA-33056C7C7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F5A6C-9685-FE48-B46A-C0C777F4D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AE7C30-BFDA-E048-A882-4D23654E9A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331BE-EB75-3343-ABA1-0E3D4DCD2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2DF6F6-B47E-8047-B4BB-5D1FD213E1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C144B-ABC1-424D-945C-2BF864186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080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2D683-2A68-2249-BCFD-520BD3560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D5102-B989-674D-B4FA-062081EB1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7E375C-AC85-6D4C-9A12-52587EE14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3344DB-AFC7-804B-9668-34B371A8D9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2A0FB5-AF3B-6C49-95F6-4D9701D4A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F7CD4-B372-4F4F-AA2B-A2EF58461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A1935D-DAFE-8F48-9788-5B918517E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F8ACC7-CC52-D94A-A0D4-3DD5148D1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84077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D619-3359-474B-AF0F-7B30DF5DB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62557-326E-2743-9195-4D1C1DA02E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98C266-17EC-1D47-8A12-B0DA7517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1C6F9-4DE5-0243-AE27-2E96DFCF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38862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C5CC9-AC15-2547-85AF-7E7AE6CB9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7AC215-2210-0A46-84B3-BA60FEF9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900C3B-5E0C-8D4A-AD3B-C40783D77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8669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FD681-D946-4F46-89BD-E954FE5B8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D8543-26D2-4342-9FFD-DA11E0C7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844E7-16CF-914D-A879-769D7D0830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D9D-61B4-244C-9C58-DB53A32DB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C83DB5-A3D8-8F4F-981B-C5AF8E2B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598AF-F3CA-154E-BBA0-E7BC1DC07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29558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7C578B-7ABA-2744-A835-BDADC9900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4153F6-7848-1A45-8F90-8C631919A0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24D284-B78D-724D-8C71-C57E64F89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2CB6-FAFE-6446-BEFB-AAA4DA1DC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56771F-69CE-3A4D-9776-24A1D1D38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969DED-69AC-6E40-8FEA-3CC536E58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03141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7093F8-F9F7-9241-921D-2B7EE9071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99A0D-E69F-4F4F-A04A-D685F89571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DB7D0-F564-894D-A625-33B1546FED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8DF437-BEC6-2F40-9BD3-D7D4CE0EC128}" type="datetimeFigureOut">
              <a:rPr lang="en-NL" smtClean="0"/>
              <a:t>13/08/2025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52719-A459-324E-A9CA-C60B51417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F44AF5-2FEC-3A40-96CC-4A40AFEB66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CE4DE-BD97-DF45-AF22-9029F29B5C1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84820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42773-4944-734C-A78A-2276ABC47DC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Problem Identification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9DE143-C50D-D041-A442-89CD110B86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5555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document&#10;&#10;Description automatically generated">
            <a:extLst>
              <a:ext uri="{FF2B5EF4-FFF2-40B4-BE49-F238E27FC236}">
                <a16:creationId xmlns:a16="http://schemas.microsoft.com/office/drawing/2014/main" id="{9C6EA7F9-8D78-0C4F-A999-9E51FDD575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2100" y="231926"/>
            <a:ext cx="8812778" cy="6101154"/>
          </a:xfrm>
        </p:spPr>
      </p:pic>
    </p:spTree>
    <p:extLst>
      <p:ext uri="{BB962C8B-B14F-4D97-AF65-F5344CB8AC3E}">
        <p14:creationId xmlns:p14="http://schemas.microsoft.com/office/powerpoint/2010/main" val="29455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9DA7-AC79-C246-9F69-E93FEB9AD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879" y="1614386"/>
            <a:ext cx="4808033" cy="5708612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Current Price vs. Market Potential</a:t>
            </a: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◦ Big Mountain currently charges </a:t>
            </a:r>
            <a:r>
              <a:rPr lang="en-GB" b="1" dirty="0">
                <a:solidFill>
                  <a:srgbClr val="000000"/>
                </a:solidFill>
                <a:effectLst/>
              </a:rPr>
              <a:t>$81</a:t>
            </a:r>
            <a:r>
              <a:rPr lang="en-GB" dirty="0">
                <a:solidFill>
                  <a:srgbClr val="000000"/>
                </a:solidFill>
                <a:effectLst/>
              </a:rPr>
              <a:t> per weekend ticket.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dirty="0">
                <a:solidFill>
                  <a:srgbClr val="000000"/>
                </a:solidFill>
                <a:effectLst/>
              </a:rPr>
              <a:t>◦ Model suggests facilities could support a slightly </a:t>
            </a:r>
            <a:r>
              <a:rPr lang="en-GB" b="1" dirty="0">
                <a:solidFill>
                  <a:srgbClr val="000000"/>
                </a:solidFill>
                <a:effectLst/>
              </a:rPr>
              <a:t>higher price</a:t>
            </a:r>
            <a:r>
              <a:rPr lang="en-GB" dirty="0">
                <a:solidFill>
                  <a:srgbClr val="000000"/>
                </a:solidFill>
                <a:effectLst/>
              </a:rPr>
              <a:t>, depending on improvements.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Scenario Analysis</a:t>
            </a: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1. Close runs</a:t>
            </a:r>
            <a:r>
              <a:rPr lang="en-GB" dirty="0">
                <a:solidFill>
                  <a:srgbClr val="000000"/>
                </a:solidFill>
                <a:effectLst/>
              </a:rPr>
              <a:t>: Closing 1 run → no effect. Closing 2–5 runs → small revenue drop. Closing 6+ runs → significant loss in ticket price potential.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2. Add run + lift + +150 ft vertical drop</a:t>
            </a:r>
            <a:r>
              <a:rPr lang="en-GB" dirty="0">
                <a:solidFill>
                  <a:srgbClr val="000000"/>
                </a:solidFill>
                <a:effectLst/>
              </a:rPr>
              <a:t> → </a:t>
            </a:r>
            <a:r>
              <a:rPr lang="en-GB" b="1" dirty="0">
                <a:solidFill>
                  <a:srgbClr val="000000"/>
                </a:solidFill>
                <a:effectLst/>
              </a:rPr>
              <a:t>+$1.99 per ticket</a:t>
            </a:r>
            <a:r>
              <a:rPr lang="en-GB" dirty="0">
                <a:solidFill>
                  <a:srgbClr val="000000"/>
                </a:solidFill>
                <a:effectLst/>
              </a:rPr>
              <a:t> (~+$3.47M/season).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3. Add 2 acres snow making</a:t>
            </a:r>
            <a:r>
              <a:rPr lang="en-GB" dirty="0">
                <a:solidFill>
                  <a:srgbClr val="000000"/>
                </a:solidFill>
                <a:effectLst/>
              </a:rPr>
              <a:t> (with scenario 2) → No additional effect.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GB" b="1" dirty="0">
                <a:solidFill>
                  <a:srgbClr val="000000"/>
                </a:solidFill>
                <a:effectLst/>
              </a:rPr>
              <a:t>4. Increase longest run by 0.2 mi + snow making</a:t>
            </a:r>
            <a:r>
              <a:rPr lang="en-GB" dirty="0">
                <a:solidFill>
                  <a:srgbClr val="000000"/>
                </a:solidFill>
                <a:effectLst/>
              </a:rPr>
              <a:t> → No measurable effect on price.</a:t>
            </a:r>
            <a:br>
              <a:rPr lang="en-GB" dirty="0">
                <a:solidFill>
                  <a:srgbClr val="000000"/>
                </a:solidFill>
                <a:effectLst/>
              </a:rPr>
            </a:br>
            <a:endParaRPr lang="en-GB" dirty="0">
              <a:solidFill>
                <a:srgbClr val="000000"/>
              </a:solidFill>
              <a:effectLst/>
            </a:endParaRPr>
          </a:p>
          <a:p>
            <a:endParaRPr lang="en-NL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B74E2E-1242-7543-840E-91C0AAC3CB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365125"/>
            <a:ext cx="4578752" cy="1325563"/>
          </a:xfrm>
        </p:spPr>
        <p:txBody>
          <a:bodyPr/>
          <a:lstStyle/>
          <a:p>
            <a:r>
              <a:rPr lang="en-NL" u="sng" dirty="0"/>
              <a:t>Reccomendations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AC49FC-BE84-DF4E-BF09-90DB2603FA80}"/>
              </a:ext>
            </a:extLst>
          </p:cNvPr>
          <p:cNvSpPr txBox="1"/>
          <p:nvPr/>
        </p:nvSpPr>
        <p:spPr>
          <a:xfrm>
            <a:off x="5932835" y="1614386"/>
            <a:ext cx="609985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Do not close more than 1 run</a:t>
            </a:r>
            <a:r>
              <a:rPr lang="en-GB" sz="2000" dirty="0"/>
              <a:t>; closures beyond that reduce price potential.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/>
              <a:t>Most impactful improvement</a:t>
            </a:r>
            <a:r>
              <a:rPr lang="en-GB" sz="2000" dirty="0"/>
              <a:t>: Adding a run, lift, and increasing vertical drop.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Snow making and longest run improvements have negligible short-term price benefit.</a:t>
            </a:r>
          </a:p>
          <a:p>
            <a:endParaRPr lang="en-GB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Before price changes, </a:t>
            </a:r>
            <a:r>
              <a:rPr lang="en-GB" sz="2000" b="1" dirty="0"/>
              <a:t>pilot improvements</a:t>
            </a:r>
            <a:r>
              <a:rPr lang="en-GB" sz="2000" dirty="0"/>
              <a:t> and gather real customer demand data to validate model assumptions.</a:t>
            </a:r>
          </a:p>
          <a:p>
            <a:br>
              <a:rPr lang="en-GB" dirty="0">
                <a:solidFill>
                  <a:srgbClr val="000000"/>
                </a:solidFill>
                <a:effectLst/>
                <a:latin typeface="Times" pitchFamily="2" charset="0"/>
              </a:rPr>
            </a:br>
            <a:endParaRPr lang="en-GB" dirty="0">
              <a:solidFill>
                <a:srgbClr val="000000"/>
              </a:solidFill>
              <a:effectLst/>
              <a:latin typeface="Times" pitchFamily="2" charset="0"/>
            </a:endParaRPr>
          </a:p>
        </p:txBody>
      </p:sp>
      <p:sp>
        <p:nvSpPr>
          <p:cNvPr id="8" name="Title 4">
            <a:extLst>
              <a:ext uri="{FF2B5EF4-FFF2-40B4-BE49-F238E27FC236}">
                <a16:creationId xmlns:a16="http://schemas.microsoft.com/office/drawing/2014/main" id="{B6D38ED1-7B97-3741-B789-39CBDF99ACB0}"/>
              </a:ext>
            </a:extLst>
          </p:cNvPr>
          <p:cNvSpPr txBox="1">
            <a:spLocks/>
          </p:cNvSpPr>
          <p:nvPr/>
        </p:nvSpPr>
        <p:spPr>
          <a:xfrm>
            <a:off x="838199" y="365125"/>
            <a:ext cx="457875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u="sng" dirty="0"/>
              <a:t>Key Findings </a:t>
            </a:r>
          </a:p>
        </p:txBody>
      </p:sp>
    </p:spTree>
    <p:extLst>
      <p:ext uri="{BB962C8B-B14F-4D97-AF65-F5344CB8AC3E}">
        <p14:creationId xmlns:p14="http://schemas.microsoft.com/office/powerpoint/2010/main" val="2277241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>
                <a:latin typeface="Times" pitchFamily="2" charset="0"/>
              </a:rPr>
              <a:t>Random forest model trained on U.S. ski resort dataset to estimate market-supported ticket prices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>
                <a:latin typeface="Times" pitchFamily="2" charset="0"/>
              </a:rPr>
              <a:t>Excluded Big Mountain data during training to ensure unbiased prediction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>
                <a:latin typeface="Times" pitchFamily="2" charset="0"/>
              </a:rPr>
              <a:t>Model performance validated through cross-validation and test set consistency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>
                <a:latin typeface="Times" pitchFamily="2" charset="0"/>
              </a:rPr>
              <a:t>Scenario analysis performed to test sensitivity to facility changes</a:t>
            </a:r>
          </a:p>
        </p:txBody>
      </p:sp>
    </p:spTree>
    <p:extLst>
      <p:ext uri="{BB962C8B-B14F-4D97-AF65-F5344CB8AC3E}">
        <p14:creationId xmlns:p14="http://schemas.microsoft.com/office/powerpoint/2010/main" val="4049011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Baseline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Current weekend ticket price: $81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Model-predicted price based on facilities: slightly higher than current price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Indicates potential underpricing in current market positioning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Market assumption: Competitors set prices proportional to facility offerings</a:t>
            </a:r>
          </a:p>
        </p:txBody>
      </p:sp>
    </p:spTree>
    <p:extLst>
      <p:ext uri="{BB962C8B-B14F-4D97-AF65-F5344CB8AC3E}">
        <p14:creationId xmlns:p14="http://schemas.microsoft.com/office/powerpoint/2010/main" val="1738060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Results – Revenue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Scenario 1: Closing 1 run – no effect; closing 2–5 runs – minor loss; 6+ runs – major loss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Scenario 2: Add run + lift + 150 ft vertical drop → +$1.99/ticket (~+$3.47M per season)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Scenario 3: Add 2 acres snow making (with scenario 2) – no measurable gain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Scenario 4: Increase longest run by 0.2 miles + snow making – no measurable gain</a:t>
            </a:r>
          </a:p>
        </p:txBody>
      </p:sp>
    </p:spTree>
    <p:extLst>
      <p:ext uri="{BB962C8B-B14F-4D97-AF65-F5344CB8AC3E}">
        <p14:creationId xmlns:p14="http://schemas.microsoft.com/office/powerpoint/2010/main" val="3517032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Price sensitivity most influenced by number of runs, vertical drop, and lift capacity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Snow making and longest run length have low impact on modeled price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Operational reductions beyond 1 run closure significantly harm price potential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dirty="0"/>
              <a:t>Infrastructure enhancements focused on core features yield greatest modeled gains</a:t>
            </a:r>
          </a:p>
        </p:txBody>
      </p:sp>
    </p:spTree>
    <p:extLst>
      <p:ext uri="{BB962C8B-B14F-4D97-AF65-F5344CB8AC3E}">
        <p14:creationId xmlns:p14="http://schemas.microsoft.com/office/powerpoint/2010/main" val="3105979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Summary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b="1" dirty="0"/>
              <a:t>Objective: </a:t>
            </a:r>
            <a:r>
              <a:rPr sz="1800" dirty="0"/>
              <a:t>Identify if Big Mountain’s current ticket price reflects its market value and explore operational changes to optimize revenue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b="1" dirty="0"/>
              <a:t>Approach: </a:t>
            </a:r>
            <a:r>
              <a:rPr sz="1800" dirty="0"/>
              <a:t>Used U.S. ski resort dataset, performed data wrangling, EDA, feature engineering, and predictive modeling (Random Forest outperformed Linear Regression)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b="1" dirty="0"/>
              <a:t>Key Finding: </a:t>
            </a:r>
            <a:r>
              <a:rPr sz="1800" dirty="0"/>
              <a:t>Current pricing may undervalue Big Mountain’s amenities; model suggests higher market-supported price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b="1" dirty="0"/>
              <a:t>Operational Insights: </a:t>
            </a:r>
            <a:r>
              <a:rPr sz="1800" dirty="0"/>
              <a:t>Facility enhancements (adding runs/lifts &amp; vertical drop) offer largest modeled revenue gains; other changes had negligible effect</a:t>
            </a:r>
          </a:p>
          <a:p>
            <a:pPr>
              <a:lnSpc>
                <a:spcPct val="150000"/>
              </a:lnSpc>
              <a:defRPr sz="1400">
                <a:latin typeface="Arial"/>
              </a:defRPr>
            </a:pPr>
            <a:r>
              <a:rPr sz="1800" b="1" dirty="0"/>
              <a:t>Conclusion: </a:t>
            </a:r>
            <a:r>
              <a:rPr sz="1800" dirty="0"/>
              <a:t>Targeted investment in core capacity improvements, paired with market monitoring of demand elasticity, could significantly increase revenue while maintaining competitiveness</a:t>
            </a:r>
          </a:p>
        </p:txBody>
      </p:sp>
    </p:spTree>
    <p:extLst>
      <p:ext uri="{BB962C8B-B14F-4D97-AF65-F5344CB8AC3E}">
        <p14:creationId xmlns:p14="http://schemas.microsoft.com/office/powerpoint/2010/main" val="91316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530</Words>
  <Application>Microsoft Macintosh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</vt:lpstr>
      <vt:lpstr>Office Theme</vt:lpstr>
      <vt:lpstr>Problem Identification</vt:lpstr>
      <vt:lpstr>PowerPoint Presentation</vt:lpstr>
      <vt:lpstr>Reccomendations </vt:lpstr>
      <vt:lpstr>Modeling Approach</vt:lpstr>
      <vt:lpstr>Baseline Position</vt:lpstr>
      <vt:lpstr>Scenario Results – Revenue Impact</vt:lpstr>
      <vt:lpstr>Key Insights from Analysis</vt:lpstr>
      <vt:lpstr>Summary &amp;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1.Problem Identification</dc:title>
  <dc:creator>El-Kazaz, Sana (Stud. FASoS)</dc:creator>
  <cp:lastModifiedBy>El-Kazaz, Sana (Stud. FASoS)</cp:lastModifiedBy>
  <cp:revision>4</cp:revision>
  <dcterms:created xsi:type="dcterms:W3CDTF">2025-08-13T23:30:55Z</dcterms:created>
  <dcterms:modified xsi:type="dcterms:W3CDTF">2025-08-14T00:10:45Z</dcterms:modified>
</cp:coreProperties>
</file>