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56" autoAdjust="0"/>
  </p:normalViewPr>
  <p:slideViewPr>
    <p:cSldViewPr snapToGrid="0" snapToObjects="1">
      <p:cViewPr varScale="1">
        <p:scale>
          <a:sx n="65" d="100"/>
          <a:sy n="65" d="100"/>
        </p:scale>
        <p:origin x="1954" y="53"/>
      </p:cViewPr>
      <p:guideLst>
        <p:guide orient="horz" pos="2160"/>
        <p:guide pos="2880"/>
      </p:guideLst>
    </p:cSldViewPr>
  </p:slideViewPr>
  <p:notesTextViewPr>
    <p:cViewPr>
      <p:scale>
        <a:sx n="100" d="100"/>
        <a:sy n="100" d="100"/>
      </p:scale>
      <p:origin x="0" y="-19"/>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DF2BD2-C7FA-44E6-B3DD-D775BED70617}"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138D8F40-C92A-48DF-93E5-5BCB6DCC8510}">
      <dgm:prSet/>
      <dgm:spPr/>
      <dgm:t>
        <a:bodyPr/>
        <a:lstStyle/>
        <a:p>
          <a:r>
            <a:rPr lang="en-US"/>
            <a:t>Why It Matters:</a:t>
          </a:r>
        </a:p>
      </dgm:t>
    </dgm:pt>
    <dgm:pt modelId="{2DF7A459-F502-400E-8A6E-A55B127FA47A}" type="parTrans" cxnId="{F567FDF4-4B60-4898-8348-020A882B5262}">
      <dgm:prSet/>
      <dgm:spPr/>
      <dgm:t>
        <a:bodyPr/>
        <a:lstStyle/>
        <a:p>
          <a:endParaRPr lang="en-US"/>
        </a:p>
      </dgm:t>
    </dgm:pt>
    <dgm:pt modelId="{E27AE19C-A152-493E-AA02-5520C983309D}" type="sibTrans" cxnId="{F567FDF4-4B60-4898-8348-020A882B5262}">
      <dgm:prSet/>
      <dgm:spPr/>
      <dgm:t>
        <a:bodyPr/>
        <a:lstStyle/>
        <a:p>
          <a:endParaRPr lang="en-US"/>
        </a:p>
      </dgm:t>
    </dgm:pt>
    <dgm:pt modelId="{BD1CA587-1586-49D9-A766-EA87CC15A0BC}">
      <dgm:prSet/>
      <dgm:spPr/>
      <dgm:t>
        <a:bodyPr/>
        <a:lstStyle/>
        <a:p>
          <a:r>
            <a:rPr lang="en-US"/>
            <a:t>Delayed product improvements and compliance risks.</a:t>
          </a:r>
        </a:p>
      </dgm:t>
    </dgm:pt>
    <dgm:pt modelId="{366DB032-1688-4675-BA26-32993E1EFE75}" type="parTrans" cxnId="{B1BF3319-45D4-4D19-8D70-2C9DA56E7DAD}">
      <dgm:prSet/>
      <dgm:spPr/>
      <dgm:t>
        <a:bodyPr/>
        <a:lstStyle/>
        <a:p>
          <a:endParaRPr lang="en-US"/>
        </a:p>
      </dgm:t>
    </dgm:pt>
    <dgm:pt modelId="{F551A5D2-0FF3-4F49-8B19-E45096181ACC}" type="sibTrans" cxnId="{B1BF3319-45D4-4D19-8D70-2C9DA56E7DAD}">
      <dgm:prSet/>
      <dgm:spPr/>
      <dgm:t>
        <a:bodyPr/>
        <a:lstStyle/>
        <a:p>
          <a:endParaRPr lang="en-US"/>
        </a:p>
      </dgm:t>
    </dgm:pt>
    <dgm:pt modelId="{A61318AC-FD9A-43D1-B6D8-936DED22ECBF}">
      <dgm:prSet/>
      <dgm:spPr/>
      <dgm:t>
        <a:bodyPr/>
        <a:lstStyle/>
        <a:p>
          <a:r>
            <a:rPr lang="en-US"/>
            <a:t>Efficiency impacts quality, compliance, and satisfaction.</a:t>
          </a:r>
        </a:p>
      </dgm:t>
    </dgm:pt>
    <dgm:pt modelId="{78699836-61A8-4A74-BD97-FE5DACAC3F65}" type="parTrans" cxnId="{70C18412-A270-47BB-AFB1-C7EA504534B9}">
      <dgm:prSet/>
      <dgm:spPr/>
      <dgm:t>
        <a:bodyPr/>
        <a:lstStyle/>
        <a:p>
          <a:endParaRPr lang="en-US"/>
        </a:p>
      </dgm:t>
    </dgm:pt>
    <dgm:pt modelId="{9A0592EF-23D9-4021-AE6E-ABA972E5B788}" type="sibTrans" cxnId="{70C18412-A270-47BB-AFB1-C7EA504534B9}">
      <dgm:prSet/>
      <dgm:spPr/>
      <dgm:t>
        <a:bodyPr/>
        <a:lstStyle/>
        <a:p>
          <a:endParaRPr lang="en-US"/>
        </a:p>
      </dgm:t>
    </dgm:pt>
    <dgm:pt modelId="{08F4A1FA-1C57-45E8-A9E8-5DB44EDA5586}">
      <dgm:prSet/>
      <dgm:spPr/>
      <dgm:t>
        <a:bodyPr/>
        <a:lstStyle/>
        <a:p>
          <a:r>
            <a:rPr lang="en-US" dirty="0"/>
            <a:t>Core Issues:</a:t>
          </a:r>
        </a:p>
      </dgm:t>
    </dgm:pt>
    <dgm:pt modelId="{DE5F6601-3682-4B61-AB24-7D3FEC8E5DBC}" type="parTrans" cxnId="{320AACB9-F8C1-42D5-8C58-401274318C78}">
      <dgm:prSet/>
      <dgm:spPr/>
      <dgm:t>
        <a:bodyPr/>
        <a:lstStyle/>
        <a:p>
          <a:endParaRPr lang="en-US"/>
        </a:p>
      </dgm:t>
    </dgm:pt>
    <dgm:pt modelId="{C6293658-F72C-4B2D-A2B0-A203A564044E}" type="sibTrans" cxnId="{320AACB9-F8C1-42D5-8C58-401274318C78}">
      <dgm:prSet/>
      <dgm:spPr/>
      <dgm:t>
        <a:bodyPr/>
        <a:lstStyle/>
        <a:p>
          <a:endParaRPr lang="en-US"/>
        </a:p>
      </dgm:t>
    </dgm:pt>
    <dgm:pt modelId="{576DF619-430B-4972-A7AC-D1AAE4E6411A}">
      <dgm:prSet/>
      <dgm:spPr/>
      <dgm:t>
        <a:bodyPr/>
        <a:lstStyle/>
        <a:p>
          <a:r>
            <a:rPr lang="en-US"/>
            <a:t>Data Fragmentation: Need for unified system.</a:t>
          </a:r>
        </a:p>
      </dgm:t>
    </dgm:pt>
    <dgm:pt modelId="{7FBB3398-0F0F-4DF3-8E97-9023FE48F670}" type="parTrans" cxnId="{EBCC0EFF-EB92-41FF-A2C6-90C166AD5707}">
      <dgm:prSet/>
      <dgm:spPr/>
      <dgm:t>
        <a:bodyPr/>
        <a:lstStyle/>
        <a:p>
          <a:endParaRPr lang="en-US"/>
        </a:p>
      </dgm:t>
    </dgm:pt>
    <dgm:pt modelId="{43616664-3C81-49E0-ABCC-B9714D3BAF52}" type="sibTrans" cxnId="{EBCC0EFF-EB92-41FF-A2C6-90C166AD5707}">
      <dgm:prSet/>
      <dgm:spPr/>
      <dgm:t>
        <a:bodyPr/>
        <a:lstStyle/>
        <a:p>
          <a:endParaRPr lang="en-US"/>
        </a:p>
      </dgm:t>
    </dgm:pt>
    <dgm:pt modelId="{5B343EBF-6451-4A09-AF02-1C91FE03F048}">
      <dgm:prSet/>
      <dgm:spPr/>
      <dgm:t>
        <a:bodyPr/>
        <a:lstStyle/>
        <a:p>
          <a:r>
            <a:rPr lang="en-US"/>
            <a:t>Manual Workflows: Automate for efficiency.</a:t>
          </a:r>
        </a:p>
      </dgm:t>
    </dgm:pt>
    <dgm:pt modelId="{617F08F4-7905-4C0A-B731-89E5EB76E676}" type="parTrans" cxnId="{C12BEABC-A633-4786-A847-D5B7F8D9D1F9}">
      <dgm:prSet/>
      <dgm:spPr/>
      <dgm:t>
        <a:bodyPr/>
        <a:lstStyle/>
        <a:p>
          <a:endParaRPr lang="en-US"/>
        </a:p>
      </dgm:t>
    </dgm:pt>
    <dgm:pt modelId="{94E3AF9E-AADB-4041-8E31-8D85C951D88E}" type="sibTrans" cxnId="{C12BEABC-A633-4786-A847-D5B7F8D9D1F9}">
      <dgm:prSet/>
      <dgm:spPr/>
      <dgm:t>
        <a:bodyPr/>
        <a:lstStyle/>
        <a:p>
          <a:endParaRPr lang="en-US"/>
        </a:p>
      </dgm:t>
    </dgm:pt>
    <dgm:pt modelId="{88F2E630-A839-426F-9EE9-4FD048B65ABC}">
      <dgm:prSet/>
      <dgm:spPr/>
      <dgm:t>
        <a:bodyPr/>
        <a:lstStyle/>
        <a:p>
          <a:r>
            <a:rPr lang="en-US"/>
            <a:t>Scalability: Dynamic scaling required.</a:t>
          </a:r>
        </a:p>
      </dgm:t>
    </dgm:pt>
    <dgm:pt modelId="{9B89097C-7D84-4BE7-BAE1-D89F012288A6}" type="parTrans" cxnId="{A4C7C31C-F939-4D48-88EF-3D0621BDF47A}">
      <dgm:prSet/>
      <dgm:spPr/>
      <dgm:t>
        <a:bodyPr/>
        <a:lstStyle/>
        <a:p>
          <a:endParaRPr lang="en-US"/>
        </a:p>
      </dgm:t>
    </dgm:pt>
    <dgm:pt modelId="{319F6706-D1C3-49DA-B8A7-63653A70F5F3}" type="sibTrans" cxnId="{A4C7C31C-F939-4D48-88EF-3D0621BDF47A}">
      <dgm:prSet/>
      <dgm:spPr/>
      <dgm:t>
        <a:bodyPr/>
        <a:lstStyle/>
        <a:p>
          <a:endParaRPr lang="en-US"/>
        </a:p>
      </dgm:t>
    </dgm:pt>
    <dgm:pt modelId="{81415A43-55C6-4614-8B45-4C830615BA14}" type="pres">
      <dgm:prSet presAssocID="{E3DF2BD2-C7FA-44E6-B3DD-D775BED70617}" presName="linear" presStyleCnt="0">
        <dgm:presLayoutVars>
          <dgm:dir/>
          <dgm:animLvl val="lvl"/>
          <dgm:resizeHandles val="exact"/>
        </dgm:presLayoutVars>
      </dgm:prSet>
      <dgm:spPr/>
    </dgm:pt>
    <dgm:pt modelId="{912F23C5-EFDE-46F9-818D-2A0D75C2BF54}" type="pres">
      <dgm:prSet presAssocID="{138D8F40-C92A-48DF-93E5-5BCB6DCC8510}" presName="parentLin" presStyleCnt="0"/>
      <dgm:spPr/>
    </dgm:pt>
    <dgm:pt modelId="{9AB42B22-B003-49F6-952B-11E63089F3AB}" type="pres">
      <dgm:prSet presAssocID="{138D8F40-C92A-48DF-93E5-5BCB6DCC8510}" presName="parentLeftMargin" presStyleLbl="node1" presStyleIdx="0" presStyleCnt="2"/>
      <dgm:spPr/>
    </dgm:pt>
    <dgm:pt modelId="{C05F998D-6C53-4905-8A46-8F395ABE4B2D}" type="pres">
      <dgm:prSet presAssocID="{138D8F40-C92A-48DF-93E5-5BCB6DCC8510}" presName="parentText" presStyleLbl="node1" presStyleIdx="0" presStyleCnt="2">
        <dgm:presLayoutVars>
          <dgm:chMax val="0"/>
          <dgm:bulletEnabled val="1"/>
        </dgm:presLayoutVars>
      </dgm:prSet>
      <dgm:spPr/>
    </dgm:pt>
    <dgm:pt modelId="{85D31A1E-B7BC-484B-9B9E-D0C3CC6443D3}" type="pres">
      <dgm:prSet presAssocID="{138D8F40-C92A-48DF-93E5-5BCB6DCC8510}" presName="negativeSpace" presStyleCnt="0"/>
      <dgm:spPr/>
    </dgm:pt>
    <dgm:pt modelId="{667E6FD3-3672-4661-B3CE-336E8CC3CB71}" type="pres">
      <dgm:prSet presAssocID="{138D8F40-C92A-48DF-93E5-5BCB6DCC8510}" presName="childText" presStyleLbl="conFgAcc1" presStyleIdx="0" presStyleCnt="2">
        <dgm:presLayoutVars>
          <dgm:bulletEnabled val="1"/>
        </dgm:presLayoutVars>
      </dgm:prSet>
      <dgm:spPr/>
    </dgm:pt>
    <dgm:pt modelId="{54CCAF34-C6C1-4B0D-A2F4-D448D763559B}" type="pres">
      <dgm:prSet presAssocID="{E27AE19C-A152-493E-AA02-5520C983309D}" presName="spaceBetweenRectangles" presStyleCnt="0"/>
      <dgm:spPr/>
    </dgm:pt>
    <dgm:pt modelId="{622165A3-BB96-4243-9992-B056B4BDFE98}" type="pres">
      <dgm:prSet presAssocID="{08F4A1FA-1C57-45E8-A9E8-5DB44EDA5586}" presName="parentLin" presStyleCnt="0"/>
      <dgm:spPr/>
    </dgm:pt>
    <dgm:pt modelId="{2AEF0A04-FBA4-4429-9F1B-6EAD6288FDAD}" type="pres">
      <dgm:prSet presAssocID="{08F4A1FA-1C57-45E8-A9E8-5DB44EDA5586}" presName="parentLeftMargin" presStyleLbl="node1" presStyleIdx="0" presStyleCnt="2"/>
      <dgm:spPr/>
    </dgm:pt>
    <dgm:pt modelId="{A591CB9E-502E-4398-AFBD-8EFA99D37A0C}" type="pres">
      <dgm:prSet presAssocID="{08F4A1FA-1C57-45E8-A9E8-5DB44EDA5586}" presName="parentText" presStyleLbl="node1" presStyleIdx="1" presStyleCnt="2">
        <dgm:presLayoutVars>
          <dgm:chMax val="0"/>
          <dgm:bulletEnabled val="1"/>
        </dgm:presLayoutVars>
      </dgm:prSet>
      <dgm:spPr/>
    </dgm:pt>
    <dgm:pt modelId="{AD689CC2-E4B9-4079-BDDB-00D8D0D842A0}" type="pres">
      <dgm:prSet presAssocID="{08F4A1FA-1C57-45E8-A9E8-5DB44EDA5586}" presName="negativeSpace" presStyleCnt="0"/>
      <dgm:spPr/>
    </dgm:pt>
    <dgm:pt modelId="{E0CE1AC0-F011-4D2F-9D73-488B2311AA0D}" type="pres">
      <dgm:prSet presAssocID="{08F4A1FA-1C57-45E8-A9E8-5DB44EDA5586}" presName="childText" presStyleLbl="conFgAcc1" presStyleIdx="1" presStyleCnt="2">
        <dgm:presLayoutVars>
          <dgm:bulletEnabled val="1"/>
        </dgm:presLayoutVars>
      </dgm:prSet>
      <dgm:spPr/>
    </dgm:pt>
  </dgm:ptLst>
  <dgm:cxnLst>
    <dgm:cxn modelId="{498AC50F-32D1-4264-8D58-B330F60AED05}" type="presOf" srcId="{BD1CA587-1586-49D9-A766-EA87CC15A0BC}" destId="{667E6FD3-3672-4661-B3CE-336E8CC3CB71}" srcOrd="0" destOrd="0" presId="urn:microsoft.com/office/officeart/2005/8/layout/list1"/>
    <dgm:cxn modelId="{70C18412-A270-47BB-AFB1-C7EA504534B9}" srcId="{138D8F40-C92A-48DF-93E5-5BCB6DCC8510}" destId="{A61318AC-FD9A-43D1-B6D8-936DED22ECBF}" srcOrd="1" destOrd="0" parTransId="{78699836-61A8-4A74-BD97-FE5DACAC3F65}" sibTransId="{9A0592EF-23D9-4021-AE6E-ABA972E5B788}"/>
    <dgm:cxn modelId="{B1BF3319-45D4-4D19-8D70-2C9DA56E7DAD}" srcId="{138D8F40-C92A-48DF-93E5-5BCB6DCC8510}" destId="{BD1CA587-1586-49D9-A766-EA87CC15A0BC}" srcOrd="0" destOrd="0" parTransId="{366DB032-1688-4675-BA26-32993E1EFE75}" sibTransId="{F551A5D2-0FF3-4F49-8B19-E45096181ACC}"/>
    <dgm:cxn modelId="{A4C7C31C-F939-4D48-88EF-3D0621BDF47A}" srcId="{08F4A1FA-1C57-45E8-A9E8-5DB44EDA5586}" destId="{88F2E630-A839-426F-9EE9-4FD048B65ABC}" srcOrd="2" destOrd="0" parTransId="{9B89097C-7D84-4BE7-BAE1-D89F012288A6}" sibTransId="{319F6706-D1C3-49DA-B8A7-63653A70F5F3}"/>
    <dgm:cxn modelId="{F836D42C-5802-439B-83F0-C2207868537B}" type="presOf" srcId="{88F2E630-A839-426F-9EE9-4FD048B65ABC}" destId="{E0CE1AC0-F011-4D2F-9D73-488B2311AA0D}" srcOrd="0" destOrd="2" presId="urn:microsoft.com/office/officeart/2005/8/layout/list1"/>
    <dgm:cxn modelId="{F78C8E32-B45D-4CB8-B878-E07550077DFD}" type="presOf" srcId="{08F4A1FA-1C57-45E8-A9E8-5DB44EDA5586}" destId="{2AEF0A04-FBA4-4429-9F1B-6EAD6288FDAD}" srcOrd="0" destOrd="0" presId="urn:microsoft.com/office/officeart/2005/8/layout/list1"/>
    <dgm:cxn modelId="{1CD21961-D895-45B2-88BE-033A64092995}" type="presOf" srcId="{138D8F40-C92A-48DF-93E5-5BCB6DCC8510}" destId="{9AB42B22-B003-49F6-952B-11E63089F3AB}" srcOrd="0" destOrd="0" presId="urn:microsoft.com/office/officeart/2005/8/layout/list1"/>
    <dgm:cxn modelId="{2C6FFF62-D8CB-49E3-9C68-1963BE2CC7AC}" type="presOf" srcId="{138D8F40-C92A-48DF-93E5-5BCB6DCC8510}" destId="{C05F998D-6C53-4905-8A46-8F395ABE4B2D}" srcOrd="1" destOrd="0" presId="urn:microsoft.com/office/officeart/2005/8/layout/list1"/>
    <dgm:cxn modelId="{E08F4C46-AE00-492E-9662-0FD43140358B}" type="presOf" srcId="{A61318AC-FD9A-43D1-B6D8-936DED22ECBF}" destId="{667E6FD3-3672-4661-B3CE-336E8CC3CB71}" srcOrd="0" destOrd="1" presId="urn:microsoft.com/office/officeart/2005/8/layout/list1"/>
    <dgm:cxn modelId="{060D8C6D-A256-411E-A792-21BC40A44E8A}" type="presOf" srcId="{576DF619-430B-4972-A7AC-D1AAE4E6411A}" destId="{E0CE1AC0-F011-4D2F-9D73-488B2311AA0D}" srcOrd="0" destOrd="0" presId="urn:microsoft.com/office/officeart/2005/8/layout/list1"/>
    <dgm:cxn modelId="{45D4DA9A-33F9-4127-A310-48C0D57F8CF4}" type="presOf" srcId="{08F4A1FA-1C57-45E8-A9E8-5DB44EDA5586}" destId="{A591CB9E-502E-4398-AFBD-8EFA99D37A0C}" srcOrd="1" destOrd="0" presId="urn:microsoft.com/office/officeart/2005/8/layout/list1"/>
    <dgm:cxn modelId="{320AACB9-F8C1-42D5-8C58-401274318C78}" srcId="{E3DF2BD2-C7FA-44E6-B3DD-D775BED70617}" destId="{08F4A1FA-1C57-45E8-A9E8-5DB44EDA5586}" srcOrd="1" destOrd="0" parTransId="{DE5F6601-3682-4B61-AB24-7D3FEC8E5DBC}" sibTransId="{C6293658-F72C-4B2D-A2B0-A203A564044E}"/>
    <dgm:cxn modelId="{C12BEABC-A633-4786-A847-D5B7F8D9D1F9}" srcId="{08F4A1FA-1C57-45E8-A9E8-5DB44EDA5586}" destId="{5B343EBF-6451-4A09-AF02-1C91FE03F048}" srcOrd="1" destOrd="0" parTransId="{617F08F4-7905-4C0A-B731-89E5EB76E676}" sibTransId="{94E3AF9E-AADB-4041-8E31-8D85C951D88E}"/>
    <dgm:cxn modelId="{4A585AE8-C19C-4466-A787-13DD97CBD825}" type="presOf" srcId="{5B343EBF-6451-4A09-AF02-1C91FE03F048}" destId="{E0CE1AC0-F011-4D2F-9D73-488B2311AA0D}" srcOrd="0" destOrd="1" presId="urn:microsoft.com/office/officeart/2005/8/layout/list1"/>
    <dgm:cxn modelId="{F567FDF4-4B60-4898-8348-020A882B5262}" srcId="{E3DF2BD2-C7FA-44E6-B3DD-D775BED70617}" destId="{138D8F40-C92A-48DF-93E5-5BCB6DCC8510}" srcOrd="0" destOrd="0" parTransId="{2DF7A459-F502-400E-8A6E-A55B127FA47A}" sibTransId="{E27AE19C-A152-493E-AA02-5520C983309D}"/>
    <dgm:cxn modelId="{26D770FA-51BC-4158-92ED-5B8FB75B5E4C}" type="presOf" srcId="{E3DF2BD2-C7FA-44E6-B3DD-D775BED70617}" destId="{81415A43-55C6-4614-8B45-4C830615BA14}" srcOrd="0" destOrd="0" presId="urn:microsoft.com/office/officeart/2005/8/layout/list1"/>
    <dgm:cxn modelId="{EBCC0EFF-EB92-41FF-A2C6-90C166AD5707}" srcId="{08F4A1FA-1C57-45E8-A9E8-5DB44EDA5586}" destId="{576DF619-430B-4972-A7AC-D1AAE4E6411A}" srcOrd="0" destOrd="0" parTransId="{7FBB3398-0F0F-4DF3-8E97-9023FE48F670}" sibTransId="{43616664-3C81-49E0-ABCC-B9714D3BAF52}"/>
    <dgm:cxn modelId="{3A45A67E-CC6A-41FC-836E-F0C9264395A8}" type="presParOf" srcId="{81415A43-55C6-4614-8B45-4C830615BA14}" destId="{912F23C5-EFDE-46F9-818D-2A0D75C2BF54}" srcOrd="0" destOrd="0" presId="urn:microsoft.com/office/officeart/2005/8/layout/list1"/>
    <dgm:cxn modelId="{55D8E307-D775-4040-9D91-88ECAC06D944}" type="presParOf" srcId="{912F23C5-EFDE-46F9-818D-2A0D75C2BF54}" destId="{9AB42B22-B003-49F6-952B-11E63089F3AB}" srcOrd="0" destOrd="0" presId="urn:microsoft.com/office/officeart/2005/8/layout/list1"/>
    <dgm:cxn modelId="{00CB92FE-23E8-4254-BA26-40DFC742390E}" type="presParOf" srcId="{912F23C5-EFDE-46F9-818D-2A0D75C2BF54}" destId="{C05F998D-6C53-4905-8A46-8F395ABE4B2D}" srcOrd="1" destOrd="0" presId="urn:microsoft.com/office/officeart/2005/8/layout/list1"/>
    <dgm:cxn modelId="{821AF426-EE69-4407-946A-D095D29E5A07}" type="presParOf" srcId="{81415A43-55C6-4614-8B45-4C830615BA14}" destId="{85D31A1E-B7BC-484B-9B9E-D0C3CC6443D3}" srcOrd="1" destOrd="0" presId="urn:microsoft.com/office/officeart/2005/8/layout/list1"/>
    <dgm:cxn modelId="{34CC8E3D-D8C2-4DE2-8ED2-31CDE3AD9D7E}" type="presParOf" srcId="{81415A43-55C6-4614-8B45-4C830615BA14}" destId="{667E6FD3-3672-4661-B3CE-336E8CC3CB71}" srcOrd="2" destOrd="0" presId="urn:microsoft.com/office/officeart/2005/8/layout/list1"/>
    <dgm:cxn modelId="{D5A1D830-0322-4918-8F31-7675BF8ACE80}" type="presParOf" srcId="{81415A43-55C6-4614-8B45-4C830615BA14}" destId="{54CCAF34-C6C1-4B0D-A2F4-D448D763559B}" srcOrd="3" destOrd="0" presId="urn:microsoft.com/office/officeart/2005/8/layout/list1"/>
    <dgm:cxn modelId="{90E2AB7F-8A39-4E62-AA07-287FAE687E2E}" type="presParOf" srcId="{81415A43-55C6-4614-8B45-4C830615BA14}" destId="{622165A3-BB96-4243-9992-B056B4BDFE98}" srcOrd="4" destOrd="0" presId="urn:microsoft.com/office/officeart/2005/8/layout/list1"/>
    <dgm:cxn modelId="{0B77C513-AB5F-491F-85C6-0494AA749958}" type="presParOf" srcId="{622165A3-BB96-4243-9992-B056B4BDFE98}" destId="{2AEF0A04-FBA4-4429-9F1B-6EAD6288FDAD}" srcOrd="0" destOrd="0" presId="urn:microsoft.com/office/officeart/2005/8/layout/list1"/>
    <dgm:cxn modelId="{5CC06D49-3A74-4B9C-A76D-573B9CC1E63F}" type="presParOf" srcId="{622165A3-BB96-4243-9992-B056B4BDFE98}" destId="{A591CB9E-502E-4398-AFBD-8EFA99D37A0C}" srcOrd="1" destOrd="0" presId="urn:microsoft.com/office/officeart/2005/8/layout/list1"/>
    <dgm:cxn modelId="{93CA1B32-6489-4ABC-AB16-12F48350C53F}" type="presParOf" srcId="{81415A43-55C6-4614-8B45-4C830615BA14}" destId="{AD689CC2-E4B9-4079-BDDB-00D8D0D842A0}" srcOrd="5" destOrd="0" presId="urn:microsoft.com/office/officeart/2005/8/layout/list1"/>
    <dgm:cxn modelId="{3DEEBA9D-E417-4055-8B3D-0E162CD8437C}" type="presParOf" srcId="{81415A43-55C6-4614-8B45-4C830615BA14}" destId="{E0CE1AC0-F011-4D2F-9D73-488B2311AA0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98A7F7-2230-4158-BB93-8F44A1743B76}"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6BAB37EA-C94B-4AF3-8691-719B59651E76}">
      <dgm:prSet/>
      <dgm:spPr/>
      <dgm:t>
        <a:bodyPr/>
        <a:lstStyle/>
        <a:p>
          <a:r>
            <a:rPr lang="en-US"/>
            <a:t>Two Key Methodologies:</a:t>
          </a:r>
        </a:p>
      </dgm:t>
    </dgm:pt>
    <dgm:pt modelId="{BD8D08F4-254B-4712-A207-A4F3953C2CB7}" type="parTrans" cxnId="{78DC3493-6CCB-421A-BFBA-5A7CEC042695}">
      <dgm:prSet/>
      <dgm:spPr/>
      <dgm:t>
        <a:bodyPr/>
        <a:lstStyle/>
        <a:p>
          <a:endParaRPr lang="en-US"/>
        </a:p>
      </dgm:t>
    </dgm:pt>
    <dgm:pt modelId="{6E872343-744C-4673-806F-B253EBE0F5EF}" type="sibTrans" cxnId="{78DC3493-6CCB-421A-BFBA-5A7CEC042695}">
      <dgm:prSet/>
      <dgm:spPr/>
      <dgm:t>
        <a:bodyPr/>
        <a:lstStyle/>
        <a:p>
          <a:endParaRPr lang="en-US"/>
        </a:p>
      </dgm:t>
    </dgm:pt>
    <dgm:pt modelId="{48A24738-DAA3-474E-8CF8-5DA66E91EDB0}">
      <dgm:prSet/>
      <dgm:spPr/>
      <dgm:t>
        <a:bodyPr/>
        <a:lstStyle/>
        <a:p>
          <a:r>
            <a:rPr lang="en-US"/>
            <a:t>IBTool Development: Centralized, web-based platform.</a:t>
          </a:r>
        </a:p>
      </dgm:t>
    </dgm:pt>
    <dgm:pt modelId="{7229DE8C-5B54-43A7-B01E-C0139DF482F5}" type="parTrans" cxnId="{03B3E09E-2560-4724-A3E0-5426CD1C413F}">
      <dgm:prSet/>
      <dgm:spPr/>
      <dgm:t>
        <a:bodyPr/>
        <a:lstStyle/>
        <a:p>
          <a:endParaRPr lang="en-US"/>
        </a:p>
      </dgm:t>
    </dgm:pt>
    <dgm:pt modelId="{3041D110-72A9-4344-A917-1C292D471BE5}" type="sibTrans" cxnId="{03B3E09E-2560-4724-A3E0-5426CD1C413F}">
      <dgm:prSet/>
      <dgm:spPr/>
      <dgm:t>
        <a:bodyPr/>
        <a:lstStyle/>
        <a:p>
          <a:endParaRPr lang="en-US"/>
        </a:p>
      </dgm:t>
    </dgm:pt>
    <dgm:pt modelId="{085D6E97-5B29-4DB0-8B22-70964383F911}">
      <dgm:prSet/>
      <dgm:spPr/>
      <dgm:t>
        <a:bodyPr/>
        <a:lstStyle/>
        <a:p>
          <a:r>
            <a:rPr lang="en-US"/>
            <a:t>Cloud Migration: Address scalability and cost using AWS.</a:t>
          </a:r>
        </a:p>
      </dgm:t>
    </dgm:pt>
    <dgm:pt modelId="{70401EF0-2ED9-42DA-B8B4-5527B93C5883}" type="parTrans" cxnId="{4DB1D6B7-43A1-442A-A95B-A297735F4C2D}">
      <dgm:prSet/>
      <dgm:spPr/>
      <dgm:t>
        <a:bodyPr/>
        <a:lstStyle/>
        <a:p>
          <a:endParaRPr lang="en-US"/>
        </a:p>
      </dgm:t>
    </dgm:pt>
    <dgm:pt modelId="{D3F3AD7C-D1F6-48CF-9E36-EA99DF305735}" type="sibTrans" cxnId="{4DB1D6B7-43A1-442A-A95B-A297735F4C2D}">
      <dgm:prSet/>
      <dgm:spPr/>
      <dgm:t>
        <a:bodyPr/>
        <a:lstStyle/>
        <a:p>
          <a:endParaRPr lang="en-US"/>
        </a:p>
      </dgm:t>
    </dgm:pt>
    <dgm:pt modelId="{933597B9-DD24-4390-AE71-1D363DA87578}">
      <dgm:prSet/>
      <dgm:spPr/>
      <dgm:t>
        <a:bodyPr/>
        <a:lstStyle/>
        <a:p>
          <a:r>
            <a:rPr lang="en-US"/>
            <a:t>Agile Approach: Iterative development, continuous feedback, ongoing testing.</a:t>
          </a:r>
        </a:p>
      </dgm:t>
    </dgm:pt>
    <dgm:pt modelId="{1F5FF2A0-2AB8-4636-A657-2CC077F3F958}" type="parTrans" cxnId="{93903C4D-790D-41B8-BFBD-E70FAE731BAC}">
      <dgm:prSet/>
      <dgm:spPr/>
      <dgm:t>
        <a:bodyPr/>
        <a:lstStyle/>
        <a:p>
          <a:endParaRPr lang="en-US"/>
        </a:p>
      </dgm:t>
    </dgm:pt>
    <dgm:pt modelId="{A27C99DE-2E69-42F1-9124-81F522647CC8}" type="sibTrans" cxnId="{93903C4D-790D-41B8-BFBD-E70FAE731BAC}">
      <dgm:prSet/>
      <dgm:spPr/>
      <dgm:t>
        <a:bodyPr/>
        <a:lstStyle/>
        <a:p>
          <a:endParaRPr lang="en-US"/>
        </a:p>
      </dgm:t>
    </dgm:pt>
    <dgm:pt modelId="{C4312ED4-01C4-47BF-BA41-F786B9B6DE4F}" type="pres">
      <dgm:prSet presAssocID="{6898A7F7-2230-4158-BB93-8F44A1743B76}" presName="Name0" presStyleCnt="0">
        <dgm:presLayoutVars>
          <dgm:dir/>
          <dgm:animLvl val="lvl"/>
          <dgm:resizeHandles val="exact"/>
        </dgm:presLayoutVars>
      </dgm:prSet>
      <dgm:spPr/>
    </dgm:pt>
    <dgm:pt modelId="{FE6DE522-4BE9-407A-BC48-F3A7AB9B5C40}" type="pres">
      <dgm:prSet presAssocID="{933597B9-DD24-4390-AE71-1D363DA87578}" presName="boxAndChildren" presStyleCnt="0"/>
      <dgm:spPr/>
    </dgm:pt>
    <dgm:pt modelId="{93AEE2C6-13AB-4307-89C3-DC6C22AB5256}" type="pres">
      <dgm:prSet presAssocID="{933597B9-DD24-4390-AE71-1D363DA87578}" presName="parentTextBox" presStyleLbl="node1" presStyleIdx="0" presStyleCnt="2"/>
      <dgm:spPr/>
    </dgm:pt>
    <dgm:pt modelId="{E082D4BC-6FEA-4F8A-9C53-46F4538E7969}" type="pres">
      <dgm:prSet presAssocID="{6E872343-744C-4673-806F-B253EBE0F5EF}" presName="sp" presStyleCnt="0"/>
      <dgm:spPr/>
    </dgm:pt>
    <dgm:pt modelId="{A83FA52C-7A4E-4467-8D0A-6A0E5396FA71}" type="pres">
      <dgm:prSet presAssocID="{6BAB37EA-C94B-4AF3-8691-719B59651E76}" presName="arrowAndChildren" presStyleCnt="0"/>
      <dgm:spPr/>
    </dgm:pt>
    <dgm:pt modelId="{623A7EF1-63A7-4839-81FC-F20637A81FD3}" type="pres">
      <dgm:prSet presAssocID="{6BAB37EA-C94B-4AF3-8691-719B59651E76}" presName="parentTextArrow" presStyleLbl="node1" presStyleIdx="0" presStyleCnt="2"/>
      <dgm:spPr/>
    </dgm:pt>
    <dgm:pt modelId="{1BD7E13F-2950-4C17-84C9-8F320946B466}" type="pres">
      <dgm:prSet presAssocID="{6BAB37EA-C94B-4AF3-8691-719B59651E76}" presName="arrow" presStyleLbl="node1" presStyleIdx="1" presStyleCnt="2"/>
      <dgm:spPr/>
    </dgm:pt>
    <dgm:pt modelId="{C6E603A2-4731-43E1-9EF3-9825871C536C}" type="pres">
      <dgm:prSet presAssocID="{6BAB37EA-C94B-4AF3-8691-719B59651E76}" presName="descendantArrow" presStyleCnt="0"/>
      <dgm:spPr/>
    </dgm:pt>
    <dgm:pt modelId="{4B4BE586-738B-4910-95CB-0B6685BA2F87}" type="pres">
      <dgm:prSet presAssocID="{48A24738-DAA3-474E-8CF8-5DA66E91EDB0}" presName="childTextArrow" presStyleLbl="fgAccFollowNode1" presStyleIdx="0" presStyleCnt="2">
        <dgm:presLayoutVars>
          <dgm:bulletEnabled val="1"/>
        </dgm:presLayoutVars>
      </dgm:prSet>
      <dgm:spPr/>
    </dgm:pt>
    <dgm:pt modelId="{186668AC-9903-43AA-AED0-5F7652C63D6C}" type="pres">
      <dgm:prSet presAssocID="{085D6E97-5B29-4DB0-8B22-70964383F911}" presName="childTextArrow" presStyleLbl="fgAccFollowNode1" presStyleIdx="1" presStyleCnt="2">
        <dgm:presLayoutVars>
          <dgm:bulletEnabled val="1"/>
        </dgm:presLayoutVars>
      </dgm:prSet>
      <dgm:spPr/>
    </dgm:pt>
  </dgm:ptLst>
  <dgm:cxnLst>
    <dgm:cxn modelId="{532AE047-1114-4A51-9DBC-91F197E9F2DB}" type="presOf" srcId="{6BAB37EA-C94B-4AF3-8691-719B59651E76}" destId="{623A7EF1-63A7-4839-81FC-F20637A81FD3}" srcOrd="0" destOrd="0" presId="urn:microsoft.com/office/officeart/2005/8/layout/process4"/>
    <dgm:cxn modelId="{93903C4D-790D-41B8-BFBD-E70FAE731BAC}" srcId="{6898A7F7-2230-4158-BB93-8F44A1743B76}" destId="{933597B9-DD24-4390-AE71-1D363DA87578}" srcOrd="1" destOrd="0" parTransId="{1F5FF2A0-2AB8-4636-A657-2CC077F3F958}" sibTransId="{A27C99DE-2E69-42F1-9124-81F522647CC8}"/>
    <dgm:cxn modelId="{0FC1E581-152D-4544-ADB0-F34E64BF04C9}" type="presOf" srcId="{48A24738-DAA3-474E-8CF8-5DA66E91EDB0}" destId="{4B4BE586-738B-4910-95CB-0B6685BA2F87}" srcOrd="0" destOrd="0" presId="urn:microsoft.com/office/officeart/2005/8/layout/process4"/>
    <dgm:cxn modelId="{78DC3493-6CCB-421A-BFBA-5A7CEC042695}" srcId="{6898A7F7-2230-4158-BB93-8F44A1743B76}" destId="{6BAB37EA-C94B-4AF3-8691-719B59651E76}" srcOrd="0" destOrd="0" parTransId="{BD8D08F4-254B-4712-A207-A4F3953C2CB7}" sibTransId="{6E872343-744C-4673-806F-B253EBE0F5EF}"/>
    <dgm:cxn modelId="{03B3E09E-2560-4724-A3E0-5426CD1C413F}" srcId="{6BAB37EA-C94B-4AF3-8691-719B59651E76}" destId="{48A24738-DAA3-474E-8CF8-5DA66E91EDB0}" srcOrd="0" destOrd="0" parTransId="{7229DE8C-5B54-43A7-B01E-C0139DF482F5}" sibTransId="{3041D110-72A9-4344-A917-1C292D471BE5}"/>
    <dgm:cxn modelId="{C0880EA0-CDA7-4CB7-820D-02196B97461D}" type="presOf" srcId="{6898A7F7-2230-4158-BB93-8F44A1743B76}" destId="{C4312ED4-01C4-47BF-BA41-F786B9B6DE4F}" srcOrd="0" destOrd="0" presId="urn:microsoft.com/office/officeart/2005/8/layout/process4"/>
    <dgm:cxn modelId="{5F2770B5-0FF2-477E-A2BD-F41DFE68A8B9}" type="presOf" srcId="{085D6E97-5B29-4DB0-8B22-70964383F911}" destId="{186668AC-9903-43AA-AED0-5F7652C63D6C}" srcOrd="0" destOrd="0" presId="urn:microsoft.com/office/officeart/2005/8/layout/process4"/>
    <dgm:cxn modelId="{4DB1D6B7-43A1-442A-A95B-A297735F4C2D}" srcId="{6BAB37EA-C94B-4AF3-8691-719B59651E76}" destId="{085D6E97-5B29-4DB0-8B22-70964383F911}" srcOrd="1" destOrd="0" parTransId="{70401EF0-2ED9-42DA-B8B4-5527B93C5883}" sibTransId="{D3F3AD7C-D1F6-48CF-9E36-EA99DF305735}"/>
    <dgm:cxn modelId="{304651BD-D165-44EA-B29A-AFABF76BB951}" type="presOf" srcId="{6BAB37EA-C94B-4AF3-8691-719B59651E76}" destId="{1BD7E13F-2950-4C17-84C9-8F320946B466}" srcOrd="1" destOrd="0" presId="urn:microsoft.com/office/officeart/2005/8/layout/process4"/>
    <dgm:cxn modelId="{99D0C7E3-12AF-4652-AFC2-2A458D8F7A0A}" type="presOf" srcId="{933597B9-DD24-4390-AE71-1D363DA87578}" destId="{93AEE2C6-13AB-4307-89C3-DC6C22AB5256}" srcOrd="0" destOrd="0" presId="urn:microsoft.com/office/officeart/2005/8/layout/process4"/>
    <dgm:cxn modelId="{8B9242FC-02E1-48E7-815E-438EA9327BDB}" type="presParOf" srcId="{C4312ED4-01C4-47BF-BA41-F786B9B6DE4F}" destId="{FE6DE522-4BE9-407A-BC48-F3A7AB9B5C40}" srcOrd="0" destOrd="0" presId="urn:microsoft.com/office/officeart/2005/8/layout/process4"/>
    <dgm:cxn modelId="{053A0AE0-1D3C-4129-B12E-C84E1CAFD832}" type="presParOf" srcId="{FE6DE522-4BE9-407A-BC48-F3A7AB9B5C40}" destId="{93AEE2C6-13AB-4307-89C3-DC6C22AB5256}" srcOrd="0" destOrd="0" presId="urn:microsoft.com/office/officeart/2005/8/layout/process4"/>
    <dgm:cxn modelId="{1A422200-B470-4881-87B0-228B33354892}" type="presParOf" srcId="{C4312ED4-01C4-47BF-BA41-F786B9B6DE4F}" destId="{E082D4BC-6FEA-4F8A-9C53-46F4538E7969}" srcOrd="1" destOrd="0" presId="urn:microsoft.com/office/officeart/2005/8/layout/process4"/>
    <dgm:cxn modelId="{2F7785A5-2127-42CF-B618-7D17ED042D20}" type="presParOf" srcId="{C4312ED4-01C4-47BF-BA41-F786B9B6DE4F}" destId="{A83FA52C-7A4E-4467-8D0A-6A0E5396FA71}" srcOrd="2" destOrd="0" presId="urn:microsoft.com/office/officeart/2005/8/layout/process4"/>
    <dgm:cxn modelId="{C092A10F-20CA-434F-9B8F-47F8D10FB0B1}" type="presParOf" srcId="{A83FA52C-7A4E-4467-8D0A-6A0E5396FA71}" destId="{623A7EF1-63A7-4839-81FC-F20637A81FD3}" srcOrd="0" destOrd="0" presId="urn:microsoft.com/office/officeart/2005/8/layout/process4"/>
    <dgm:cxn modelId="{5CFC19B6-ACC5-48CF-A39F-CE5755B86869}" type="presParOf" srcId="{A83FA52C-7A4E-4467-8D0A-6A0E5396FA71}" destId="{1BD7E13F-2950-4C17-84C9-8F320946B466}" srcOrd="1" destOrd="0" presId="urn:microsoft.com/office/officeart/2005/8/layout/process4"/>
    <dgm:cxn modelId="{38465A83-565F-49D0-9AA8-F63FF4B7647F}" type="presParOf" srcId="{A83FA52C-7A4E-4467-8D0A-6A0E5396FA71}" destId="{C6E603A2-4731-43E1-9EF3-9825871C536C}" srcOrd="2" destOrd="0" presId="urn:microsoft.com/office/officeart/2005/8/layout/process4"/>
    <dgm:cxn modelId="{767D6745-1E1C-421C-A02A-172A9B740EC4}" type="presParOf" srcId="{C6E603A2-4731-43E1-9EF3-9825871C536C}" destId="{4B4BE586-738B-4910-95CB-0B6685BA2F87}" srcOrd="0" destOrd="0" presId="urn:microsoft.com/office/officeart/2005/8/layout/process4"/>
    <dgm:cxn modelId="{3EE7331C-3349-4CE4-8685-7966875F3ACD}" type="presParOf" srcId="{C6E603A2-4731-43E1-9EF3-9825871C536C}" destId="{186668AC-9903-43AA-AED0-5F7652C63D6C}"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B7E91C-E53B-4D0A-A406-05BB5C6598F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17F13C-E5FC-4AAE-A08C-8EE30AC8EBC5}">
      <dgm:prSet/>
      <dgm:spPr/>
      <dgm:t>
        <a:bodyPr/>
        <a:lstStyle/>
        <a:p>
          <a:pPr>
            <a:defRPr b="1"/>
          </a:pPr>
          <a:r>
            <a:rPr lang="en-US"/>
            <a:t>Automated Testing:</a:t>
          </a:r>
        </a:p>
      </dgm:t>
    </dgm:pt>
    <dgm:pt modelId="{3933BD9B-2880-41E0-978A-E4FBE837D2FF}" type="parTrans" cxnId="{D136ABFF-5CAB-4866-97C0-F0957A4BDFB5}">
      <dgm:prSet/>
      <dgm:spPr/>
      <dgm:t>
        <a:bodyPr/>
        <a:lstStyle/>
        <a:p>
          <a:endParaRPr lang="en-US"/>
        </a:p>
      </dgm:t>
    </dgm:pt>
    <dgm:pt modelId="{E828FCB8-45D5-4E49-8F91-C799C3163D3B}" type="sibTrans" cxnId="{D136ABFF-5CAB-4866-97C0-F0957A4BDFB5}">
      <dgm:prSet/>
      <dgm:spPr/>
      <dgm:t>
        <a:bodyPr/>
        <a:lstStyle/>
        <a:p>
          <a:endParaRPr lang="en-US"/>
        </a:p>
      </dgm:t>
    </dgm:pt>
    <dgm:pt modelId="{065ED9F1-7D9C-4112-A0CE-7B0C1D57A068}">
      <dgm:prSet/>
      <dgm:spPr/>
      <dgm:t>
        <a:bodyPr/>
        <a:lstStyle/>
        <a:p>
          <a:r>
            <a:rPr lang="en-US"/>
            <a:t>Unit Tests: Test individual components.</a:t>
          </a:r>
        </a:p>
      </dgm:t>
    </dgm:pt>
    <dgm:pt modelId="{D254F8E6-03FC-4788-8511-F285A178D836}" type="parTrans" cxnId="{5DE2D2E0-FF15-4BC2-A7D9-BC1358E78C7D}">
      <dgm:prSet/>
      <dgm:spPr/>
      <dgm:t>
        <a:bodyPr/>
        <a:lstStyle/>
        <a:p>
          <a:endParaRPr lang="en-US"/>
        </a:p>
      </dgm:t>
    </dgm:pt>
    <dgm:pt modelId="{F9FD3DF2-0327-4311-8639-BEE0BF11DFD3}" type="sibTrans" cxnId="{5DE2D2E0-FF15-4BC2-A7D9-BC1358E78C7D}">
      <dgm:prSet/>
      <dgm:spPr/>
      <dgm:t>
        <a:bodyPr/>
        <a:lstStyle/>
        <a:p>
          <a:endParaRPr lang="en-US"/>
        </a:p>
      </dgm:t>
    </dgm:pt>
    <dgm:pt modelId="{A70D0EB1-2741-4130-A2ED-E85E15384E97}">
      <dgm:prSet/>
      <dgm:spPr/>
      <dgm:t>
        <a:bodyPr/>
        <a:lstStyle/>
        <a:p>
          <a:r>
            <a:rPr lang="en-US"/>
            <a:t>Integration Tests: Test interactions between services.</a:t>
          </a:r>
        </a:p>
      </dgm:t>
    </dgm:pt>
    <dgm:pt modelId="{06FFFDE8-ADED-4975-8BF9-EBD7A265D67D}" type="parTrans" cxnId="{8B4E68BE-2C7F-4A2D-AA08-790619C62685}">
      <dgm:prSet/>
      <dgm:spPr/>
      <dgm:t>
        <a:bodyPr/>
        <a:lstStyle/>
        <a:p>
          <a:endParaRPr lang="en-US"/>
        </a:p>
      </dgm:t>
    </dgm:pt>
    <dgm:pt modelId="{00340AC6-1DF6-4B9E-8CF3-C73F04A66598}" type="sibTrans" cxnId="{8B4E68BE-2C7F-4A2D-AA08-790619C62685}">
      <dgm:prSet/>
      <dgm:spPr/>
      <dgm:t>
        <a:bodyPr/>
        <a:lstStyle/>
        <a:p>
          <a:endParaRPr lang="en-US"/>
        </a:p>
      </dgm:t>
    </dgm:pt>
    <dgm:pt modelId="{8D76AEA9-1698-4897-BC18-9DF2FD4BD550}">
      <dgm:prSet/>
      <dgm:spPr/>
      <dgm:t>
        <a:bodyPr/>
        <a:lstStyle/>
        <a:p>
          <a:r>
            <a:rPr lang="en-US" dirty="0"/>
            <a:t>E2E Tests: Simulate real-world scenarios.</a:t>
          </a:r>
        </a:p>
      </dgm:t>
    </dgm:pt>
    <dgm:pt modelId="{2A779DCD-1921-4C1F-845E-227D60193780}" type="parTrans" cxnId="{901D7F6D-3214-4822-B31B-77F3E720846F}">
      <dgm:prSet/>
      <dgm:spPr/>
      <dgm:t>
        <a:bodyPr/>
        <a:lstStyle/>
        <a:p>
          <a:endParaRPr lang="en-US"/>
        </a:p>
      </dgm:t>
    </dgm:pt>
    <dgm:pt modelId="{1B55C50E-3B1D-46DF-BC02-C06DC8D5CF4B}" type="sibTrans" cxnId="{901D7F6D-3214-4822-B31B-77F3E720846F}">
      <dgm:prSet/>
      <dgm:spPr/>
      <dgm:t>
        <a:bodyPr/>
        <a:lstStyle/>
        <a:p>
          <a:endParaRPr lang="en-US"/>
        </a:p>
      </dgm:t>
    </dgm:pt>
    <dgm:pt modelId="{FA49F8F8-9659-4D56-92FB-F99FBC019321}">
      <dgm:prSet/>
      <dgm:spPr/>
      <dgm:t>
        <a:bodyPr/>
        <a:lstStyle/>
        <a:p>
          <a:pPr>
            <a:defRPr b="1"/>
          </a:pPr>
          <a:r>
            <a:rPr lang="en-US"/>
            <a:t>Tools:</a:t>
          </a:r>
        </a:p>
      </dgm:t>
    </dgm:pt>
    <dgm:pt modelId="{AA0AD7F5-14F9-4CAC-A217-B5F1EED7105D}" type="parTrans" cxnId="{8620DC11-904F-4086-B98C-40FC6956A327}">
      <dgm:prSet/>
      <dgm:spPr/>
      <dgm:t>
        <a:bodyPr/>
        <a:lstStyle/>
        <a:p>
          <a:endParaRPr lang="en-US"/>
        </a:p>
      </dgm:t>
    </dgm:pt>
    <dgm:pt modelId="{ACBC519C-D84A-4941-A270-4261E3A02F45}" type="sibTrans" cxnId="{8620DC11-904F-4086-B98C-40FC6956A327}">
      <dgm:prSet/>
      <dgm:spPr/>
      <dgm:t>
        <a:bodyPr/>
        <a:lstStyle/>
        <a:p>
          <a:endParaRPr lang="en-US"/>
        </a:p>
      </dgm:t>
    </dgm:pt>
    <dgm:pt modelId="{FD04531B-F242-4F69-A541-A68146268EE2}">
      <dgm:prSet/>
      <dgm:spPr/>
      <dgm:t>
        <a:bodyPr/>
        <a:lstStyle/>
        <a:p>
          <a:r>
            <a:rPr lang="en-US"/>
            <a:t>Backend: Mocha, Chai.</a:t>
          </a:r>
        </a:p>
      </dgm:t>
    </dgm:pt>
    <dgm:pt modelId="{651A6B1D-3DE2-44E0-989B-ED05CF6C4B3D}" type="parTrans" cxnId="{A65D757D-CBB4-4F2A-A5B8-26A613892C07}">
      <dgm:prSet/>
      <dgm:spPr/>
      <dgm:t>
        <a:bodyPr/>
        <a:lstStyle/>
        <a:p>
          <a:endParaRPr lang="en-US"/>
        </a:p>
      </dgm:t>
    </dgm:pt>
    <dgm:pt modelId="{C3E28C07-8A79-46F6-8499-BB6925618AC9}" type="sibTrans" cxnId="{A65D757D-CBB4-4F2A-A5B8-26A613892C07}">
      <dgm:prSet/>
      <dgm:spPr/>
      <dgm:t>
        <a:bodyPr/>
        <a:lstStyle/>
        <a:p>
          <a:endParaRPr lang="en-US"/>
        </a:p>
      </dgm:t>
    </dgm:pt>
    <dgm:pt modelId="{86941367-986A-46B6-A620-E37232F1BFA8}">
      <dgm:prSet/>
      <dgm:spPr/>
      <dgm:t>
        <a:bodyPr/>
        <a:lstStyle/>
        <a:p>
          <a:r>
            <a:rPr lang="en-US"/>
            <a:t>Frontend: Jest, Enzyme.</a:t>
          </a:r>
        </a:p>
      </dgm:t>
    </dgm:pt>
    <dgm:pt modelId="{38C51A00-A875-4084-9580-7405ADFBAF95}" type="parTrans" cxnId="{DC16D9C0-6368-4643-81C8-B9DE907009C0}">
      <dgm:prSet/>
      <dgm:spPr/>
      <dgm:t>
        <a:bodyPr/>
        <a:lstStyle/>
        <a:p>
          <a:endParaRPr lang="en-US"/>
        </a:p>
      </dgm:t>
    </dgm:pt>
    <dgm:pt modelId="{1C9360D8-004C-4368-813B-314F0C4F352E}" type="sibTrans" cxnId="{DC16D9C0-6368-4643-81C8-B9DE907009C0}">
      <dgm:prSet/>
      <dgm:spPr/>
      <dgm:t>
        <a:bodyPr/>
        <a:lstStyle/>
        <a:p>
          <a:endParaRPr lang="en-US"/>
        </a:p>
      </dgm:t>
    </dgm:pt>
    <dgm:pt modelId="{530EF764-CBBC-4091-971F-0D2548EE9780}">
      <dgm:prSet/>
      <dgm:spPr/>
      <dgm:t>
        <a:bodyPr/>
        <a:lstStyle/>
        <a:p>
          <a:r>
            <a:rPr lang="en-US" dirty="0"/>
            <a:t>E2E: Playwright.</a:t>
          </a:r>
        </a:p>
      </dgm:t>
    </dgm:pt>
    <dgm:pt modelId="{EB5E1EE0-EEE1-45C9-B688-7089E5306B15}" type="parTrans" cxnId="{04640C93-67FA-4784-B8E3-D79DD4B5DA37}">
      <dgm:prSet/>
      <dgm:spPr/>
      <dgm:t>
        <a:bodyPr/>
        <a:lstStyle/>
        <a:p>
          <a:endParaRPr lang="en-US"/>
        </a:p>
      </dgm:t>
    </dgm:pt>
    <dgm:pt modelId="{DA901F5C-8619-4CCB-98D4-2EDB4ED5966B}" type="sibTrans" cxnId="{04640C93-67FA-4784-B8E3-D79DD4B5DA37}">
      <dgm:prSet/>
      <dgm:spPr/>
      <dgm:t>
        <a:bodyPr/>
        <a:lstStyle/>
        <a:p>
          <a:endParaRPr lang="en-US"/>
        </a:p>
      </dgm:t>
    </dgm:pt>
    <dgm:pt modelId="{10228C3A-C54F-427E-BECE-5753B418FFE8}" type="pres">
      <dgm:prSet presAssocID="{25B7E91C-E53B-4D0A-A406-05BB5C6598F1}" presName="root" presStyleCnt="0">
        <dgm:presLayoutVars>
          <dgm:dir/>
          <dgm:resizeHandles val="exact"/>
        </dgm:presLayoutVars>
      </dgm:prSet>
      <dgm:spPr/>
    </dgm:pt>
    <dgm:pt modelId="{A181B62E-5E8F-47CC-9D9F-24C3B5DCFD0D}" type="pres">
      <dgm:prSet presAssocID="{F617F13C-E5FC-4AAE-A08C-8EE30AC8EBC5}" presName="compNode" presStyleCnt="0"/>
      <dgm:spPr/>
    </dgm:pt>
    <dgm:pt modelId="{B4D1FD30-AB98-477C-947F-53438FCAD861}" type="pres">
      <dgm:prSet presAssocID="{F617F13C-E5FC-4AAE-A08C-8EE30AC8EBC5}" presName="iconRect" presStyleLbl="node1" presStyleIdx="0" presStyleCnt="2" custLinFactX="135080" custLinFactNeighborX="200000" custLinFactNeighborY="-616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51ECC0F-0200-4058-9E28-B9AC61FE5804}" type="pres">
      <dgm:prSet presAssocID="{F617F13C-E5FC-4AAE-A08C-8EE30AC8EBC5}" presName="iconSpace" presStyleCnt="0"/>
      <dgm:spPr/>
    </dgm:pt>
    <dgm:pt modelId="{A59A4FDD-DB1D-4D53-BEC6-7201D0959DAF}" type="pres">
      <dgm:prSet presAssocID="{F617F13C-E5FC-4AAE-A08C-8EE30AC8EBC5}" presName="parTx" presStyleLbl="revTx" presStyleIdx="0" presStyleCnt="4">
        <dgm:presLayoutVars>
          <dgm:chMax val="0"/>
          <dgm:chPref val="0"/>
        </dgm:presLayoutVars>
      </dgm:prSet>
      <dgm:spPr/>
    </dgm:pt>
    <dgm:pt modelId="{BA2FC447-CB4F-49BA-BE19-1373BCBD79FD}" type="pres">
      <dgm:prSet presAssocID="{F617F13C-E5FC-4AAE-A08C-8EE30AC8EBC5}" presName="txSpace" presStyleCnt="0"/>
      <dgm:spPr/>
    </dgm:pt>
    <dgm:pt modelId="{FC155B75-74DE-4EAB-81EA-F6DB73E84D21}" type="pres">
      <dgm:prSet presAssocID="{F617F13C-E5FC-4AAE-A08C-8EE30AC8EBC5}" presName="desTx" presStyleLbl="revTx" presStyleIdx="1" presStyleCnt="4">
        <dgm:presLayoutVars/>
      </dgm:prSet>
      <dgm:spPr/>
    </dgm:pt>
    <dgm:pt modelId="{19A305AF-F3AE-4991-9128-A9DF2EE98902}" type="pres">
      <dgm:prSet presAssocID="{E828FCB8-45D5-4E49-8F91-C799C3163D3B}" presName="sibTrans" presStyleCnt="0"/>
      <dgm:spPr/>
    </dgm:pt>
    <dgm:pt modelId="{AD998816-5B21-4B61-BB69-A7C13A9A102E}" type="pres">
      <dgm:prSet presAssocID="{FA49F8F8-9659-4D56-92FB-F99FBC019321}" presName="compNode" presStyleCnt="0"/>
      <dgm:spPr/>
    </dgm:pt>
    <dgm:pt modelId="{83434312-9B20-402D-BA04-C9FF9B1C6AD1}" type="pres">
      <dgm:prSet presAssocID="{FA49F8F8-9659-4D56-92FB-F99FBC019321}" presName="iconRect" presStyleLbl="node1" presStyleIdx="1" presStyleCnt="2" custLinFactX="-107083" custLinFactNeighborX="-2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59FC711A-FF77-4A93-82D1-B17BEDF7FB68}" type="pres">
      <dgm:prSet presAssocID="{FA49F8F8-9659-4D56-92FB-F99FBC019321}" presName="iconSpace" presStyleCnt="0"/>
      <dgm:spPr/>
    </dgm:pt>
    <dgm:pt modelId="{E8E96637-F46D-4563-AA5A-E067A24175FB}" type="pres">
      <dgm:prSet presAssocID="{FA49F8F8-9659-4D56-92FB-F99FBC019321}" presName="parTx" presStyleLbl="revTx" presStyleIdx="2" presStyleCnt="4">
        <dgm:presLayoutVars>
          <dgm:chMax val="0"/>
          <dgm:chPref val="0"/>
        </dgm:presLayoutVars>
      </dgm:prSet>
      <dgm:spPr/>
    </dgm:pt>
    <dgm:pt modelId="{98AF364D-FDF1-459B-9AA7-D801EA0C647B}" type="pres">
      <dgm:prSet presAssocID="{FA49F8F8-9659-4D56-92FB-F99FBC019321}" presName="txSpace" presStyleCnt="0"/>
      <dgm:spPr/>
    </dgm:pt>
    <dgm:pt modelId="{EBE19E48-2AB0-4AC7-BE02-4279FC917156}" type="pres">
      <dgm:prSet presAssocID="{FA49F8F8-9659-4D56-92FB-F99FBC019321}" presName="desTx" presStyleLbl="revTx" presStyleIdx="3" presStyleCnt="4">
        <dgm:presLayoutVars/>
      </dgm:prSet>
      <dgm:spPr/>
    </dgm:pt>
  </dgm:ptLst>
  <dgm:cxnLst>
    <dgm:cxn modelId="{8620DC11-904F-4086-B98C-40FC6956A327}" srcId="{25B7E91C-E53B-4D0A-A406-05BB5C6598F1}" destId="{FA49F8F8-9659-4D56-92FB-F99FBC019321}" srcOrd="1" destOrd="0" parTransId="{AA0AD7F5-14F9-4CAC-A217-B5F1EED7105D}" sibTransId="{ACBC519C-D84A-4941-A270-4261E3A02F45}"/>
    <dgm:cxn modelId="{92F9BC31-E675-4CFB-9E58-2213879F0B4F}" type="presOf" srcId="{8D76AEA9-1698-4897-BC18-9DF2FD4BD550}" destId="{FC155B75-74DE-4EAB-81EA-F6DB73E84D21}" srcOrd="0" destOrd="2" presId="urn:microsoft.com/office/officeart/2018/2/layout/IconLabelDescriptionList"/>
    <dgm:cxn modelId="{E758EA4B-3369-49A7-BD65-B631CFB7CE5F}" type="presOf" srcId="{F617F13C-E5FC-4AAE-A08C-8EE30AC8EBC5}" destId="{A59A4FDD-DB1D-4D53-BEC6-7201D0959DAF}" srcOrd="0" destOrd="0" presId="urn:microsoft.com/office/officeart/2018/2/layout/IconLabelDescriptionList"/>
    <dgm:cxn modelId="{6F76724C-0905-4CAB-BE42-0F22CBA4E74F}" type="presOf" srcId="{86941367-986A-46B6-A620-E37232F1BFA8}" destId="{EBE19E48-2AB0-4AC7-BE02-4279FC917156}" srcOrd="0" destOrd="1" presId="urn:microsoft.com/office/officeart/2018/2/layout/IconLabelDescriptionList"/>
    <dgm:cxn modelId="{901D7F6D-3214-4822-B31B-77F3E720846F}" srcId="{F617F13C-E5FC-4AAE-A08C-8EE30AC8EBC5}" destId="{8D76AEA9-1698-4897-BC18-9DF2FD4BD550}" srcOrd="2" destOrd="0" parTransId="{2A779DCD-1921-4C1F-845E-227D60193780}" sibTransId="{1B55C50E-3B1D-46DF-BC02-C06DC8D5CF4B}"/>
    <dgm:cxn modelId="{DD84AA54-DE2F-4274-884D-5DEF8F2386C7}" type="presOf" srcId="{FA49F8F8-9659-4D56-92FB-F99FBC019321}" destId="{E8E96637-F46D-4563-AA5A-E067A24175FB}" srcOrd="0" destOrd="0" presId="urn:microsoft.com/office/officeart/2018/2/layout/IconLabelDescriptionList"/>
    <dgm:cxn modelId="{D287427D-4D40-497A-832A-05C38DB5B727}" type="presOf" srcId="{530EF764-CBBC-4091-971F-0D2548EE9780}" destId="{EBE19E48-2AB0-4AC7-BE02-4279FC917156}" srcOrd="0" destOrd="2" presId="urn:microsoft.com/office/officeart/2018/2/layout/IconLabelDescriptionList"/>
    <dgm:cxn modelId="{A65D757D-CBB4-4F2A-A5B8-26A613892C07}" srcId="{FA49F8F8-9659-4D56-92FB-F99FBC019321}" destId="{FD04531B-F242-4F69-A541-A68146268EE2}" srcOrd="0" destOrd="0" parTransId="{651A6B1D-3DE2-44E0-989B-ED05CF6C4B3D}" sibTransId="{C3E28C07-8A79-46F6-8499-BB6925618AC9}"/>
    <dgm:cxn modelId="{04640C93-67FA-4784-B8E3-D79DD4B5DA37}" srcId="{FA49F8F8-9659-4D56-92FB-F99FBC019321}" destId="{530EF764-CBBC-4091-971F-0D2548EE9780}" srcOrd="2" destOrd="0" parTransId="{EB5E1EE0-EEE1-45C9-B688-7089E5306B15}" sibTransId="{DA901F5C-8619-4CCB-98D4-2EDB4ED5966B}"/>
    <dgm:cxn modelId="{8B4E68BE-2C7F-4A2D-AA08-790619C62685}" srcId="{F617F13C-E5FC-4AAE-A08C-8EE30AC8EBC5}" destId="{A70D0EB1-2741-4130-A2ED-E85E15384E97}" srcOrd="1" destOrd="0" parTransId="{06FFFDE8-ADED-4975-8BF9-EBD7A265D67D}" sibTransId="{00340AC6-1DF6-4B9E-8CF3-C73F04A66598}"/>
    <dgm:cxn modelId="{DC16D9C0-6368-4643-81C8-B9DE907009C0}" srcId="{FA49F8F8-9659-4D56-92FB-F99FBC019321}" destId="{86941367-986A-46B6-A620-E37232F1BFA8}" srcOrd="1" destOrd="0" parTransId="{38C51A00-A875-4084-9580-7405ADFBAF95}" sibTransId="{1C9360D8-004C-4368-813B-314F0C4F352E}"/>
    <dgm:cxn modelId="{0CBDC7CE-FE6F-4866-ACB6-FAA2D10A16FD}" type="presOf" srcId="{A70D0EB1-2741-4130-A2ED-E85E15384E97}" destId="{FC155B75-74DE-4EAB-81EA-F6DB73E84D21}" srcOrd="0" destOrd="1" presId="urn:microsoft.com/office/officeart/2018/2/layout/IconLabelDescriptionList"/>
    <dgm:cxn modelId="{991E10DB-C443-4019-AF86-F2C3EB6AE918}" type="presOf" srcId="{065ED9F1-7D9C-4112-A0CE-7B0C1D57A068}" destId="{FC155B75-74DE-4EAB-81EA-F6DB73E84D21}" srcOrd="0" destOrd="0" presId="urn:microsoft.com/office/officeart/2018/2/layout/IconLabelDescriptionList"/>
    <dgm:cxn modelId="{5DE2D2E0-FF15-4BC2-A7D9-BC1358E78C7D}" srcId="{F617F13C-E5FC-4AAE-A08C-8EE30AC8EBC5}" destId="{065ED9F1-7D9C-4112-A0CE-7B0C1D57A068}" srcOrd="0" destOrd="0" parTransId="{D254F8E6-03FC-4788-8511-F285A178D836}" sibTransId="{F9FD3DF2-0327-4311-8639-BEE0BF11DFD3}"/>
    <dgm:cxn modelId="{8F7485E8-96D2-49AF-AAC3-F1848B309DEA}" type="presOf" srcId="{25B7E91C-E53B-4D0A-A406-05BB5C6598F1}" destId="{10228C3A-C54F-427E-BECE-5753B418FFE8}" srcOrd="0" destOrd="0" presId="urn:microsoft.com/office/officeart/2018/2/layout/IconLabelDescriptionList"/>
    <dgm:cxn modelId="{54F3D0F8-1FB0-406E-87CA-C847214BB962}" type="presOf" srcId="{FD04531B-F242-4F69-A541-A68146268EE2}" destId="{EBE19E48-2AB0-4AC7-BE02-4279FC917156}" srcOrd="0" destOrd="0" presId="urn:microsoft.com/office/officeart/2018/2/layout/IconLabelDescriptionList"/>
    <dgm:cxn modelId="{D136ABFF-5CAB-4866-97C0-F0957A4BDFB5}" srcId="{25B7E91C-E53B-4D0A-A406-05BB5C6598F1}" destId="{F617F13C-E5FC-4AAE-A08C-8EE30AC8EBC5}" srcOrd="0" destOrd="0" parTransId="{3933BD9B-2880-41E0-978A-E4FBE837D2FF}" sibTransId="{E828FCB8-45D5-4E49-8F91-C799C3163D3B}"/>
    <dgm:cxn modelId="{69AA3D4A-925C-4603-94CA-9FB71B36E1FD}" type="presParOf" srcId="{10228C3A-C54F-427E-BECE-5753B418FFE8}" destId="{A181B62E-5E8F-47CC-9D9F-24C3B5DCFD0D}" srcOrd="0" destOrd="0" presId="urn:microsoft.com/office/officeart/2018/2/layout/IconLabelDescriptionList"/>
    <dgm:cxn modelId="{5EA59AA7-026D-4966-902D-3A08BDEC53C5}" type="presParOf" srcId="{A181B62E-5E8F-47CC-9D9F-24C3B5DCFD0D}" destId="{B4D1FD30-AB98-477C-947F-53438FCAD861}" srcOrd="0" destOrd="0" presId="urn:microsoft.com/office/officeart/2018/2/layout/IconLabelDescriptionList"/>
    <dgm:cxn modelId="{F6964D99-A17A-4365-99E2-3C49D1FF4C5E}" type="presParOf" srcId="{A181B62E-5E8F-47CC-9D9F-24C3B5DCFD0D}" destId="{951ECC0F-0200-4058-9E28-B9AC61FE5804}" srcOrd="1" destOrd="0" presId="urn:microsoft.com/office/officeart/2018/2/layout/IconLabelDescriptionList"/>
    <dgm:cxn modelId="{D7E491BB-1811-4C93-A8DB-EB972C25DD01}" type="presParOf" srcId="{A181B62E-5E8F-47CC-9D9F-24C3B5DCFD0D}" destId="{A59A4FDD-DB1D-4D53-BEC6-7201D0959DAF}" srcOrd="2" destOrd="0" presId="urn:microsoft.com/office/officeart/2018/2/layout/IconLabelDescriptionList"/>
    <dgm:cxn modelId="{1620D405-F52F-4BAD-BA6E-FD39078FCC5E}" type="presParOf" srcId="{A181B62E-5E8F-47CC-9D9F-24C3B5DCFD0D}" destId="{BA2FC447-CB4F-49BA-BE19-1373BCBD79FD}" srcOrd="3" destOrd="0" presId="urn:microsoft.com/office/officeart/2018/2/layout/IconLabelDescriptionList"/>
    <dgm:cxn modelId="{6A70F8AF-D936-4E11-9B41-C75423C8C3FC}" type="presParOf" srcId="{A181B62E-5E8F-47CC-9D9F-24C3B5DCFD0D}" destId="{FC155B75-74DE-4EAB-81EA-F6DB73E84D21}" srcOrd="4" destOrd="0" presId="urn:microsoft.com/office/officeart/2018/2/layout/IconLabelDescriptionList"/>
    <dgm:cxn modelId="{36F2BF16-551A-4E79-AB7A-D27A14B309EC}" type="presParOf" srcId="{10228C3A-C54F-427E-BECE-5753B418FFE8}" destId="{19A305AF-F3AE-4991-9128-A9DF2EE98902}" srcOrd="1" destOrd="0" presId="urn:microsoft.com/office/officeart/2018/2/layout/IconLabelDescriptionList"/>
    <dgm:cxn modelId="{034177F5-E650-44FD-A0BD-450CA0091B1E}" type="presParOf" srcId="{10228C3A-C54F-427E-BECE-5753B418FFE8}" destId="{AD998816-5B21-4B61-BB69-A7C13A9A102E}" srcOrd="2" destOrd="0" presId="urn:microsoft.com/office/officeart/2018/2/layout/IconLabelDescriptionList"/>
    <dgm:cxn modelId="{0CC751C0-FC2E-41D2-B915-5549563DB563}" type="presParOf" srcId="{AD998816-5B21-4B61-BB69-A7C13A9A102E}" destId="{83434312-9B20-402D-BA04-C9FF9B1C6AD1}" srcOrd="0" destOrd="0" presId="urn:microsoft.com/office/officeart/2018/2/layout/IconLabelDescriptionList"/>
    <dgm:cxn modelId="{CDB007A9-D184-4190-8C38-280D001B6D02}" type="presParOf" srcId="{AD998816-5B21-4B61-BB69-A7C13A9A102E}" destId="{59FC711A-FF77-4A93-82D1-B17BEDF7FB68}" srcOrd="1" destOrd="0" presId="urn:microsoft.com/office/officeart/2018/2/layout/IconLabelDescriptionList"/>
    <dgm:cxn modelId="{5E1608C4-36FD-40B0-A43F-33595503CD6B}" type="presParOf" srcId="{AD998816-5B21-4B61-BB69-A7C13A9A102E}" destId="{E8E96637-F46D-4563-AA5A-E067A24175FB}" srcOrd="2" destOrd="0" presId="urn:microsoft.com/office/officeart/2018/2/layout/IconLabelDescriptionList"/>
    <dgm:cxn modelId="{875164D4-AEEC-4665-86DB-30AA2FE0537C}" type="presParOf" srcId="{AD998816-5B21-4B61-BB69-A7C13A9A102E}" destId="{98AF364D-FDF1-459B-9AA7-D801EA0C647B}" srcOrd="3" destOrd="0" presId="urn:microsoft.com/office/officeart/2018/2/layout/IconLabelDescriptionList"/>
    <dgm:cxn modelId="{4B744142-E029-4B95-B7D2-96DC9AADD898}" type="presParOf" srcId="{AD998816-5B21-4B61-BB69-A7C13A9A102E}" destId="{EBE19E48-2AB0-4AC7-BE02-4279FC917156}"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7E6FD3-3672-4661-B3CE-336E8CC3CB71}">
      <dsp:nvSpPr>
        <dsp:cNvPr id="0" name=""/>
        <dsp:cNvSpPr/>
      </dsp:nvSpPr>
      <dsp:spPr>
        <a:xfrm>
          <a:off x="0" y="432635"/>
          <a:ext cx="5000124" cy="19057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8065" tIns="458216" rIns="388065"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Delayed product improvements and compliance risks.</a:t>
          </a:r>
        </a:p>
        <a:p>
          <a:pPr marL="228600" lvl="1" indent="-228600" algn="l" defTabSz="977900">
            <a:lnSpc>
              <a:spcPct val="90000"/>
            </a:lnSpc>
            <a:spcBef>
              <a:spcPct val="0"/>
            </a:spcBef>
            <a:spcAft>
              <a:spcPct val="15000"/>
            </a:spcAft>
            <a:buChar char="•"/>
          </a:pPr>
          <a:r>
            <a:rPr lang="en-US" sz="2200" kern="1200"/>
            <a:t>Efficiency impacts quality, compliance, and satisfaction.</a:t>
          </a:r>
        </a:p>
      </dsp:txBody>
      <dsp:txXfrm>
        <a:off x="0" y="432635"/>
        <a:ext cx="5000124" cy="1905750"/>
      </dsp:txXfrm>
    </dsp:sp>
    <dsp:sp modelId="{C05F998D-6C53-4905-8A46-8F395ABE4B2D}">
      <dsp:nvSpPr>
        <dsp:cNvPr id="0" name=""/>
        <dsp:cNvSpPr/>
      </dsp:nvSpPr>
      <dsp:spPr>
        <a:xfrm>
          <a:off x="250006" y="107914"/>
          <a:ext cx="3500086" cy="649440"/>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977900">
            <a:lnSpc>
              <a:spcPct val="90000"/>
            </a:lnSpc>
            <a:spcBef>
              <a:spcPct val="0"/>
            </a:spcBef>
            <a:spcAft>
              <a:spcPct val="35000"/>
            </a:spcAft>
            <a:buNone/>
          </a:pPr>
          <a:r>
            <a:rPr lang="en-US" sz="2200" kern="1200"/>
            <a:t>Why It Matters:</a:t>
          </a:r>
        </a:p>
      </dsp:txBody>
      <dsp:txXfrm>
        <a:off x="281709" y="139617"/>
        <a:ext cx="3436680" cy="586034"/>
      </dsp:txXfrm>
    </dsp:sp>
    <dsp:sp modelId="{E0CE1AC0-F011-4D2F-9D73-488B2311AA0D}">
      <dsp:nvSpPr>
        <dsp:cNvPr id="0" name=""/>
        <dsp:cNvSpPr/>
      </dsp:nvSpPr>
      <dsp:spPr>
        <a:xfrm>
          <a:off x="0" y="2781905"/>
          <a:ext cx="5000124" cy="2564099"/>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8065" tIns="458216" rIns="388065"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Data Fragmentation: Need for unified system.</a:t>
          </a:r>
        </a:p>
        <a:p>
          <a:pPr marL="228600" lvl="1" indent="-228600" algn="l" defTabSz="977900">
            <a:lnSpc>
              <a:spcPct val="90000"/>
            </a:lnSpc>
            <a:spcBef>
              <a:spcPct val="0"/>
            </a:spcBef>
            <a:spcAft>
              <a:spcPct val="15000"/>
            </a:spcAft>
            <a:buChar char="•"/>
          </a:pPr>
          <a:r>
            <a:rPr lang="en-US" sz="2200" kern="1200"/>
            <a:t>Manual Workflows: Automate for efficiency.</a:t>
          </a:r>
        </a:p>
        <a:p>
          <a:pPr marL="228600" lvl="1" indent="-228600" algn="l" defTabSz="977900">
            <a:lnSpc>
              <a:spcPct val="90000"/>
            </a:lnSpc>
            <a:spcBef>
              <a:spcPct val="0"/>
            </a:spcBef>
            <a:spcAft>
              <a:spcPct val="15000"/>
            </a:spcAft>
            <a:buChar char="•"/>
          </a:pPr>
          <a:r>
            <a:rPr lang="en-US" sz="2200" kern="1200"/>
            <a:t>Scalability: Dynamic scaling required.</a:t>
          </a:r>
        </a:p>
      </dsp:txBody>
      <dsp:txXfrm>
        <a:off x="0" y="2781905"/>
        <a:ext cx="5000124" cy="2564099"/>
      </dsp:txXfrm>
    </dsp:sp>
    <dsp:sp modelId="{A591CB9E-502E-4398-AFBD-8EFA99D37A0C}">
      <dsp:nvSpPr>
        <dsp:cNvPr id="0" name=""/>
        <dsp:cNvSpPr/>
      </dsp:nvSpPr>
      <dsp:spPr>
        <a:xfrm>
          <a:off x="250006" y="2457185"/>
          <a:ext cx="3500086" cy="64944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977900">
            <a:lnSpc>
              <a:spcPct val="90000"/>
            </a:lnSpc>
            <a:spcBef>
              <a:spcPct val="0"/>
            </a:spcBef>
            <a:spcAft>
              <a:spcPct val="35000"/>
            </a:spcAft>
            <a:buNone/>
          </a:pPr>
          <a:r>
            <a:rPr lang="en-US" sz="2200" kern="1200" dirty="0"/>
            <a:t>Core Issues:</a:t>
          </a:r>
        </a:p>
      </dsp:txBody>
      <dsp:txXfrm>
        <a:off x="281709" y="2488888"/>
        <a:ext cx="3436680"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EE2C6-13AB-4307-89C3-DC6C22AB5256}">
      <dsp:nvSpPr>
        <dsp:cNvPr id="0" name=""/>
        <dsp:cNvSpPr/>
      </dsp:nvSpPr>
      <dsp:spPr>
        <a:xfrm>
          <a:off x="0" y="3291729"/>
          <a:ext cx="5000124" cy="215973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a:t>Agile Approach: Iterative development, continuous feedback, ongoing testing.</a:t>
          </a:r>
        </a:p>
      </dsp:txBody>
      <dsp:txXfrm>
        <a:off x="0" y="3291729"/>
        <a:ext cx="5000124" cy="2159731"/>
      </dsp:txXfrm>
    </dsp:sp>
    <dsp:sp modelId="{1BD7E13F-2950-4C17-84C9-8F320946B466}">
      <dsp:nvSpPr>
        <dsp:cNvPr id="0" name=""/>
        <dsp:cNvSpPr/>
      </dsp:nvSpPr>
      <dsp:spPr>
        <a:xfrm rot="10800000">
          <a:off x="0" y="2459"/>
          <a:ext cx="5000124" cy="3321666"/>
        </a:xfrm>
        <a:prstGeom prst="upArrowCallou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a:t>Two Key Methodologies:</a:t>
          </a:r>
        </a:p>
      </dsp:txBody>
      <dsp:txXfrm rot="-10800000">
        <a:off x="0" y="2459"/>
        <a:ext cx="5000124" cy="1165904"/>
      </dsp:txXfrm>
    </dsp:sp>
    <dsp:sp modelId="{4B4BE586-738B-4910-95CB-0B6685BA2F87}">
      <dsp:nvSpPr>
        <dsp:cNvPr id="0" name=""/>
        <dsp:cNvSpPr/>
      </dsp:nvSpPr>
      <dsp:spPr>
        <a:xfrm>
          <a:off x="0" y="1168364"/>
          <a:ext cx="2500062" cy="993178"/>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IBTool Development: Centralized, web-based platform.</a:t>
          </a:r>
        </a:p>
      </dsp:txBody>
      <dsp:txXfrm>
        <a:off x="0" y="1168364"/>
        <a:ext cx="2500062" cy="993178"/>
      </dsp:txXfrm>
    </dsp:sp>
    <dsp:sp modelId="{186668AC-9903-43AA-AED0-5F7652C63D6C}">
      <dsp:nvSpPr>
        <dsp:cNvPr id="0" name=""/>
        <dsp:cNvSpPr/>
      </dsp:nvSpPr>
      <dsp:spPr>
        <a:xfrm>
          <a:off x="2500062" y="1168364"/>
          <a:ext cx="2500062" cy="993178"/>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Cloud Migration: Address scalability and cost using AWS.</a:t>
          </a:r>
        </a:p>
      </dsp:txBody>
      <dsp:txXfrm>
        <a:off x="2500062" y="1168364"/>
        <a:ext cx="2500062" cy="9931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1FD30-AB98-477C-947F-53438FCAD861}">
      <dsp:nvSpPr>
        <dsp:cNvPr id="0" name=""/>
        <dsp:cNvSpPr/>
      </dsp:nvSpPr>
      <dsp:spPr>
        <a:xfrm>
          <a:off x="4252396" y="522043"/>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9A4FDD-DB1D-4D53-BEC6-7201D0959DAF}">
      <dsp:nvSpPr>
        <dsp:cNvPr id="0" name=""/>
        <dsp:cNvSpPr/>
      </dsp:nvSpPr>
      <dsp:spPr>
        <a:xfrm>
          <a:off x="2351" y="200408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US" sz="3500" kern="1200"/>
            <a:t>Automated Testing:</a:t>
          </a:r>
        </a:p>
      </dsp:txBody>
      <dsp:txXfrm>
        <a:off x="2351" y="2004086"/>
        <a:ext cx="3623906" cy="543585"/>
      </dsp:txXfrm>
    </dsp:sp>
    <dsp:sp modelId="{FC155B75-74DE-4EAB-81EA-F6DB73E84D21}">
      <dsp:nvSpPr>
        <dsp:cNvPr id="0" name=""/>
        <dsp:cNvSpPr/>
      </dsp:nvSpPr>
      <dsp:spPr>
        <a:xfrm>
          <a:off x="2351" y="2610716"/>
          <a:ext cx="3623906" cy="114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Unit Tests: Test individual components.</a:t>
          </a:r>
        </a:p>
        <a:p>
          <a:pPr marL="0" lvl="0" indent="0" algn="l" defTabSz="755650">
            <a:lnSpc>
              <a:spcPct val="90000"/>
            </a:lnSpc>
            <a:spcBef>
              <a:spcPct val="0"/>
            </a:spcBef>
            <a:spcAft>
              <a:spcPct val="35000"/>
            </a:spcAft>
            <a:buNone/>
          </a:pPr>
          <a:r>
            <a:rPr lang="en-US" sz="1700" kern="1200"/>
            <a:t>Integration Tests: Test interactions between services.</a:t>
          </a:r>
        </a:p>
        <a:p>
          <a:pPr marL="0" lvl="0" indent="0" algn="l" defTabSz="755650">
            <a:lnSpc>
              <a:spcPct val="90000"/>
            </a:lnSpc>
            <a:spcBef>
              <a:spcPct val="0"/>
            </a:spcBef>
            <a:spcAft>
              <a:spcPct val="35000"/>
            </a:spcAft>
            <a:buNone/>
          </a:pPr>
          <a:r>
            <a:rPr lang="en-US" sz="1700" kern="1200" dirty="0"/>
            <a:t>E2E Tests: Simulate real-world scenarios.</a:t>
          </a:r>
        </a:p>
      </dsp:txBody>
      <dsp:txXfrm>
        <a:off x="2351" y="2610716"/>
        <a:ext cx="3623906" cy="1141652"/>
      </dsp:txXfrm>
    </dsp:sp>
    <dsp:sp modelId="{83434312-9B20-402D-BA04-C9FF9B1C6AD1}">
      <dsp:nvSpPr>
        <dsp:cNvPr id="0" name=""/>
        <dsp:cNvSpPr/>
      </dsp:nvSpPr>
      <dsp:spPr>
        <a:xfrm>
          <a:off x="365501" y="600175"/>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E96637-F46D-4563-AA5A-E067A24175FB}">
      <dsp:nvSpPr>
        <dsp:cNvPr id="0" name=""/>
        <dsp:cNvSpPr/>
      </dsp:nvSpPr>
      <dsp:spPr>
        <a:xfrm>
          <a:off x="4260441" y="200408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90000"/>
            </a:lnSpc>
            <a:spcBef>
              <a:spcPct val="0"/>
            </a:spcBef>
            <a:spcAft>
              <a:spcPct val="35000"/>
            </a:spcAft>
            <a:buNone/>
            <a:defRPr b="1"/>
          </a:pPr>
          <a:r>
            <a:rPr lang="en-US" sz="3500" kern="1200"/>
            <a:t>Tools:</a:t>
          </a:r>
        </a:p>
      </dsp:txBody>
      <dsp:txXfrm>
        <a:off x="4260441" y="2004086"/>
        <a:ext cx="3623906" cy="543585"/>
      </dsp:txXfrm>
    </dsp:sp>
    <dsp:sp modelId="{EBE19E48-2AB0-4AC7-BE02-4279FC917156}">
      <dsp:nvSpPr>
        <dsp:cNvPr id="0" name=""/>
        <dsp:cNvSpPr/>
      </dsp:nvSpPr>
      <dsp:spPr>
        <a:xfrm>
          <a:off x="4260441" y="2610716"/>
          <a:ext cx="3623906" cy="1141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Backend: Mocha, Chai.</a:t>
          </a:r>
        </a:p>
        <a:p>
          <a:pPr marL="0" lvl="0" indent="0" algn="l" defTabSz="755650">
            <a:lnSpc>
              <a:spcPct val="90000"/>
            </a:lnSpc>
            <a:spcBef>
              <a:spcPct val="0"/>
            </a:spcBef>
            <a:spcAft>
              <a:spcPct val="35000"/>
            </a:spcAft>
            <a:buNone/>
          </a:pPr>
          <a:r>
            <a:rPr lang="en-US" sz="1700" kern="1200"/>
            <a:t>Frontend: Jest, Enzyme.</a:t>
          </a:r>
        </a:p>
        <a:p>
          <a:pPr marL="0" lvl="0" indent="0" algn="l" defTabSz="755650">
            <a:lnSpc>
              <a:spcPct val="90000"/>
            </a:lnSpc>
            <a:spcBef>
              <a:spcPct val="0"/>
            </a:spcBef>
            <a:spcAft>
              <a:spcPct val="35000"/>
            </a:spcAft>
            <a:buNone/>
          </a:pPr>
          <a:r>
            <a:rPr lang="en-US" sz="1700" kern="1200" dirty="0"/>
            <a:t>E2E: Playwright.</a:t>
          </a:r>
        </a:p>
      </dsp:txBody>
      <dsp:txXfrm>
        <a:off x="4260441" y="2610716"/>
        <a:ext cx="3623906" cy="114165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980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"Good morning, everyone. My name is Sana Alinia, and today I will be presenting my master’s thesis titled *IBTool: Development and Cloud-Native Migration of a Complaint Management System for GE Healthcare*. This presentation will cover the development process of IBTool, its migration to the cloud, and how these changes have improved the system’s performance, scalability, and efficiency. I will also talk about the challenges we faced during this journey and the lessons we learned."</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lang="en-US" dirty="0"/>
              <a:t>"In managing the cloud infrastructure for </a:t>
            </a:r>
            <a:r>
              <a:rPr lang="en-US" dirty="0" err="1"/>
              <a:t>IBTool</a:t>
            </a:r>
            <a:r>
              <a:rPr lang="en-US" dirty="0"/>
              <a:t>, we utilized Terraform, which implements the concept of infrastructure as code (</a:t>
            </a:r>
            <a:r>
              <a:rPr lang="en-US" dirty="0" err="1"/>
              <a:t>IaC</a:t>
            </a:r>
            <a:r>
              <a:rPr lang="en-US" dirty="0"/>
              <a:t>). This approach enabled us to automate the creation and management of key resources, such as EC2 instances for computing, ECS clusters for container orchestration, and Application Load Balancers (ALB) for traffic distribution. By defining our infrastructure as code, we were able to ensure that all environments—whether development, testing, or production—were provisioned consistently and free of manual errors. This significantly reduced the time and effort needed to set up new environments and made scaling much simpler.</a:t>
            </a:r>
          </a:p>
          <a:p>
            <a:r>
              <a:rPr lang="en-US" dirty="0"/>
              <a:t>Another key benefit of using Terraform is its ability to track and manage changes to the infrastructure, much like version control for code. Every modification is recorded, allowing us to trace back the history of infrastructure changes and, when necessary, revert to previous configurations with ease. This level of control and automation enhances both the efficiency and reliability of our cloud deployment."</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"Let me walk you through the architecture of IBTool before the migration. The system was hosted on-premises, meaning that everything was running on local servers. We used Docker containers to manage the different parts of the system—the frontend, backend, and the database. These containers made it easier to deploy and manage the application on local servers.</a:t>
            </a:r>
          </a:p>
          <a:p>
            <a:endParaRPr/>
          </a:p>
          <a:p>
            <a:r>
              <a:t>"The design of the system was monolithic, which means that all the services were running together in a single environment. While this setup worked in the beginning, it caused problems as the system grew. Scaling the application was difficult because everything was so tightly connected.</a:t>
            </a:r>
          </a:p>
          <a:p>
            <a:endParaRPr/>
          </a:p>
          <a:p>
            <a:r>
              <a:t>"For the tech stack, the frontend was built using standard web technologies—HTML, CSS, and JavaScript, with the help of the DevExtreme library for UI components. The backend was developed using Node.js and Express.js, which handled the logic and API requests. Finally, we used MongoDB as the database to store the customer complaint data.</a:t>
            </a:r>
          </a:p>
          <a:p>
            <a:endParaRPr/>
          </a:p>
          <a:p>
            <a:r>
              <a:t>*Image Reference*:</a:t>
            </a:r>
          </a:p>
          <a:p>
            <a:r>
              <a:t>"As shown in this diagram [point to image], all of these services were tightly integrated and hosted on local servers, making it difficult to scale or improve performance."</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"IBTool comes with several core features designed to streamline complaint management. First, it centralizes all complaint tracking, which means that every complaint is stored in one system. This makes it easy for teams to access the data they need without switching between different tools.</a:t>
            </a:r>
          </a:p>
          <a:p>
            <a:endParaRPr/>
          </a:p>
          <a:p>
            <a:r>
              <a:t>"The system also supports full CRUD operations. This means that users can create, read, update, and delete complaints as needed. Finally, we implemented automated workflows that trigger notifications based on the status of a complaint. For example, when a complaint is updated, the system automatically notifies the relevant team members, speeding up the resolution process."</a:t>
            </a:r>
          </a:p>
          <a:p>
            <a:endParaRPr/>
          </a:p>
          <a:p>
            <a:r>
              <a:t>*Image Reference*:</a:t>
            </a:r>
          </a:p>
          <a:p>
            <a:r>
              <a:t>"This image [point to image] shows an example of IBTool’s user interface, where you can see how complaint management and workflows are handled."</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"The technical stack behind IBTool includes several important components. Initially, we used HTML, CSS, and JavaScript, along with the DevExtreme library, to build the frontend. However, we soon realized that we needed better performance, so we migrated the frontend to React. React allowed us to create more dynamic and responsive interfaces, which improved the user experience.</a:t>
            </a:r>
          </a:p>
          <a:p>
            <a:endParaRPr/>
          </a:p>
          <a:p>
            <a:r>
              <a:t>"On the backend, we used Node.js and Express.js to handle API requests and business logic. We also added middleware to streamline the handling of requests and responses. To further enhance performance, we introduced caching using Redis. This helped speed up data retrieval by storing frequently accessed data in memory.</a:t>
            </a:r>
          </a:p>
          <a:p>
            <a:endParaRPr/>
          </a:p>
          <a:p>
            <a:r>
              <a:t>"Finally, we used MongoDB as the database. MongoDB is a NoSQL database that provides flexible and scalable data storage. To improve the speed of data queries, we implemented indexing, which made it faster to retrieve data from the database."</a:t>
            </a:r>
          </a:p>
          <a:p>
            <a:endParaRPr/>
          </a:p>
          <a:p>
            <a:r>
              <a:t>*Image Reference*:</a:t>
            </a:r>
          </a:p>
          <a:p>
            <a:r>
              <a:t>"This diagram [point to image] illustrates the technical stack and shows how the different components, such as the frontend, backend, and database, interact with one another."</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"As </a:t>
            </a:r>
            <a:r>
              <a:rPr dirty="0" err="1"/>
              <a:t>IBTool</a:t>
            </a:r>
            <a:r>
              <a:rPr dirty="0"/>
              <a:t> grew, we started to encounter several challenges with the on-premises setup. One of the main issues was scalability. It was difficult for the system to handle spikes in the number of complaints, which often led to slowdowns and delays. Another issue was cost. Running and maintaining the local servers was expensive, especially since we had to pay for the infrastructure whether or not it was fully utilized.</a:t>
            </a:r>
          </a:p>
          <a:p>
            <a:endParaRPr dirty="0"/>
          </a:p>
          <a:p>
            <a:r>
              <a:rPr dirty="0"/>
              <a:t>"In addition, the maintenance of the on-premises system was resource-intensive. Monitoring the servers, troubleshooting issues, and ensuring everything was running smoothly required a lot of time and effort.</a:t>
            </a:r>
          </a:p>
          <a:p>
            <a:endParaRPr dirty="0"/>
          </a:p>
          <a:p>
            <a:r>
              <a:rPr dirty="0"/>
              <a:t>"That’s when we decided to migrate to the cloud. The cloud offers dynamic scaling, which means that the system can automatically scale up or down based on the workload. This not only improves performance during peak times but also helps reduce costs by using resources more efficiently. The cloud also provides better fault tolerance and resilience, ensuring that the system remains available even if part of the infrastructure fails."</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lang="en-US" dirty="0"/>
              <a:t>"Following the migration of </a:t>
            </a:r>
            <a:r>
              <a:rPr lang="en-US" dirty="0" err="1"/>
              <a:t>IBTool</a:t>
            </a:r>
            <a:r>
              <a:rPr lang="en-US" dirty="0"/>
              <a:t> to the cloud, we adopted a robust cloud-native architecture designed to optimize both performance and scalability. The frontend of the application is hosted on Amazon S3, providing a secure and efficient platform for serving static content such as HTML, CSS, and JavaScript files. By leveraging CloudFront, AWS's content delivery network, we ensure fast content delivery through caching, improving load times for users no matter where they are located.</a:t>
            </a:r>
          </a:p>
          <a:p>
            <a:r>
              <a:rPr lang="en-US" dirty="0"/>
              <a:t>Our backend services are now containerized using AWS ECS, which automates the management and scaling of Docker containers, allowing for flexible and responsive backend operations. The database layer is handled through a managed MongoDB service, eliminating the need for manual maintenance and minimizing downtime risks.</a:t>
            </a:r>
          </a:p>
          <a:p>
            <a:r>
              <a:rPr lang="en-US" dirty="0"/>
              <a:t>Traffic to our backend services is intelligently distributed through an Application Load Balancer (ALB), which ensures that all incoming requests are balanced across available resources, maintaining system stability even under high loads. This architecture, combined with tools like </a:t>
            </a:r>
            <a:r>
              <a:rPr lang="en-US" dirty="0" err="1"/>
              <a:t>CodePipeline</a:t>
            </a:r>
            <a:r>
              <a:rPr lang="en-US" dirty="0"/>
              <a:t> and </a:t>
            </a:r>
            <a:r>
              <a:rPr lang="en-US" dirty="0" err="1"/>
              <a:t>CodeBuild</a:t>
            </a:r>
            <a:r>
              <a:rPr lang="en-US" dirty="0"/>
              <a:t> for continuous delivery and CloudWatch for ongoing performance monitoring, enables </a:t>
            </a:r>
            <a:r>
              <a:rPr lang="en-US" dirty="0" err="1"/>
              <a:t>IBTool</a:t>
            </a:r>
            <a:r>
              <a:rPr lang="en-US" dirty="0"/>
              <a:t> to meet the demands of a dynamic environment with ease."</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lang="en-US" dirty="0"/>
              <a:t>"</a:t>
            </a:r>
            <a:r>
              <a:rPr lang="en-US" dirty="0" err="1"/>
              <a:t>IBTool</a:t>
            </a:r>
            <a:r>
              <a:rPr lang="en-US" dirty="0"/>
              <a:t> leverages a range of essential AWS services to deliver its cloud-native functionality. For storing static frontend files, we use Amazon S3, ensuring fast and reliable access to content. ECS, or Elastic Container Service, orchestrates our Docker containers, providing scalability and efficient management of the backend services. Additionally, we utilize a managed MongoDB service to simplify the database maintenance process. The Application Load Balancer (ALB) plays a crucial role in distributing traffic across the backend containers, maintaining system responsiveness and preventing any single point of overload.</a:t>
            </a:r>
          </a:p>
          <a:p>
            <a:r>
              <a:rPr lang="en-US" dirty="0"/>
              <a:t>Moreover, AWS </a:t>
            </a:r>
            <a:r>
              <a:rPr lang="en-US" dirty="0" err="1"/>
              <a:t>CodeCommit</a:t>
            </a:r>
            <a:r>
              <a:rPr lang="en-US" dirty="0"/>
              <a:t> serves as our secure source code repository, while </a:t>
            </a:r>
            <a:r>
              <a:rPr lang="en-US" dirty="0" err="1"/>
              <a:t>CodePipeline</a:t>
            </a:r>
            <a:r>
              <a:rPr lang="en-US" dirty="0"/>
              <a:t> and </a:t>
            </a:r>
            <a:r>
              <a:rPr lang="en-US" dirty="0" err="1"/>
              <a:t>CodeBuild</a:t>
            </a:r>
            <a:r>
              <a:rPr lang="en-US" dirty="0"/>
              <a:t> manage the automated testing and deployment of new updates. We rely on CloudWatch for real-time performance monitoring, and to ensure data security, KMS encrypts our stored data while ACM automates SSL certificate management. Finally, IAM, or Identity and Access Management, ensures that only authorized users can access sensitive parts of the system, thereby protecting the integrity and confidentiality of our operations."</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lang="en-US" dirty="0"/>
              <a:t>"In order to enhance the efficiency and reliability of our development process, we implemented a CI/CD pipeline that automates several key stages. Continuous Integration (CI) ensures that whenever a developer pushes a change to the codebase, it is automatically tested and built. This step allows us to detect and resolve potential issues early in the process. Continuous Deployment (CD), on the other hand, automates the deployment of successfully built code to production, reducing manual intervention and the likelihood of errors.</a:t>
            </a:r>
          </a:p>
          <a:p>
            <a:r>
              <a:rPr lang="en-US" dirty="0"/>
              <a:t>By integrating AWS </a:t>
            </a:r>
            <a:r>
              <a:rPr lang="en-US" dirty="0" err="1"/>
              <a:t>CodeCommit</a:t>
            </a:r>
            <a:r>
              <a:rPr lang="en-US" dirty="0"/>
              <a:t> for source control, </a:t>
            </a:r>
            <a:r>
              <a:rPr lang="en-US" dirty="0" err="1"/>
              <a:t>CodeBuild</a:t>
            </a:r>
            <a:r>
              <a:rPr lang="en-US" dirty="0"/>
              <a:t> for compiling and testing, and </a:t>
            </a:r>
            <a:r>
              <a:rPr lang="en-US" dirty="0" err="1"/>
              <a:t>CodePipeline</a:t>
            </a:r>
            <a:r>
              <a:rPr lang="en-US" dirty="0"/>
              <a:t> to orchestrate the entire workflow, we significantly sped up our release cycles. This automation allows us to deliver updates quickly and reliably without sacrificing stability. With each new deployment, we maintain high confidence in the system’s integrity, thanks to the thorough testing and seamless transition from development to production."</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"Our CI/CD pipeline starts with AWS </a:t>
            </a:r>
            <a:r>
              <a:rPr dirty="0" err="1"/>
              <a:t>CodeCommit</a:t>
            </a:r>
            <a:r>
              <a:rPr dirty="0"/>
              <a:t>, which is a secure Git repository that we use to manage the source code for </a:t>
            </a:r>
            <a:r>
              <a:rPr dirty="0" err="1"/>
              <a:t>IBTool</a:t>
            </a:r>
            <a:r>
              <a:rPr dirty="0"/>
              <a:t>. </a:t>
            </a:r>
            <a:r>
              <a:rPr dirty="0" err="1"/>
              <a:t>CodeCommit</a:t>
            </a:r>
            <a:r>
              <a:rPr dirty="0"/>
              <a:t> provides version control and allows multiple developers to collaborate on the codebase. It’s also fully integrated with other AWS services, which makes it easier to manage the entire development lifecycle.</a:t>
            </a:r>
          </a:p>
          <a:p>
            <a:endParaRPr dirty="0"/>
          </a:p>
          <a:p>
            <a:r>
              <a:rPr dirty="0"/>
              <a:t>"Once code is committed, AWS </a:t>
            </a:r>
            <a:r>
              <a:rPr dirty="0" err="1"/>
              <a:t>CodeBuild</a:t>
            </a:r>
            <a:r>
              <a:rPr dirty="0"/>
              <a:t> automatically compiles the code, runs tests, and builds Docker images. This process ensures that the code is functional before it is deployed. </a:t>
            </a:r>
            <a:r>
              <a:rPr dirty="0" err="1"/>
              <a:t>CodeBuild</a:t>
            </a:r>
            <a:r>
              <a:rPr dirty="0"/>
              <a:t> supports multiple programming languages and frameworks, which made it easy to integrate into our existing development workflow."</a:t>
            </a:r>
          </a:p>
          <a:p>
            <a:endParaRPr dirty="0"/>
          </a:p>
          <a:p>
            <a:r>
              <a:rPr dirty="0"/>
              <a:t>*Image Reference*:</a:t>
            </a:r>
          </a:p>
          <a:p>
            <a:r>
              <a:rPr dirty="0"/>
              <a:t>"This diagram [point to image] shows how </a:t>
            </a:r>
            <a:r>
              <a:rPr dirty="0" err="1"/>
              <a:t>CodeCommit</a:t>
            </a:r>
            <a:r>
              <a:rPr dirty="0"/>
              <a:t> and </a:t>
            </a:r>
            <a:r>
              <a:rPr dirty="0" err="1"/>
              <a:t>CodeBuild</a:t>
            </a:r>
            <a:r>
              <a:rPr dirty="0"/>
              <a:t> fit into the CI/CD pipeline, from code management to testing and building Docker images."</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"After the code has been built and tested, AWS CodePipeline takes over. CodePipeline automates the entire deployment workflow, which means that as soon as the code passes the tests, it is automatically deployed to the production environment. This ensures that the latest version of the application is always running.</a:t>
            </a:r>
          </a:p>
          <a:p>
            <a:endParaRPr/>
          </a:p>
          <a:p>
            <a:r>
              <a:t>"The deployment process involves several steps. First, the code is pushed to CodeCommit. Then, CodeBuild compiles the code and runs automated tests. If the tests are successful, CodePipeline deploys the application to AWS ECS. This reduces manual effort and ensures that every deployment is consistent and reliable."</a:t>
            </a:r>
          </a:p>
          <a:p>
            <a:endParaRPr/>
          </a:p>
          <a:p>
            <a:r>
              <a:t>*Image Reference*:</a:t>
            </a:r>
          </a:p>
          <a:p>
            <a:r>
              <a:t>"This image [point to image] illustrates the full CI/CD pipeline, showing how code moves from development to testing and finally to deployment."</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"Here’s the agenda for my presentation. First, I will provide an introduction and some background to explain the context of the project. Then, I’ll outline the problem that IBTool was designed to solve. After that, I’ll describe the methodologies we used to approach this problem. Next, I’ll walk through the development of IBTool, followed by its migration to the cloud. I’ll also explain the CI/CD pipeline that we implemented, along with the security and performance enhancements we made. Finally, I’ll present the results, discuss the challenges we faced, and wrap up with future improvements and a conclusion."</a:t>
            </a: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"Automated testing plays a critical role in our CI/CD pipeline. We use several types of tests to ensure that the code is functioning correctly before it is deployed. Unit tests check individual components to make sure they work as expected. Integration tests are used to verify that different services, such as the frontend and backend, are communicating properly. End-to-end tests simulate real-world user scenarios to ensure that the entire application works as a whole.</a:t>
            </a:r>
          </a:p>
          <a:p>
            <a:endParaRPr dirty="0"/>
          </a:p>
          <a:p>
            <a:r>
              <a:rPr dirty="0"/>
              <a:t>"For backend testing, we use tools like Mocha and Chai, while for frontend testing, we rely on Jest and Enzyme. We also use Cypress for end-to-end testing, which helps us identify any issues that could affect the user experience."</a:t>
            </a:r>
          </a:p>
          <a:p>
            <a:endParaRPr dirty="0"/>
          </a:p>
          <a:p>
            <a:r>
              <a:rPr dirty="0"/>
              <a:t>*Image Reference*:</a:t>
            </a:r>
          </a:p>
          <a:p>
            <a:r>
              <a:rPr dirty="0"/>
              <a:t>"This diagram [point to image] shows the different stages of automated testing in the CI/CD pipeline, from unit tests to end-to-end tests."</a:t>
            </a: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 CI/CD Pipeline Benefits (1 minute)**</a:t>
            </a:r>
          </a:p>
          <a:p>
            <a:endParaRPr dirty="0"/>
          </a:p>
          <a:p>
            <a:endParaRPr dirty="0"/>
          </a:p>
          <a:p>
            <a:r>
              <a:rPr dirty="0"/>
              <a:t>"The CI/CD pipeline has brought several key benefits to our development process. First, it allows us to deliver updates faster because much of the process is automated. Second, it reduces the risk of bugs or errors being introduced into production, as all code changes are thoroughly tested before deployment. Finally, the pipeline is scalable, meaning that as the project grows, the pipeline can handle larger and more frequent updates, ensuring that all environments remain up-to-date."</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"In the cloud, security is one of our top priorities. Our main objective is to protect sensitive customer data and ensure compliance with regulations like GDPR and HIPAA. These regulations require that data is handled with the utmost care, especially in industries like healthcare. To meet these requirements, we implemented cloud-native security practices.</a:t>
            </a:r>
          </a:p>
          <a:p>
            <a:endParaRPr/>
          </a:p>
          <a:p>
            <a:r>
              <a:t>"One of the key practices we used is role-based access control. This ensures that only authorized users have access to specific resources. For example, sensitive data like customer complaints are only accessible to those who need it, reducing the risk of data breaches. We also applied data encryption, both in transit and at rest. This means that whenever data is being transferred or stored, it’s always protected by encryption, adding another layer of security."</a:t>
            </a:r>
          </a:p>
          <a:p>
            <a:endParaRPr/>
          </a:p>
          <a:p>
            <a:r>
              <a:t>*Image Reference*:</a:t>
            </a:r>
          </a:p>
          <a:p>
            <a:r>
              <a:t>"As you can see in this diagram [point to image], our security architecture uses a layered approach, with encryption and access controls at every level of the system."</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"We use several AWS services to handle security in IBTool. First, we have AWS IAM, which stands for Identity and Access Management. IAM allows us to define fine-grained permissions for users and services, controlling who can access which resources. This is especially important in our system because it ensures that sensitive data is only accessed by authorized personnel.</a:t>
            </a:r>
          </a:p>
          <a:p>
            <a:endParaRPr/>
          </a:p>
          <a:p>
            <a:r>
              <a:t>"Next, we use AWS KMS, or Key Management Service. KMS handles encryption for our data, ensuring that the data in both MongoDB and S3 is protected. KMS also automates key rotation, meaning that encryption keys are regularly updated without any manual intervention. This automated key rotation is crucial for long-term data security, ensuring that encryption remains strong over time."</a:t>
            </a:r>
          </a:p>
          <a:p>
            <a:endParaRPr/>
          </a:p>
          <a:p>
            <a:r>
              <a:t>*Image Reference*:</a:t>
            </a:r>
          </a:p>
          <a:p>
            <a:r>
              <a:t>"This flow diagram [point to image] shows how IAM and KMS work together to control access and protect our data through encryption."</a:t>
            </a: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"To further secure the communication between clients and the backend, we use SSL/TLS encryption. This ensures that all data transferred between the client’s browser and the server is encrypted and secure. We also use AWS Certificate Manager, or ACM, to manage our SSL certificates. ACM automates the process of renewing certificates, so we don’t have to worry about expired certificates that could leave our system vulnerable."</a:t>
            </a:r>
          </a:p>
          <a:p>
            <a:endParaRPr/>
          </a:p>
          <a:p>
            <a:r>
              <a:t>*Image Reference*:</a:t>
            </a:r>
          </a:p>
          <a:p>
            <a:r>
              <a:t>"This diagram [point to image] illustrates how SSL/TLS encryption protects data during transit between clients and the backend."</a:t>
            </a: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"To maintain high performance and ensure that our system is always running smoothly, we use AWS CloudWatch. CloudWatch allows us to monitor real-time performance metrics, such as CPU usage, memory utilization, and request latency. These metrics give us valuable insights into how the system is performing at any given moment.</a:t>
            </a:r>
          </a:p>
          <a:p>
            <a:endParaRPr/>
          </a:p>
          <a:p>
            <a:r>
              <a:t>"We also set up alerts in CloudWatch that are triggered when certain thresholds are reached. For example, if the CPU usage of our backend services exceeds a certain limit, CloudWatch will automatically send an alert so we can take action before the system becomes overloaded.</a:t>
            </a:r>
          </a:p>
          <a:p>
            <a:endParaRPr/>
          </a:p>
          <a:p>
            <a:r>
              <a:t>"One practical use case is monitoring latency. By keeping an eye on response times, we can proactively adjust the system to ensure that users experience fast and responsive service. Similarly, we track error rates to identify and resolve issues before they impact users."</a:t>
            </a:r>
          </a:p>
          <a:p>
            <a:endParaRPr/>
          </a:p>
          <a:p>
            <a:r>
              <a:t>*Image Reference*:</a:t>
            </a:r>
          </a:p>
          <a:p>
            <a:r>
              <a:t>"As shown in this dashboard [point to image], CloudWatch gives us a clear view of our system's performance metrics, allowing us to stay ahead of potential issues."</a:t>
            </a: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"One of the major benefits of migrating to the cloud is the ability to automatically scale resources based on traffic. AWS Auto Scaling allows IBTool to adjust resources dynamically, depending on the demand. For example, during periods of high traffic, such as when there’s a surge in customer complaints, Auto Scaling automatically adds more computing resources to handle the increased load. This ensures that the system remains responsive and performs well, even under pressure.</a:t>
            </a:r>
          </a:p>
          <a:p>
            <a:endParaRPr/>
          </a:p>
          <a:p>
            <a:r>
              <a:t>"On the other hand, during times of low activity, Auto Scaling reduces the number of resources being used. This helps us save costs by not over-provisioning resources when they aren’t needed. It’s a flexible and cost-efficient way to manage resources."</a:t>
            </a:r>
          </a:p>
          <a:p>
            <a:endParaRPr/>
          </a:p>
          <a:p>
            <a:r>
              <a:t>*Image Reference*:</a:t>
            </a:r>
          </a:p>
          <a:p>
            <a:r>
              <a:t>"This flow diagram [point to image] shows how Auto Scaling works, scaling up resources during traffic spikes and scaling down when demand is lower."</a:t>
            </a:r>
          </a:p>
        </p:txBody>
      </p:sp>
      <p:sp>
        <p:nvSpPr>
          <p:cNvPr id="4" name="Slide Number Placeholder 3"/>
          <p:cNvSpPr>
            <a:spLocks noGrp="1"/>
          </p:cNvSpPr>
          <p:nvPr>
            <p:ph type="sldNum" sz="quarter" idx="5"/>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"The development of </a:t>
            </a:r>
            <a:r>
              <a:rPr dirty="0" err="1"/>
              <a:t>IBTool</a:t>
            </a:r>
            <a:r>
              <a:rPr dirty="0"/>
              <a:t> has brought several key benefits to GE Healthcare. First, it has improved the overall management of customer complaints. By centralizing and automating complaint workflows, we’ve reduced the time it takes to resolve issues and improved the accuracy of the process. Second, by migrating the frontend to React, we’ve enhanced the user experience. The system is now more responsive and easier to use. Finally, by automating many of the tasks that were previously done manually, we’ve reduced the chances of human error, which further improves the quality of service."</a:t>
            </a:r>
          </a:p>
          <a:p>
            <a:endParaRPr dirty="0"/>
          </a:p>
          <a:p>
            <a:r>
              <a:rPr dirty="0"/>
              <a:t>*Image Reference*:</a:t>
            </a:r>
          </a:p>
          <a:p>
            <a:r>
              <a:rPr dirty="0"/>
              <a:t>"This before-and-after comparison [point to image] shows the improvements in performance, workflow, and user experience that we achieved through the development of </a:t>
            </a:r>
            <a:r>
              <a:rPr dirty="0" err="1"/>
              <a:t>IBTool</a:t>
            </a:r>
            <a:r>
              <a:rPr dirty="0"/>
              <a:t>."</a:t>
            </a:r>
          </a:p>
        </p:txBody>
      </p:sp>
      <p:sp>
        <p:nvSpPr>
          <p:cNvPr id="4" name="Slide Number Placeholder 3"/>
          <p:cNvSpPr>
            <a:spLocks noGrp="1"/>
          </p:cNvSpPr>
          <p:nvPr>
            <p:ph type="sldNum" sz="quarter" idx="5"/>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"Moving IBTool to the cloud has resulted in several important benefits. First, the system is now fully scalable. It can dynamically adjust its resources to match the current demand, whether that’s during a busy period or a slow one. Second, we’ve significantly reduced operational costs thanks to the cloud’s pay-per-use model. We only pay for the resources we actually use, which is more efficient than the fixed costs of on-premises infrastructure. Finally, the cloud architecture has improved the system’s uptime and availability, with built-in disaster recovery options ensuring high availability."</a:t>
            </a:r>
          </a:p>
          <a:p>
            <a:endParaRPr/>
          </a:p>
          <a:p>
            <a:r>
              <a:t>*Image Reference*:</a:t>
            </a:r>
          </a:p>
          <a:p>
            <a:r>
              <a:t>"This diagram [point to image] highlights the benefits of cloud migration, including improved scalability, cost savings, and high availability."</a:t>
            </a:r>
          </a:p>
        </p:txBody>
      </p:sp>
      <p:sp>
        <p:nvSpPr>
          <p:cNvPr id="4" name="Slide Number Placeholder 3"/>
          <p:cNvSpPr>
            <a:spLocks noGrp="1"/>
          </p:cNvSpPr>
          <p:nvPr>
            <p:ph type="sldNum" sz="quarter" idx="5"/>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"The migration to the cloud and the optimizations we made have resulted in measurable performance gains. We achieved a 30% reduction in latency, thanks to backend optimizations and the use of load balancing. We also saw a 25% reduction in operational costs due to auto-scaling and more efficient use of resources. Perhaps most importantly, the system now has an uptime of 99.9%, which means that it is highly reliable and available to users whenever they need it."</a:t>
            </a:r>
          </a:p>
          <a:p>
            <a:endParaRPr/>
          </a:p>
          <a:p>
            <a:r>
              <a:t>*Image Reference*:</a:t>
            </a:r>
          </a:p>
          <a:p>
            <a:r>
              <a:t>"This performance dashboard [point to image] shows the quantitative improvements we made, including reduced latency, lower costs, and improved uptime."</a:t>
            </a:r>
          </a:p>
          <a:p>
            <a:endParaRPr/>
          </a:p>
          <a:p>
            <a:r>
              <a:t>Here’s the final narrative for the last slides, carefully following the rules of simple English, matching the time allocation, and fitting the tone of a master’s thesis presentation.</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"GE Healthcare is a global leader in medical technology. A significant challenge they face is managing customer complaints efficiently and quickly. Complaints need to be tracked, managed, and resolved to ensure the quality of products and the satisfaction of customers. This is particularly important in the healthcare industry, where any delays can have serious consequences. To address this, we developed </a:t>
            </a:r>
            <a:r>
              <a:rPr dirty="0" err="1"/>
              <a:t>IBTool</a:t>
            </a:r>
            <a:r>
              <a:rPr dirty="0"/>
              <a:t>, a centralized system that streamlines the entire complaint management process. As the project progressed, we saw the need to move </a:t>
            </a:r>
            <a:r>
              <a:rPr dirty="0" err="1"/>
              <a:t>IBTool</a:t>
            </a:r>
            <a:r>
              <a:rPr dirty="0"/>
              <a:t> to the cloud to make it more scalable and reliable."</a:t>
            </a:r>
          </a:p>
          <a:p>
            <a:endParaRPr dirty="0"/>
          </a:p>
          <a:p>
            <a:r>
              <a:rPr dirty="0"/>
              <a:t>*Image Reference*:</a:t>
            </a:r>
          </a:p>
          <a:p>
            <a:r>
              <a:rPr dirty="0"/>
              <a:t>"As shown in this image [point to image], </a:t>
            </a:r>
            <a:r>
              <a:rPr dirty="0" err="1"/>
              <a:t>IBTool</a:t>
            </a:r>
            <a:r>
              <a:rPr dirty="0"/>
              <a:t> centralizes the complaint management process to improve efficiency."</a:t>
            </a:r>
          </a:p>
        </p:txBody>
      </p:sp>
      <p:sp>
        <p:nvSpPr>
          <p:cNvPr id="4" name="Slide Number Placeholder 3"/>
          <p:cNvSpPr>
            <a:spLocks noGrp="1"/>
          </p:cNvSpPr>
          <p:nvPr>
            <p:ph type="sldNum" sz="quarter" idx="5"/>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"While the migration to the cloud brought many benefits, it also presented several key challenges. First, the complexity of integrating different AWS services was a major hurdle. Services like ECS, ALB, RDS, and S3 each required careful configuration and expertise to work together seamlessly. Balancing the performance of the system with security and compliance standards, such as HIPAA and GDPR, was another challenge. We needed to ensure that the system was not only fast and reliable but also secure enough to protect sensitive healthcare data.</a:t>
            </a:r>
          </a:p>
          <a:p>
            <a:endParaRPr/>
          </a:p>
          <a:p>
            <a:r>
              <a:t>"Additionally, migrating large amounts of sensitive data to the cloud was a delicate process. We had to ensure that the data was transferred safely and that there was no data loss during the migration. This required thorough planning and testing to make sure everything went smoothly."</a:t>
            </a:r>
          </a:p>
          <a:p>
            <a:endParaRPr/>
          </a:p>
          <a:p>
            <a:r>
              <a:t>*Image Reference*:</a:t>
            </a:r>
          </a:p>
          <a:p>
            <a:r>
              <a:t>"This flowchart [point to image] shows the different challenges we faced during cloud migration, including the complexity of integrating AWS services, ensuring security, and handling data migration."</a:t>
            </a:r>
          </a:p>
        </p:txBody>
      </p:sp>
      <p:sp>
        <p:nvSpPr>
          <p:cNvPr id="4" name="Slide Number Placeholder 3"/>
          <p:cNvSpPr>
            <a:spLocks noGrp="1"/>
          </p:cNvSpPr>
          <p:nvPr>
            <p:ph type="sldNum" sz="quarter" idx="5"/>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"This project taught us several important lessons. One of the key takeaways was the importance of automation. Automating the infrastructure, CI/CD pipelines, and monitoring processes significantly reduced the potential for human error and made the system much more efficient. Automation also made it easier to scale the system as needed.</a:t>
            </a:r>
          </a:p>
          <a:p>
            <a:endParaRPr/>
          </a:p>
          <a:p>
            <a:r>
              <a:t>"Another lesson we learned was the value of continuous monitoring. By setting up alerts and tracking performance metrics in real time, we were able to proactively manage the system and address any issues before they became serious problems.</a:t>
            </a:r>
          </a:p>
          <a:p>
            <a:endParaRPr/>
          </a:p>
          <a:p>
            <a:r>
              <a:t>"Lastly, Agile development proved to be a highly effective approach for this project. By iterating on the system and making improvements based on real-time feedback from users, we were able to build a more robust and user-friendly application."</a:t>
            </a:r>
          </a:p>
          <a:p>
            <a:endParaRPr/>
          </a:p>
          <a:p>
            <a:r>
              <a:t>*Image Reference*:</a:t>
            </a:r>
          </a:p>
          <a:p>
            <a:r>
              <a:t>"This diagram [point to image] highlights the key lessons learned from the project, focusing on automation, continuous monitoring, and Agile development."</a:t>
            </a:r>
          </a:p>
        </p:txBody>
      </p:sp>
      <p:sp>
        <p:nvSpPr>
          <p:cNvPr id="4" name="Slide Number Placeholder 3"/>
          <p:cNvSpPr>
            <a:spLocks noGrp="1"/>
          </p:cNvSpPr>
          <p:nvPr>
            <p:ph type="sldNum" sz="quarter" idx="5"/>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"Looking ahead, there are several potential improvements we could make to further enhance IBTool. One option is to move towards a serverless architecture using AWS Lambda. This would help reduce costs even further and simplify scaling, as Lambda automatically manages the infrastructure needed to run the code.</a:t>
            </a:r>
          </a:p>
          <a:p>
            <a:endParaRPr/>
          </a:p>
          <a:p>
            <a:r>
              <a:t>"Another potential enhancement is the use of predictive analytics. By incorporating machine learning, we could analyze historical data to predict future trends in customer complaints. This would allow us to proactively address issues before they become widespread.</a:t>
            </a:r>
          </a:p>
          <a:p>
            <a:endParaRPr/>
          </a:p>
          <a:p>
            <a:r>
              <a:t>"Lastly, we could improve our CI/CD pipeline by implementing blue/green deployments. This approach would allow us to deploy updates with minimal risk, as it provides a way to roll back quickly if any issues arise during deployment."</a:t>
            </a:r>
          </a:p>
          <a:p>
            <a:endParaRPr/>
          </a:p>
          <a:p>
            <a:r>
              <a:t>*Image Reference*:</a:t>
            </a:r>
          </a:p>
          <a:p>
            <a:r>
              <a:t>"This roadmap [point to image] shows our plans for future enhancements, including serverless architecture, predictive analytics, and CI/CD improvements."</a:t>
            </a:r>
          </a:p>
        </p:txBody>
      </p:sp>
      <p:sp>
        <p:nvSpPr>
          <p:cNvPr id="4" name="Slide Number Placeholder 3"/>
          <p:cNvSpPr>
            <a:spLocks noGrp="1"/>
          </p:cNvSpPr>
          <p:nvPr>
            <p:ph type="sldNum" sz="quarter" idx="5"/>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"In summary, the development of IBTool has centralized GE Healthcare’s complaint management, providing automated workflows that streamline the entire process. The migration to the cloud has enhanced scalability, security, and efficiency, allowing the system to handle growing demand while staying compliant with industry regulations. Our implementation of a CI/CD pipeline has enabled faster, more reliable deployments with minimal downtime.</a:t>
            </a:r>
          </a:p>
          <a:p>
            <a:endParaRPr/>
          </a:p>
          <a:p>
            <a:r>
              <a:t>"Overall, this project has shown how cloud-native architecture can provide a strong foundation for future innovations in healthcare applications. I believe IBTool is just the beginning, and there is much more potential to explore."</a:t>
            </a:r>
          </a:p>
          <a:p>
            <a:endParaRPr/>
          </a:p>
          <a:p>
            <a:r>
              <a:t>*Image Reference*:</a:t>
            </a:r>
          </a:p>
          <a:p>
            <a:r>
              <a:t>"This image [point to image] highlights the key achievements of the project, from centralized complaint management to cloud migration and CI/CD implementation."</a:t>
            </a:r>
          </a:p>
        </p:txBody>
      </p:sp>
      <p:sp>
        <p:nvSpPr>
          <p:cNvPr id="4" name="Slide Number Placeholder 3"/>
          <p:cNvSpPr>
            <a:spLocks noGrp="1"/>
          </p:cNvSpPr>
          <p:nvPr>
            <p:ph type="sldNum" sz="quarter" idx="5"/>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t>"Thank you for your attention. I’m now open to any questions you may have about the project."</a:t>
            </a:r>
          </a:p>
          <a:p>
            <a:endParaRPr/>
          </a:p>
          <a:p>
            <a:r>
              <a:t>*Image Reference*:</a:t>
            </a:r>
          </a:p>
          <a:p>
            <a:r>
              <a:t>[Optional: If there's a relevant image, point to it, or simply leave space for questions and engagement.]</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a:t>
            </a:r>
            <a:r>
              <a:rPr dirty="0" err="1"/>
              <a:t>IBTool</a:t>
            </a:r>
            <a:r>
              <a:rPr dirty="0"/>
              <a:t> is a web-based platform that was originally hosted on-premises. Its main purpose is to help GE Healthcare manage customer complaints in a centralized, efficient manner. Initially, the tool helped streamline processes and automate workflows. However, we quickly realized that the on-premises setup had limitations, particularly with scalability and performance. So, we decided to migrate </a:t>
            </a:r>
            <a:r>
              <a:rPr dirty="0" err="1"/>
              <a:t>IBTool</a:t>
            </a:r>
            <a:r>
              <a:rPr dirty="0"/>
              <a:t> to the cloud. This migration improved the system’s scalability, performance, and overall reliability."</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"Before </a:t>
            </a:r>
            <a:r>
              <a:rPr dirty="0" err="1"/>
              <a:t>IBTool</a:t>
            </a:r>
            <a:r>
              <a:rPr dirty="0"/>
              <a:t> was developed, GE Healthcare used multiple disconnected systems to manage customer complaints. These systems included TWD, PQM, and ClearQuest, among others. Because the data was spread across different tools, it became difficult for teams to track the status of complaints or get a complete view of the data. This fragmentation led to slow response times, as teams had to spend extra time finding and combining information from different sources.</a:t>
            </a:r>
          </a:p>
          <a:p>
            <a:endParaRPr dirty="0"/>
          </a:p>
          <a:p>
            <a:r>
              <a:rPr dirty="0"/>
              <a:t>"Another major issue was that many of the processes were manual. For example, teams had to manually update the status of complaints, which made it easy for errors to occur. This slowed down the resolution process and sometimes led to complaints being missed altogether. Additionally, the on-premises infrastructure could not easily scale to handle spikes in complaint volumes, especially during times of high demand.</a:t>
            </a:r>
          </a:p>
          <a:p>
            <a:endParaRPr dirty="0"/>
          </a:p>
          <a:p>
            <a:r>
              <a:rPr dirty="0"/>
              <a:t>"All of these factors made it clear that GE Healthcare needed a centralized, automated system that could handle all customer complaints in one place, reduce manual work, and improve response times."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"The fragmentation of data and reliance on manual processes made it challenging for GE Healthcare to respond to customer complaints in a timely manner. This situation affected both customer satisfaction and regulatory compliance, as healthcare products are highly regulated. Any delays in resolving complaints could potentially lead to bigger issues, such as non-compliance with industry regulations. Therefore, the goal was to develop a unified system that would centralize all complaint data, automate workflows, and improve the overall efficiency of the complaint resolution process."</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"To solve the problem, we used two key methodologies. First, we applied Agile development practices, which allowed us to develop </a:t>
            </a:r>
            <a:r>
              <a:rPr dirty="0" err="1"/>
              <a:t>IBTool</a:t>
            </a:r>
            <a:r>
              <a:rPr dirty="0"/>
              <a:t> in small, iterative sprints. This made it possible to gather feedback from the GE Healthcare team regularly and make improvements quickly. Second, we used a cloud migration strategy that started with a ‘lift and shift’ approach, followed by optimization using cloud-native features. This strategy allowed us to transition smoothly from the on-premises setup to a more scalable and flexible cloud environment."</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dirty="0"/>
              <a:t>"We followed the Agile methodology during the development of </a:t>
            </a:r>
            <a:r>
              <a:rPr dirty="0" err="1"/>
              <a:t>IBTool</a:t>
            </a:r>
            <a:r>
              <a:rPr dirty="0"/>
              <a:t>. Agile allowed us to break the project into smaller sprints, each focused on developing specific features or solving particular problems. For example, one sprint focused on building the user management system, while another focused on developing the complaint tracking feature.</a:t>
            </a:r>
          </a:p>
          <a:p>
            <a:endParaRPr dirty="0"/>
          </a:p>
          <a:p>
            <a:r>
              <a:rPr dirty="0"/>
              <a:t>"After each sprint, we would test the new features, gather feedback from the GE Healthcare teams, and then make improvements based on that feedback. One of the key advantages of Agile is that it allowed us to adjust the system as we went along, instead of waiting until the end of the project to make changes. This iterative approach helped ensure that </a:t>
            </a:r>
            <a:r>
              <a:rPr dirty="0" err="1"/>
              <a:t>IBTool</a:t>
            </a:r>
            <a:r>
              <a:rPr dirty="0"/>
              <a:t> was meeting the needs of the users and solving the right problems."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lIns="96661" tIns="48331" rIns="96661" bIns="48331"/>
          <a:lstStyle/>
          <a:p>
            <a:r>
              <a:rPr lang="en-US" dirty="0"/>
              <a:t>"To transition </a:t>
            </a:r>
            <a:r>
              <a:rPr lang="en-US" dirty="0" err="1"/>
              <a:t>IBTool</a:t>
            </a:r>
            <a:r>
              <a:rPr lang="en-US" dirty="0"/>
              <a:t> to the cloud, we adopted a ‘lift and shift’ methodology as the first step. This approach involves moving the application to AWS without making fundamental changes to its code or structure, which allows us to quickly benefit from cloud infrastructure. Once the application was successfully running in the cloud, we enhanced it using several cloud-native features, such as auto-scaling. Auto-scaling dynamically adjusts the computational resources based on demand, ensuring that the system efficiently handles peak volumes of complaints without performance degradation. Additionally, we leveraged services like </a:t>
            </a:r>
            <a:r>
              <a:rPr lang="en-US" dirty="0" err="1"/>
              <a:t>CodeCommit</a:t>
            </a:r>
            <a:r>
              <a:rPr lang="en-US" dirty="0"/>
              <a:t> and </a:t>
            </a:r>
            <a:r>
              <a:rPr lang="en-US" dirty="0" err="1"/>
              <a:t>CodePipeline</a:t>
            </a:r>
            <a:r>
              <a:rPr lang="en-US" dirty="0"/>
              <a:t> to automate our deployment workflow, while CloudWatch enabled us to continuously monitor performance and set up alerts to proactively address potential issues."</a:t>
            </a:r>
            <a:endParaRPr dirty="0"/>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755913"/>
            <a:ext cx="8229600" cy="2325755"/>
          </a:xfrm>
        </p:spPr>
        <p:txBody>
          <a:bodyPr>
            <a:normAutofit fontScale="90000"/>
          </a:bodyPr>
          <a:lstStyle/>
          <a:p>
            <a:r>
              <a:rPr lang="en-US" dirty="0">
                <a:solidFill>
                  <a:schemeClr val="accent2">
                    <a:lumMod val="75000"/>
                  </a:schemeClr>
                </a:solidFill>
              </a:rPr>
              <a:t>Development and Cloud-Native Migration of a Complaint Management System for GE Healthcare</a:t>
            </a:r>
            <a:endParaRPr dirty="0">
              <a:solidFill>
                <a:schemeClr val="accent2">
                  <a:lumMod val="75000"/>
                </a:schemeClr>
              </a:solidFill>
            </a:endParaRPr>
          </a:p>
        </p:txBody>
      </p:sp>
      <p:sp>
        <p:nvSpPr>
          <p:cNvPr id="3" name="Content Placeholder 2"/>
          <p:cNvSpPr>
            <a:spLocks noGrp="1"/>
          </p:cNvSpPr>
          <p:nvPr>
            <p:ph idx="1"/>
          </p:nvPr>
        </p:nvSpPr>
        <p:spPr>
          <a:xfrm>
            <a:off x="457199" y="4536991"/>
            <a:ext cx="8229600" cy="1497496"/>
          </a:xfrm>
        </p:spPr>
        <p:txBody>
          <a:bodyPr/>
          <a:lstStyle/>
          <a:p>
            <a:pPr marL="0" indent="0" algn="ctr">
              <a:buNone/>
              <a:defRPr sz="1800"/>
            </a:pPr>
            <a:r>
              <a:rPr lang="en-US" b="1" dirty="0"/>
              <a:t>By</a:t>
            </a:r>
            <a:r>
              <a:rPr lang="en-US" dirty="0"/>
              <a:t>: </a:t>
            </a:r>
            <a:r>
              <a:rPr dirty="0"/>
              <a:t>Sana </a:t>
            </a:r>
            <a:r>
              <a:rPr dirty="0" err="1"/>
              <a:t>Alinia</a:t>
            </a:r>
            <a:endParaRPr dirty="0"/>
          </a:p>
          <a:p>
            <a:pPr marL="0" indent="0" algn="ctr">
              <a:buNone/>
              <a:defRPr sz="1800"/>
            </a:pPr>
            <a:r>
              <a:rPr lang="en-US" dirty="0"/>
              <a:t>29 August 2024, Paris</a:t>
            </a:r>
            <a:endParaRPr dirty="0"/>
          </a:p>
          <a:p>
            <a:pPr marL="0" indent="0" algn="ctr">
              <a:buNone/>
              <a:defRPr sz="1800"/>
            </a:pPr>
            <a:r>
              <a:rPr b="1" dirty="0"/>
              <a:t>Institution</a:t>
            </a:r>
            <a:r>
              <a:rPr dirty="0"/>
              <a:t>: </a:t>
            </a:r>
            <a:r>
              <a:rPr dirty="0" err="1"/>
              <a:t>L'École</a:t>
            </a:r>
            <a:r>
              <a:rPr dirty="0"/>
              <a:t> La </a:t>
            </a:r>
            <a:r>
              <a:rPr dirty="0" err="1"/>
              <a:t>Passerelle</a:t>
            </a:r>
            <a:r>
              <a:rPr dirty="0"/>
              <a:t> des Métiers du Numérique (La PMN)</a:t>
            </a:r>
          </a:p>
          <a:p>
            <a:pPr marL="0" indent="0" algn="ctr">
              <a:buNone/>
              <a:defRPr sz="1800"/>
            </a:pPr>
            <a:r>
              <a:rPr b="1" dirty="0"/>
              <a:t>Advisors</a:t>
            </a:r>
            <a:r>
              <a:rPr dirty="0"/>
              <a:t>: </a:t>
            </a:r>
            <a:r>
              <a:rPr dirty="0" err="1"/>
              <a:t>Magalie</a:t>
            </a:r>
            <a:r>
              <a:rPr dirty="0"/>
              <a:t> </a:t>
            </a:r>
            <a:r>
              <a:rPr dirty="0" err="1"/>
              <a:t>Chatellard</a:t>
            </a:r>
            <a:r>
              <a:rPr dirty="0"/>
              <a:t>, Magali </a:t>
            </a:r>
            <a:r>
              <a:rPr dirty="0" err="1"/>
              <a:t>Wissocq</a:t>
            </a:r>
            <a:endParaRPr dirty="0"/>
          </a:p>
        </p:txBody>
      </p:sp>
      <p:pic>
        <p:nvPicPr>
          <p:cNvPr id="4" name="Picture 3">
            <a:extLst>
              <a:ext uri="{FF2B5EF4-FFF2-40B4-BE49-F238E27FC236}">
                <a16:creationId xmlns:a16="http://schemas.microsoft.com/office/drawing/2014/main" id="{B7021CE1-AEDF-3455-BF32-A3A4B0E652A6}"/>
              </a:ext>
            </a:extLst>
          </p:cNvPr>
          <p:cNvPicPr>
            <a:picLocks noChangeAspect="1"/>
          </p:cNvPicPr>
          <p:nvPr/>
        </p:nvPicPr>
        <p:blipFill>
          <a:blip r:embed="rId3"/>
          <a:stretch>
            <a:fillRect/>
          </a:stretch>
        </p:blipFill>
        <p:spPr>
          <a:xfrm>
            <a:off x="457199" y="379123"/>
            <a:ext cx="1598786" cy="1376789"/>
          </a:xfrm>
          <a:prstGeom prst="rect">
            <a:avLst/>
          </a:prstGeom>
        </p:spPr>
      </p:pic>
      <p:pic>
        <p:nvPicPr>
          <p:cNvPr id="5" name="Picture 4" descr="GE HealthCare announces agreement to ...">
            <a:extLst>
              <a:ext uri="{FF2B5EF4-FFF2-40B4-BE49-F238E27FC236}">
                <a16:creationId xmlns:a16="http://schemas.microsoft.com/office/drawing/2014/main" id="{B0D0D2C2-774C-7222-03F5-248C8743C1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77534" y="487252"/>
            <a:ext cx="2530752" cy="12686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Arc 5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2374156" y="382268"/>
            <a:ext cx="4094129" cy="1325563"/>
          </a:xfrm>
        </p:spPr>
        <p:txBody>
          <a:bodyPr>
            <a:normAutofit/>
          </a:bodyPr>
          <a:lstStyle/>
          <a:p>
            <a:pPr>
              <a:lnSpc>
                <a:spcPct val="90000"/>
              </a:lnSpc>
            </a:pPr>
            <a:r>
              <a:rPr lang="en-US" sz="3400" dirty="0"/>
              <a:t>Infrastructure as Code with Terraform</a:t>
            </a:r>
          </a:p>
        </p:txBody>
      </p:sp>
      <p:sp>
        <p:nvSpPr>
          <p:cNvPr id="59" name="Freeform: Shape 5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Picture 18">
            <a:extLst>
              <a:ext uri="{FF2B5EF4-FFF2-40B4-BE49-F238E27FC236}">
                <a16:creationId xmlns:a16="http://schemas.microsoft.com/office/drawing/2014/main" id="{484830B6-D0BC-591C-ABEF-0FE2A597A229}"/>
              </a:ext>
            </a:extLst>
          </p:cNvPr>
          <p:cNvPicPr>
            <a:picLocks noChangeAspect="1"/>
          </p:cNvPicPr>
          <p:nvPr/>
        </p:nvPicPr>
        <p:blipFill>
          <a:blip r:embed="rId3"/>
          <a:stretch>
            <a:fillRect/>
          </a:stretch>
        </p:blipFill>
        <p:spPr>
          <a:xfrm>
            <a:off x="2185091" y="4066529"/>
            <a:ext cx="5220544" cy="270163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627006" y="1613253"/>
            <a:ext cx="6966967" cy="2478528"/>
          </a:xfrm>
        </p:spPr>
        <p:txBody>
          <a:bodyPr>
            <a:normAutofit/>
          </a:bodyPr>
          <a:lstStyle/>
          <a:p>
            <a:pPr>
              <a:lnSpc>
                <a:spcPct val="90000"/>
              </a:lnSpc>
              <a:defRPr sz="1800"/>
            </a:pPr>
            <a:r>
              <a:rPr lang="en-US" sz="1400" dirty="0"/>
              <a:t>Terraform for </a:t>
            </a:r>
            <a:r>
              <a:rPr lang="en-US" sz="1400" dirty="0" err="1"/>
              <a:t>IaC</a:t>
            </a:r>
            <a:r>
              <a:rPr lang="en-US" sz="1400" dirty="0"/>
              <a:t>:</a:t>
            </a:r>
          </a:p>
          <a:p>
            <a:pPr lvl="1">
              <a:lnSpc>
                <a:spcPct val="90000"/>
              </a:lnSpc>
              <a:defRPr sz="1800"/>
            </a:pPr>
            <a:r>
              <a:rPr lang="en-US" sz="1400" dirty="0" err="1"/>
              <a:t>IaC</a:t>
            </a:r>
            <a:r>
              <a:rPr lang="en-US" sz="1400" dirty="0"/>
              <a:t>: Automate consistent infrastructure deployment.</a:t>
            </a:r>
          </a:p>
          <a:p>
            <a:pPr lvl="1">
              <a:lnSpc>
                <a:spcPct val="90000"/>
              </a:lnSpc>
              <a:defRPr sz="1800"/>
            </a:pPr>
            <a:r>
              <a:rPr lang="en-US" sz="1400" dirty="0"/>
              <a:t>Why Terraform: Cross-cloud, version control, and efficient provisioning.</a:t>
            </a:r>
          </a:p>
          <a:p>
            <a:pPr>
              <a:lnSpc>
                <a:spcPct val="90000"/>
              </a:lnSpc>
              <a:defRPr sz="1800"/>
            </a:pPr>
            <a:r>
              <a:rPr lang="en-US" sz="1400" dirty="0"/>
              <a:t>Key Elements: </a:t>
            </a:r>
          </a:p>
          <a:p>
            <a:pPr lvl="1">
              <a:lnSpc>
                <a:spcPct val="90000"/>
              </a:lnSpc>
              <a:defRPr sz="1800"/>
            </a:pPr>
            <a:r>
              <a:rPr lang="en-US" sz="1400" dirty="0"/>
              <a:t>EC2: Provisioned by Terraform for backend compute.</a:t>
            </a:r>
          </a:p>
          <a:p>
            <a:pPr lvl="1">
              <a:lnSpc>
                <a:spcPct val="90000"/>
              </a:lnSpc>
              <a:defRPr sz="1800"/>
            </a:pPr>
            <a:r>
              <a:rPr lang="en-US" sz="1400" dirty="0"/>
              <a:t>ECS &amp; ALB: Docker containers deployed with load balancing. </a:t>
            </a:r>
          </a:p>
          <a:p>
            <a:pPr lvl="1">
              <a:lnSpc>
                <a:spcPct val="90000"/>
              </a:lnSpc>
              <a:defRPr sz="1800"/>
            </a:pPr>
            <a:r>
              <a:rPr lang="en-US" sz="1400" dirty="0" err="1"/>
              <a:t>CodePipeline</a:t>
            </a:r>
            <a:r>
              <a:rPr lang="en-US" sz="1400" dirty="0"/>
              <a:t>, </a:t>
            </a:r>
            <a:r>
              <a:rPr lang="en-US" sz="1400" dirty="0" err="1"/>
              <a:t>CodeCommit</a:t>
            </a:r>
            <a:r>
              <a:rPr lang="en-US" sz="1400" dirty="0"/>
              <a:t>, and ECR: CI/CD with container storage. </a:t>
            </a:r>
          </a:p>
          <a:p>
            <a:pPr lvl="1">
              <a:lnSpc>
                <a:spcPct val="90000"/>
              </a:lnSpc>
              <a:defRPr sz="1800"/>
            </a:pPr>
            <a:r>
              <a:rPr lang="en-US" sz="1400" dirty="0"/>
              <a:t>CloudWatch: Real-time monitoring of infrastructure. </a:t>
            </a:r>
          </a:p>
          <a:p>
            <a:pPr lvl="1">
              <a:lnSpc>
                <a:spcPct val="90000"/>
              </a:lnSpc>
              <a:defRPr sz="1800"/>
            </a:pPr>
            <a:r>
              <a:rPr lang="en-US" sz="1400" dirty="0"/>
              <a:t>KMS &amp; ACM: Automated encryption and SSL certificate management.</a:t>
            </a:r>
          </a:p>
          <a:p>
            <a:pPr>
              <a:lnSpc>
                <a:spcPct val="90000"/>
              </a:lnSpc>
              <a:defRPr sz="1800"/>
            </a:pPr>
            <a:r>
              <a:rPr lang="en-US" sz="1400" dirty="0"/>
              <a:t>Benefits: Faster, consistent, and collaborative deployments.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3900" dirty="0"/>
              <a:t>Overview of </a:t>
            </a:r>
            <a:r>
              <a:rPr lang="en-US" sz="3900" dirty="0" err="1"/>
              <a:t>IBTool</a:t>
            </a:r>
            <a:r>
              <a:rPr lang="en-US" sz="3900" dirty="0"/>
              <a:t> Architecture</a:t>
            </a:r>
          </a:p>
        </p:txBody>
      </p:sp>
      <p:grpSp>
        <p:nvGrpSpPr>
          <p:cNvPr id="21" name="Group 2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pPr>
              <a:defRPr sz="1800"/>
            </a:pPr>
            <a:r>
              <a:rPr lang="en-US" sz="1900"/>
              <a:t>On-Premises Setup: Hosted on local servers using Docker containers for frontend, backend, and database.</a:t>
            </a:r>
          </a:p>
          <a:p>
            <a:pPr>
              <a:defRPr sz="1800"/>
            </a:pPr>
            <a:r>
              <a:rPr lang="en-US" sz="1900"/>
              <a:t>Monolithic Design: All services running together.</a:t>
            </a:r>
          </a:p>
          <a:p>
            <a:pPr>
              <a:defRPr sz="1800"/>
            </a:pPr>
            <a:r>
              <a:rPr lang="en-US" sz="1900"/>
              <a:t>Tech Stack:</a:t>
            </a:r>
          </a:p>
          <a:p>
            <a:pPr lvl="1">
              <a:defRPr sz="1800"/>
            </a:pPr>
            <a:r>
              <a:rPr lang="en-US" sz="1900"/>
              <a:t>Frontend: HTML, CSS, JS (DevExtreme).</a:t>
            </a:r>
          </a:p>
          <a:p>
            <a:pPr lvl="1">
              <a:defRPr sz="1800"/>
            </a:pPr>
            <a:r>
              <a:rPr lang="en-US" sz="1900"/>
              <a:t>Backend: Node.js, Express.js.</a:t>
            </a:r>
          </a:p>
          <a:p>
            <a:pPr lvl="1">
              <a:defRPr sz="1800"/>
            </a:pPr>
            <a:r>
              <a:rPr lang="en-US" sz="1900"/>
              <a:t>Database: MongoDB.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7913" y="862362"/>
            <a:ext cx="7186157" cy="1618489"/>
          </a:xfrm>
        </p:spPr>
        <p:txBody>
          <a:bodyPr anchor="ctr">
            <a:normAutofit/>
          </a:bodyPr>
          <a:lstStyle/>
          <a:p>
            <a:pPr>
              <a:lnSpc>
                <a:spcPct val="90000"/>
              </a:lnSpc>
            </a:pPr>
            <a:r>
              <a:rPr lang="en-US" sz="5400" dirty="0"/>
              <a:t>Key Features of </a:t>
            </a:r>
            <a:r>
              <a:rPr lang="en-US" sz="5400" dirty="0" err="1"/>
              <a:t>IBTool</a:t>
            </a:r>
            <a:endParaRPr lang="en-US" sz="5400" dirty="0"/>
          </a:p>
        </p:txBody>
      </p:sp>
      <p:sp>
        <p:nvSpPr>
          <p:cNvPr id="3" name="Content Placeholder 2"/>
          <p:cNvSpPr>
            <a:spLocks noGrp="1"/>
          </p:cNvSpPr>
          <p:nvPr>
            <p:ph idx="1"/>
          </p:nvPr>
        </p:nvSpPr>
        <p:spPr>
          <a:xfrm>
            <a:off x="963930" y="2550532"/>
            <a:ext cx="6056111" cy="2800395"/>
          </a:xfrm>
        </p:spPr>
        <p:txBody>
          <a:bodyPr anchor="t">
            <a:normAutofit/>
          </a:bodyPr>
          <a:lstStyle/>
          <a:p>
            <a:pPr>
              <a:defRPr sz="1800"/>
            </a:pPr>
            <a:r>
              <a:rPr lang="en-US" sz="2100" dirty="0"/>
              <a:t>Core Functions:</a:t>
            </a:r>
          </a:p>
          <a:p>
            <a:pPr lvl="1">
              <a:defRPr sz="1800"/>
            </a:pPr>
            <a:r>
              <a:rPr lang="en-US" sz="2100" dirty="0"/>
              <a:t>Complaint Management: Centralized tracking.</a:t>
            </a:r>
          </a:p>
          <a:p>
            <a:pPr lvl="1">
              <a:defRPr sz="1800"/>
            </a:pPr>
            <a:r>
              <a:rPr lang="en-US" sz="2100" dirty="0"/>
              <a:t>CRUD Operations: Create, read, update, delete complaints.</a:t>
            </a:r>
          </a:p>
          <a:p>
            <a:pPr lvl="1">
              <a:defRPr sz="1800"/>
            </a:pPr>
            <a:r>
              <a:rPr lang="en-US" sz="2100" dirty="0"/>
              <a:t>Automated Workflows: Notifications based on complaint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6646" y="386930"/>
            <a:ext cx="7606349" cy="1300554"/>
          </a:xfrm>
        </p:spPr>
        <p:txBody>
          <a:bodyPr anchor="b">
            <a:normAutofit/>
          </a:bodyPr>
          <a:lstStyle/>
          <a:p>
            <a:r>
              <a:rPr lang="en-US" sz="4200"/>
              <a:t>Technical Stack and Components</a:t>
            </a:r>
          </a:p>
        </p:txBody>
      </p:sp>
      <p:sp>
        <p:nvSpPr>
          <p:cNvPr id="23" name="Rectangle 2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4D40875-660A-FBCC-049F-55B5FC79C2AE}"/>
              </a:ext>
            </a:extLst>
          </p:cNvPr>
          <p:cNvPicPr>
            <a:picLocks noChangeAspect="1"/>
          </p:cNvPicPr>
          <p:nvPr/>
        </p:nvPicPr>
        <p:blipFill>
          <a:blip r:embed="rId3"/>
          <a:stretch>
            <a:fillRect/>
          </a:stretch>
        </p:blipFill>
        <p:spPr>
          <a:xfrm>
            <a:off x="246496" y="3428682"/>
            <a:ext cx="4438822" cy="1686751"/>
          </a:xfrm>
          <a:prstGeom prst="rect">
            <a:avLst/>
          </a:prstGeom>
        </p:spPr>
      </p:pic>
      <p:sp>
        <p:nvSpPr>
          <p:cNvPr id="3" name="Content Placeholder 2"/>
          <p:cNvSpPr>
            <a:spLocks noGrp="1"/>
          </p:cNvSpPr>
          <p:nvPr>
            <p:ph idx="1"/>
          </p:nvPr>
        </p:nvSpPr>
        <p:spPr>
          <a:xfrm>
            <a:off x="4804821" y="2599509"/>
            <a:ext cx="3398174" cy="3639450"/>
          </a:xfrm>
        </p:spPr>
        <p:txBody>
          <a:bodyPr anchor="ctr">
            <a:normAutofit/>
          </a:bodyPr>
          <a:lstStyle/>
          <a:p>
            <a:pPr>
              <a:lnSpc>
                <a:spcPct val="90000"/>
              </a:lnSpc>
              <a:defRPr sz="1800"/>
            </a:pPr>
            <a:r>
              <a:rPr lang="en-US" sz="1300" dirty="0"/>
              <a:t>Frontend:</a:t>
            </a:r>
          </a:p>
          <a:p>
            <a:pPr lvl="1">
              <a:lnSpc>
                <a:spcPct val="90000"/>
              </a:lnSpc>
              <a:defRPr sz="1800"/>
            </a:pPr>
            <a:r>
              <a:rPr lang="en-US" sz="1300" dirty="0"/>
              <a:t>Initial: HTML, CSS, JS (</a:t>
            </a:r>
            <a:r>
              <a:rPr lang="en-US" sz="1300" dirty="0" err="1"/>
              <a:t>DevExtreme</a:t>
            </a:r>
            <a:r>
              <a:rPr lang="en-US" sz="1300" dirty="0"/>
              <a:t>).</a:t>
            </a:r>
          </a:p>
          <a:p>
            <a:pPr lvl="1">
              <a:lnSpc>
                <a:spcPct val="90000"/>
              </a:lnSpc>
              <a:defRPr sz="1800"/>
            </a:pPr>
            <a:r>
              <a:rPr lang="en-US" sz="1300" dirty="0"/>
              <a:t>Improvement: Migrated to React for better performance.</a:t>
            </a:r>
          </a:p>
          <a:p>
            <a:pPr>
              <a:lnSpc>
                <a:spcPct val="90000"/>
              </a:lnSpc>
              <a:defRPr sz="1800"/>
            </a:pPr>
            <a:r>
              <a:rPr lang="en-US" sz="1300" dirty="0"/>
              <a:t>Backend:</a:t>
            </a:r>
          </a:p>
          <a:p>
            <a:pPr lvl="1">
              <a:lnSpc>
                <a:spcPct val="90000"/>
              </a:lnSpc>
              <a:defRPr sz="1800"/>
            </a:pPr>
            <a:r>
              <a:rPr lang="en-US" sz="1300" dirty="0"/>
              <a:t>Node.js, Express.js handling API requests.</a:t>
            </a:r>
          </a:p>
          <a:p>
            <a:pPr lvl="1">
              <a:lnSpc>
                <a:spcPct val="90000"/>
              </a:lnSpc>
              <a:defRPr sz="1800"/>
            </a:pPr>
            <a:r>
              <a:rPr lang="en-US" sz="1300" dirty="0"/>
              <a:t>Enhancements: Middleware, caching (Redis).</a:t>
            </a:r>
          </a:p>
          <a:p>
            <a:pPr>
              <a:lnSpc>
                <a:spcPct val="90000"/>
              </a:lnSpc>
              <a:defRPr sz="1800"/>
            </a:pPr>
            <a:r>
              <a:rPr lang="en-US" sz="1300" dirty="0"/>
              <a:t>Database:</a:t>
            </a:r>
          </a:p>
          <a:p>
            <a:pPr lvl="1">
              <a:lnSpc>
                <a:spcPct val="90000"/>
              </a:lnSpc>
              <a:defRPr sz="1800"/>
            </a:pPr>
            <a:r>
              <a:rPr lang="en-US" sz="1300" dirty="0"/>
              <a:t>MongoDB for scalable data storage.</a:t>
            </a:r>
          </a:p>
          <a:p>
            <a:pPr lvl="1">
              <a:lnSpc>
                <a:spcPct val="90000"/>
              </a:lnSpc>
              <a:defRPr sz="1800"/>
            </a:pPr>
            <a:r>
              <a:rPr lang="en-US" sz="1300" dirty="0"/>
              <a:t>Improvements: Indexing for faster queries.</a:t>
            </a:r>
          </a:p>
          <a:p>
            <a:pPr>
              <a:lnSpc>
                <a:spcPct val="90000"/>
              </a:lnSpc>
              <a:defRPr sz="1800"/>
            </a:pPr>
            <a:r>
              <a:rPr lang="en-US" sz="1300" dirty="0"/>
              <a:t>Placeholder for Image: [Technical Stack Diagram or Component Architecture Diagram]</a:t>
            </a:r>
          </a:p>
        </p:txBody>
      </p:sp>
      <p:sp>
        <p:nvSpPr>
          <p:cNvPr id="27" name="Rectangle 2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Motivation for Cloud Migration</a:t>
            </a:r>
          </a:p>
        </p:txBody>
      </p:sp>
      <p:grpSp>
        <p:nvGrpSpPr>
          <p:cNvPr id="21" name="Group 2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007530" y="1086679"/>
            <a:ext cx="4652671" cy="5008112"/>
          </a:xfrm>
        </p:spPr>
        <p:txBody>
          <a:bodyPr anchor="t">
            <a:normAutofit/>
          </a:bodyPr>
          <a:lstStyle/>
          <a:p>
            <a:pPr>
              <a:lnSpc>
                <a:spcPct val="90000"/>
              </a:lnSpc>
              <a:defRPr sz="1800"/>
            </a:pPr>
            <a:r>
              <a:rPr lang="en-US" sz="1800" dirty="0"/>
              <a:t>On-Premises Challenges:</a:t>
            </a:r>
          </a:p>
          <a:p>
            <a:pPr lvl="1">
              <a:lnSpc>
                <a:spcPct val="90000"/>
              </a:lnSpc>
              <a:defRPr sz="1800"/>
            </a:pPr>
            <a:r>
              <a:rPr lang="en-US" sz="1800" dirty="0"/>
              <a:t>Scalability Issues: Difficulty handling spikes.</a:t>
            </a:r>
          </a:p>
          <a:p>
            <a:pPr lvl="1">
              <a:lnSpc>
                <a:spcPct val="90000"/>
              </a:lnSpc>
              <a:defRPr sz="1800"/>
            </a:pPr>
            <a:r>
              <a:rPr lang="en-US" sz="1800" dirty="0"/>
              <a:t>High Costs: Fixed infrastructure expenses.</a:t>
            </a:r>
          </a:p>
          <a:p>
            <a:pPr lvl="1">
              <a:lnSpc>
                <a:spcPct val="90000"/>
              </a:lnSpc>
              <a:defRPr sz="1800"/>
            </a:pPr>
            <a:r>
              <a:rPr lang="en-US" sz="1800" dirty="0"/>
              <a:t>Maintenance Overhead: Resource-heavy monitoring.</a:t>
            </a:r>
          </a:p>
          <a:p>
            <a:pPr>
              <a:lnSpc>
                <a:spcPct val="90000"/>
              </a:lnSpc>
              <a:defRPr sz="1800"/>
            </a:pPr>
            <a:r>
              <a:rPr lang="en-US" sz="1800" dirty="0"/>
              <a:t>Cloud Benefits:</a:t>
            </a:r>
          </a:p>
          <a:p>
            <a:pPr lvl="1">
              <a:lnSpc>
                <a:spcPct val="90000"/>
              </a:lnSpc>
              <a:defRPr sz="1800"/>
            </a:pPr>
            <a:r>
              <a:rPr lang="en-US" sz="1800" dirty="0"/>
              <a:t>Dynamic Scaling: Auto-scaling resources.</a:t>
            </a:r>
          </a:p>
          <a:p>
            <a:pPr lvl="1">
              <a:lnSpc>
                <a:spcPct val="90000"/>
              </a:lnSpc>
              <a:defRPr sz="1800"/>
            </a:pPr>
            <a:r>
              <a:rPr lang="en-US" sz="1800" dirty="0"/>
              <a:t>Cost Efficiency: Pay-per-use model.</a:t>
            </a:r>
          </a:p>
          <a:p>
            <a:pPr lvl="1">
              <a:lnSpc>
                <a:spcPct val="90000"/>
              </a:lnSpc>
              <a:defRPr sz="1800"/>
            </a:pPr>
            <a:r>
              <a:rPr lang="en-US" sz="1800" dirty="0"/>
              <a:t>Resilience: Improved fault tolerance.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US" sz="2800" dirty="0"/>
              <a:t>Cloud-Native Architecture Overview</a:t>
            </a:r>
          </a:p>
        </p:txBody>
      </p:sp>
      <p:sp>
        <p:nvSpPr>
          <p:cNvPr id="23" name="Rectangle 2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3699632" y="208553"/>
            <a:ext cx="5408295" cy="2402457"/>
          </a:xfrm>
        </p:spPr>
        <p:txBody>
          <a:bodyPr anchor="ctr">
            <a:normAutofit/>
          </a:bodyPr>
          <a:lstStyle/>
          <a:p>
            <a:pPr>
              <a:lnSpc>
                <a:spcPct val="90000"/>
              </a:lnSpc>
              <a:defRPr sz="1800"/>
            </a:pPr>
            <a:r>
              <a:rPr lang="en-US" sz="1400" dirty="0"/>
              <a:t>New Setup:</a:t>
            </a:r>
          </a:p>
          <a:p>
            <a:pPr lvl="1">
              <a:lnSpc>
                <a:spcPct val="90000"/>
              </a:lnSpc>
              <a:defRPr sz="1800"/>
            </a:pPr>
            <a:r>
              <a:rPr lang="en-US" sz="1400" dirty="0"/>
              <a:t>Frontend: S3 with potential CloudFront for fast delivery. </a:t>
            </a:r>
          </a:p>
          <a:p>
            <a:pPr lvl="1">
              <a:lnSpc>
                <a:spcPct val="90000"/>
              </a:lnSpc>
              <a:defRPr sz="1800"/>
            </a:pPr>
            <a:r>
              <a:rPr lang="en-US" sz="1400" dirty="0"/>
              <a:t>Backend: </a:t>
            </a:r>
            <a:r>
              <a:rPr lang="en-US" sz="1400" dirty="0" err="1"/>
              <a:t>Dockerized</a:t>
            </a:r>
            <a:r>
              <a:rPr lang="en-US" sz="1400" dirty="0"/>
              <a:t> services on ECS with ALB for traffic distribution. </a:t>
            </a:r>
          </a:p>
          <a:p>
            <a:pPr lvl="1">
              <a:lnSpc>
                <a:spcPct val="90000"/>
              </a:lnSpc>
              <a:defRPr sz="1800"/>
            </a:pPr>
            <a:r>
              <a:rPr lang="en-US" sz="1400" dirty="0"/>
              <a:t>MongoDB: Managed NoSQL database. </a:t>
            </a:r>
          </a:p>
          <a:p>
            <a:pPr lvl="1">
              <a:lnSpc>
                <a:spcPct val="90000"/>
              </a:lnSpc>
              <a:defRPr sz="1800"/>
            </a:pPr>
            <a:r>
              <a:rPr lang="en-US" sz="1400" dirty="0"/>
              <a:t>CI/CD: </a:t>
            </a:r>
            <a:r>
              <a:rPr lang="en-US" sz="1400" dirty="0" err="1"/>
              <a:t>CodePipeline</a:t>
            </a:r>
            <a:r>
              <a:rPr lang="en-US" sz="1400" dirty="0"/>
              <a:t> and </a:t>
            </a:r>
            <a:r>
              <a:rPr lang="en-US" sz="1400" dirty="0" err="1"/>
              <a:t>CodeBuild</a:t>
            </a:r>
            <a:r>
              <a:rPr lang="en-US" sz="1400" dirty="0"/>
              <a:t> manage continuous deployments. </a:t>
            </a:r>
          </a:p>
          <a:p>
            <a:pPr lvl="1">
              <a:lnSpc>
                <a:spcPct val="90000"/>
              </a:lnSpc>
              <a:defRPr sz="1800"/>
            </a:pPr>
            <a:r>
              <a:rPr lang="en-US" sz="1400" dirty="0"/>
              <a:t>CloudWatch &amp; KMS: Monitor performance and manage encryption.</a:t>
            </a:r>
          </a:p>
        </p:txBody>
      </p:sp>
      <p:pic>
        <p:nvPicPr>
          <p:cNvPr id="5" name="Picture 4" descr="A diagram of a company&#10;&#10;Description automatically generated">
            <a:extLst>
              <a:ext uri="{FF2B5EF4-FFF2-40B4-BE49-F238E27FC236}">
                <a16:creationId xmlns:a16="http://schemas.microsoft.com/office/drawing/2014/main" id="{469D207C-4695-6F62-25AE-44A32739691D}"/>
              </a:ext>
            </a:extLst>
          </p:cNvPr>
          <p:cNvPicPr>
            <a:picLocks noChangeAspect="1"/>
          </p:cNvPicPr>
          <p:nvPr/>
        </p:nvPicPr>
        <p:blipFill>
          <a:blip r:embed="rId3"/>
          <a:stretch>
            <a:fillRect/>
          </a:stretch>
        </p:blipFill>
        <p:spPr>
          <a:xfrm>
            <a:off x="1222754" y="2767580"/>
            <a:ext cx="6699689" cy="34503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AWS Services Used</a:t>
            </a:r>
          </a:p>
        </p:txBody>
      </p:sp>
      <p:grpSp>
        <p:nvGrpSpPr>
          <p:cNvPr id="25" name="Group 2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pPr>
              <a:lnSpc>
                <a:spcPct val="90000"/>
              </a:lnSpc>
              <a:defRPr sz="1800"/>
            </a:pPr>
            <a:r>
              <a:rPr lang="en-US" sz="1600"/>
              <a:t>Key AWS Services:</a:t>
            </a:r>
          </a:p>
          <a:p>
            <a:pPr lvl="1">
              <a:lnSpc>
                <a:spcPct val="90000"/>
              </a:lnSpc>
              <a:defRPr sz="1800"/>
            </a:pPr>
            <a:r>
              <a:rPr lang="en-US" sz="1600"/>
              <a:t>S3: Static file storage for the frontend.</a:t>
            </a:r>
          </a:p>
          <a:p>
            <a:pPr lvl="1">
              <a:lnSpc>
                <a:spcPct val="90000"/>
              </a:lnSpc>
              <a:defRPr sz="1800"/>
            </a:pPr>
            <a:r>
              <a:rPr lang="en-US" sz="1600"/>
              <a:t>ECS: Container orchestration for backend. </a:t>
            </a:r>
          </a:p>
          <a:p>
            <a:pPr lvl="1">
              <a:lnSpc>
                <a:spcPct val="90000"/>
              </a:lnSpc>
              <a:defRPr sz="1800"/>
            </a:pPr>
            <a:r>
              <a:rPr lang="en-US" sz="1600"/>
              <a:t>MongoDB: Managed database (if applicable). </a:t>
            </a:r>
          </a:p>
          <a:p>
            <a:pPr lvl="1">
              <a:lnSpc>
                <a:spcPct val="90000"/>
              </a:lnSpc>
              <a:defRPr sz="1800"/>
            </a:pPr>
            <a:r>
              <a:rPr lang="en-US" sz="1600"/>
              <a:t>ALB: Distributes traffic to backend services. </a:t>
            </a:r>
          </a:p>
          <a:p>
            <a:pPr lvl="1">
              <a:lnSpc>
                <a:spcPct val="90000"/>
              </a:lnSpc>
              <a:defRPr sz="1800"/>
            </a:pPr>
            <a:r>
              <a:rPr lang="en-US" sz="1600"/>
              <a:t>CodePipeline: Automates deployment workflow. </a:t>
            </a:r>
          </a:p>
          <a:p>
            <a:pPr lvl="1">
              <a:lnSpc>
                <a:spcPct val="90000"/>
              </a:lnSpc>
              <a:defRPr sz="1800"/>
            </a:pPr>
            <a:r>
              <a:rPr lang="en-US" sz="1600"/>
              <a:t>CloudWatch: Monitors performance. </a:t>
            </a:r>
          </a:p>
          <a:p>
            <a:pPr lvl="1">
              <a:lnSpc>
                <a:spcPct val="90000"/>
              </a:lnSpc>
              <a:defRPr sz="1800"/>
            </a:pPr>
            <a:r>
              <a:rPr lang="en-US" sz="1600"/>
              <a:t>KMS &amp; ACM: Ensures data encryption and certificate management.</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CI/CD Pipeline Overview</a:t>
            </a:r>
          </a:p>
        </p:txBody>
      </p:sp>
      <p:sp>
        <p:nvSpPr>
          <p:cNvPr id="3" name="Content Placeholder 2"/>
          <p:cNvSpPr>
            <a:spLocks noGrp="1"/>
          </p:cNvSpPr>
          <p:nvPr>
            <p:ph idx="1"/>
          </p:nvPr>
        </p:nvSpPr>
        <p:spPr/>
        <p:txBody>
          <a:bodyPr/>
          <a:lstStyle/>
          <a:p>
            <a:pPr>
              <a:defRPr sz="1800"/>
            </a:pPr>
            <a:r>
              <a:rPr dirty="0"/>
              <a:t>CI/CD:</a:t>
            </a:r>
          </a:p>
          <a:p>
            <a:pPr lvl="1">
              <a:defRPr sz="1800"/>
            </a:pPr>
            <a:r>
              <a:rPr dirty="0"/>
              <a:t>CI: Automate testing/builds after code changes.</a:t>
            </a:r>
          </a:p>
          <a:p>
            <a:pPr lvl="1">
              <a:defRPr sz="1800"/>
            </a:pPr>
            <a:r>
              <a:rPr dirty="0"/>
              <a:t>CD: Automate deployment to production.</a:t>
            </a:r>
            <a:endParaRPr lang="en-US" dirty="0"/>
          </a:p>
          <a:p>
            <a:pPr>
              <a:defRPr sz="1800"/>
            </a:pPr>
            <a:r>
              <a:rPr lang="en-US" dirty="0"/>
              <a:t>CI/CD Pipeline: </a:t>
            </a:r>
          </a:p>
          <a:p>
            <a:pPr lvl="1">
              <a:defRPr sz="1800"/>
            </a:pPr>
            <a:r>
              <a:rPr lang="en-US" dirty="0" err="1"/>
              <a:t>CodeCommit</a:t>
            </a:r>
            <a:r>
              <a:rPr lang="en-US" dirty="0"/>
              <a:t>: Source code repository. </a:t>
            </a:r>
          </a:p>
          <a:p>
            <a:pPr lvl="1">
              <a:defRPr sz="1800"/>
            </a:pPr>
            <a:r>
              <a:rPr lang="en-US" dirty="0" err="1"/>
              <a:t>CodeBuild</a:t>
            </a:r>
            <a:r>
              <a:rPr lang="en-US" dirty="0"/>
              <a:t>: Automated builds and tests. </a:t>
            </a:r>
          </a:p>
          <a:p>
            <a:pPr lvl="1">
              <a:defRPr sz="1800"/>
            </a:pPr>
            <a:r>
              <a:rPr lang="en-US" dirty="0" err="1"/>
              <a:t>CodePipeline</a:t>
            </a:r>
            <a:r>
              <a:rPr lang="en-US" dirty="0"/>
              <a:t>: Orchestrates the workflow from commit to deployment. </a:t>
            </a:r>
          </a:p>
          <a:p>
            <a:pPr lvl="1">
              <a:defRPr sz="1800"/>
            </a:pPr>
            <a:r>
              <a:rPr lang="en-US" dirty="0"/>
              <a:t>ECR: Stores Docker images for ECS deployment. </a:t>
            </a:r>
          </a:p>
          <a:p>
            <a:pPr lvl="1">
              <a:defRPr sz="1800"/>
            </a:pPr>
            <a:r>
              <a:rPr lang="en-US" dirty="0"/>
              <a:t>CloudWatch: Monitors the pipeline and system performance.</a:t>
            </a:r>
            <a:endParaRPr dirty="0"/>
          </a:p>
          <a:p>
            <a:pPr>
              <a:defRPr sz="1800"/>
            </a:pPr>
            <a:r>
              <a:rPr dirty="0"/>
              <a:t>Goal: Faster, more reliable updates through automated pipelines.</a:t>
            </a:r>
          </a:p>
        </p:txBody>
      </p:sp>
      <p:pic>
        <p:nvPicPr>
          <p:cNvPr id="5" name="Picture 4">
            <a:extLst>
              <a:ext uri="{FF2B5EF4-FFF2-40B4-BE49-F238E27FC236}">
                <a16:creationId xmlns:a16="http://schemas.microsoft.com/office/drawing/2014/main" id="{196DFA31-042A-B52F-AE54-93CF922BA7E0}"/>
              </a:ext>
            </a:extLst>
          </p:cNvPr>
          <p:cNvPicPr>
            <a:picLocks noChangeAspect="1"/>
          </p:cNvPicPr>
          <p:nvPr/>
        </p:nvPicPr>
        <p:blipFill>
          <a:blip r:embed="rId3"/>
          <a:stretch>
            <a:fillRect/>
          </a:stretch>
        </p:blipFill>
        <p:spPr>
          <a:xfrm>
            <a:off x="526648" y="5304710"/>
            <a:ext cx="8090704" cy="4531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CodeCommit and CodeBuild</a:t>
            </a:r>
          </a:p>
        </p:txBody>
      </p:sp>
      <p:sp>
        <p:nvSpPr>
          <p:cNvPr id="3" name="Content Placeholder 2"/>
          <p:cNvSpPr>
            <a:spLocks noGrp="1"/>
          </p:cNvSpPr>
          <p:nvPr>
            <p:ph idx="1"/>
          </p:nvPr>
        </p:nvSpPr>
        <p:spPr>
          <a:xfrm>
            <a:off x="488608" y="1299259"/>
            <a:ext cx="8229600" cy="2045825"/>
          </a:xfrm>
        </p:spPr>
        <p:txBody>
          <a:bodyPr/>
          <a:lstStyle/>
          <a:p>
            <a:pPr>
              <a:defRPr sz="1800"/>
            </a:pPr>
            <a:r>
              <a:rPr lang="en-US" dirty="0" err="1"/>
              <a:t>CodeCommit</a:t>
            </a:r>
            <a:r>
              <a:rPr lang="en-US" dirty="0"/>
              <a:t>: Secure Git repository for code management.</a:t>
            </a:r>
          </a:p>
          <a:p>
            <a:pPr lvl="1">
              <a:defRPr sz="1800"/>
            </a:pPr>
            <a:r>
              <a:rPr lang="en-US" dirty="0"/>
              <a:t>Benefits: Version control, collaboration, AWS integration.</a:t>
            </a:r>
          </a:p>
          <a:p>
            <a:pPr>
              <a:defRPr sz="1800"/>
            </a:pPr>
            <a:r>
              <a:rPr lang="en-US" dirty="0" err="1"/>
              <a:t>CodeBuild</a:t>
            </a:r>
            <a:r>
              <a:rPr lang="en-US" dirty="0"/>
              <a:t>: Managed build service for compiling, testing, and producing Docker images.</a:t>
            </a:r>
          </a:p>
          <a:p>
            <a:pPr lvl="1">
              <a:defRPr sz="1800"/>
            </a:pPr>
            <a:r>
              <a:rPr lang="en-US" dirty="0"/>
              <a:t>Process: Fetch code → Test → Build Docker images.</a:t>
            </a:r>
          </a:p>
        </p:txBody>
      </p:sp>
      <p:pic>
        <p:nvPicPr>
          <p:cNvPr id="7" name="Picture 6" descr="A diagram of a computer code&#10;&#10;Description automatically generated">
            <a:extLst>
              <a:ext uri="{FF2B5EF4-FFF2-40B4-BE49-F238E27FC236}">
                <a16:creationId xmlns:a16="http://schemas.microsoft.com/office/drawing/2014/main" id="{DDB23447-F9D9-9003-EA7C-83239E16002D}"/>
              </a:ext>
            </a:extLst>
          </p:cNvPr>
          <p:cNvPicPr>
            <a:picLocks noChangeAspect="1"/>
          </p:cNvPicPr>
          <p:nvPr/>
        </p:nvPicPr>
        <p:blipFill>
          <a:blip r:embed="rId3"/>
          <a:stretch>
            <a:fillRect/>
          </a:stretch>
        </p:blipFill>
        <p:spPr>
          <a:xfrm>
            <a:off x="974745" y="3444203"/>
            <a:ext cx="6965487" cy="276820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CodePipeline and Deployment</a:t>
            </a:r>
          </a:p>
        </p:txBody>
      </p:sp>
      <p:sp>
        <p:nvSpPr>
          <p:cNvPr id="3" name="Content Placeholder 2"/>
          <p:cNvSpPr>
            <a:spLocks noGrp="1"/>
          </p:cNvSpPr>
          <p:nvPr>
            <p:ph idx="1"/>
          </p:nvPr>
        </p:nvSpPr>
        <p:spPr>
          <a:xfrm>
            <a:off x="457200" y="1339934"/>
            <a:ext cx="8229600" cy="2369916"/>
          </a:xfrm>
        </p:spPr>
        <p:txBody>
          <a:bodyPr>
            <a:normAutofit/>
          </a:bodyPr>
          <a:lstStyle/>
          <a:p>
            <a:pPr>
              <a:defRPr sz="1800"/>
            </a:pPr>
            <a:r>
              <a:rPr sz="1600" dirty="0" err="1"/>
              <a:t>CodePipeline</a:t>
            </a:r>
            <a:r>
              <a:rPr sz="1600" dirty="0"/>
              <a:t>: Automates the deployment workflow.</a:t>
            </a:r>
          </a:p>
          <a:p>
            <a:pPr lvl="1">
              <a:defRPr sz="1800"/>
            </a:pPr>
            <a:r>
              <a:rPr sz="1600" dirty="0"/>
              <a:t>Steps:</a:t>
            </a:r>
          </a:p>
          <a:p>
            <a:pPr lvl="2">
              <a:defRPr sz="1800"/>
            </a:pPr>
            <a:r>
              <a:rPr sz="1600" dirty="0"/>
              <a:t>Code pushed to </a:t>
            </a:r>
            <a:r>
              <a:rPr sz="1600" dirty="0" err="1"/>
              <a:t>CodeCommit</a:t>
            </a:r>
            <a:r>
              <a:rPr sz="1600" dirty="0"/>
              <a:t>.</a:t>
            </a:r>
          </a:p>
          <a:p>
            <a:pPr lvl="2">
              <a:defRPr sz="1800"/>
            </a:pPr>
            <a:r>
              <a:rPr sz="1600" dirty="0" err="1"/>
              <a:t>CodeBuild</a:t>
            </a:r>
            <a:r>
              <a:rPr sz="1600" dirty="0"/>
              <a:t> compiles and tests.</a:t>
            </a:r>
          </a:p>
          <a:p>
            <a:pPr lvl="2">
              <a:defRPr sz="1800"/>
            </a:pPr>
            <a:r>
              <a:rPr sz="1600" dirty="0"/>
              <a:t>Successful builds are deployed to ECS.</a:t>
            </a:r>
          </a:p>
          <a:p>
            <a:pPr>
              <a:defRPr sz="1800"/>
            </a:pPr>
            <a:r>
              <a:rPr sz="1600" dirty="0"/>
              <a:t>Benefits: Reduces manual effort, ensures reliable deployments.</a:t>
            </a:r>
          </a:p>
          <a:p>
            <a:pPr>
              <a:defRPr sz="1800"/>
            </a:pPr>
            <a:r>
              <a:rPr sz="1600" dirty="0"/>
              <a:t>Placeholder for Image: [CI/CD Pipeline Diagram or Workflow Image]</a:t>
            </a:r>
          </a:p>
        </p:txBody>
      </p:sp>
      <p:pic>
        <p:nvPicPr>
          <p:cNvPr id="7" name="Picture 6">
            <a:extLst>
              <a:ext uri="{FF2B5EF4-FFF2-40B4-BE49-F238E27FC236}">
                <a16:creationId xmlns:a16="http://schemas.microsoft.com/office/drawing/2014/main" id="{154A2B44-1423-8F17-EB69-DFE2BECB5AB3}"/>
              </a:ext>
            </a:extLst>
          </p:cNvPr>
          <p:cNvPicPr>
            <a:picLocks noChangeAspect="1"/>
          </p:cNvPicPr>
          <p:nvPr/>
        </p:nvPicPr>
        <p:blipFill>
          <a:blip r:embed="rId3"/>
          <a:stretch>
            <a:fillRect/>
          </a:stretch>
        </p:blipFill>
        <p:spPr>
          <a:xfrm>
            <a:off x="219918" y="3709850"/>
            <a:ext cx="8381576" cy="21676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Agenda</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11371" y="724418"/>
            <a:ext cx="4156790" cy="5408527"/>
          </a:xfrm>
        </p:spPr>
        <p:txBody>
          <a:bodyPr anchor="t">
            <a:normAutofit fontScale="92500"/>
          </a:bodyPr>
          <a:lstStyle/>
          <a:p>
            <a:pPr>
              <a:defRPr sz="1800"/>
            </a:pPr>
            <a:r>
              <a:rPr lang="en-US" sz="2800" dirty="0"/>
              <a:t>Introduction and Context</a:t>
            </a:r>
          </a:p>
          <a:p>
            <a:pPr>
              <a:defRPr sz="1800"/>
            </a:pPr>
            <a:r>
              <a:rPr lang="en-US" sz="2800" dirty="0"/>
              <a:t>Problem Statement</a:t>
            </a:r>
          </a:p>
          <a:p>
            <a:pPr>
              <a:defRPr sz="1800"/>
            </a:pPr>
            <a:r>
              <a:rPr lang="en-US" sz="2800" dirty="0"/>
              <a:t>Methodologies</a:t>
            </a:r>
          </a:p>
          <a:p>
            <a:pPr>
              <a:defRPr sz="1800"/>
            </a:pPr>
            <a:r>
              <a:rPr lang="en-US" sz="2800" dirty="0" err="1"/>
              <a:t>IBTool</a:t>
            </a:r>
            <a:r>
              <a:rPr lang="en-US" sz="2800" dirty="0"/>
              <a:t> Development</a:t>
            </a:r>
          </a:p>
          <a:p>
            <a:pPr>
              <a:defRPr sz="1800"/>
            </a:pPr>
            <a:r>
              <a:rPr lang="en-US" sz="2800" dirty="0"/>
              <a:t>Cloud Migration</a:t>
            </a:r>
          </a:p>
          <a:p>
            <a:pPr>
              <a:defRPr sz="1800"/>
            </a:pPr>
            <a:r>
              <a:rPr lang="en-US" sz="2800" dirty="0"/>
              <a:t>CI/CD Pipeline</a:t>
            </a:r>
          </a:p>
          <a:p>
            <a:pPr>
              <a:defRPr sz="1800"/>
            </a:pPr>
            <a:r>
              <a:rPr lang="en-US" sz="2800" dirty="0"/>
              <a:t>Security and Performance</a:t>
            </a:r>
          </a:p>
          <a:p>
            <a:pPr>
              <a:defRPr sz="1800"/>
            </a:pPr>
            <a:r>
              <a:rPr lang="en-US" sz="2800" dirty="0"/>
              <a:t>Results and Benefits</a:t>
            </a:r>
          </a:p>
          <a:p>
            <a:pPr>
              <a:defRPr sz="1800"/>
            </a:pPr>
            <a:r>
              <a:rPr lang="en-US" sz="2800" dirty="0"/>
              <a:t>Challenges and Lessons</a:t>
            </a:r>
          </a:p>
          <a:p>
            <a:pPr>
              <a:defRPr sz="1800"/>
            </a:pPr>
            <a:r>
              <a:rPr lang="en-US" sz="2800" dirty="0"/>
              <a:t>Future Improvements and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t>Automated Testing in CI/CD</a:t>
            </a:r>
          </a:p>
        </p:txBody>
      </p:sp>
      <p:graphicFrame>
        <p:nvGraphicFramePr>
          <p:cNvPr id="5" name="Content Placeholder 2">
            <a:extLst>
              <a:ext uri="{FF2B5EF4-FFF2-40B4-BE49-F238E27FC236}">
                <a16:creationId xmlns:a16="http://schemas.microsoft.com/office/drawing/2014/main" id="{932D6AAB-0508-D211-769D-55CB822537C6}"/>
              </a:ext>
            </a:extLst>
          </p:cNvPr>
          <p:cNvGraphicFramePr>
            <a:graphicFrameLocks noGrp="1"/>
          </p:cNvGraphicFramePr>
          <p:nvPr>
            <p:ph idx="1"/>
            <p:extLst>
              <p:ext uri="{D42A27DB-BD31-4B8C-83A1-F6EECF244321}">
                <p14:modId xmlns:p14="http://schemas.microsoft.com/office/powerpoint/2010/main" val="558140165"/>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CI/CD Pipeline Benefits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900" dirty="0"/>
          </a:p>
          <a:p>
            <a:pPr>
              <a:defRPr sz="1800"/>
            </a:pPr>
            <a:r>
              <a:rPr lang="en-US" sz="1900" dirty="0"/>
              <a:t>Benefits of CI/CD:</a:t>
            </a:r>
          </a:p>
          <a:p>
            <a:pPr lvl="1">
              <a:defRPr sz="1800"/>
            </a:pPr>
            <a:r>
              <a:rPr lang="en-US" sz="1900" dirty="0"/>
              <a:t>Faster Delivery: Continuous updates without downtime.</a:t>
            </a:r>
          </a:p>
          <a:p>
            <a:pPr lvl="1">
              <a:defRPr sz="1800"/>
            </a:pPr>
            <a:r>
              <a:rPr lang="en-US" sz="1900" dirty="0"/>
              <a:t>Reduced Risk: Automated tests validate changes before deployment.</a:t>
            </a:r>
          </a:p>
          <a:p>
            <a:pPr lvl="1">
              <a:defRPr sz="1800"/>
            </a:pPr>
            <a:r>
              <a:rPr lang="en-US" sz="1900" dirty="0"/>
              <a:t>Scalability: Pipeline scales with project needs, ensuring up-to-date environments.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Security Overview</a:t>
            </a:r>
          </a:p>
        </p:txBody>
      </p:sp>
      <p:sp>
        <p:nvSpPr>
          <p:cNvPr id="3" name="Content Placeholder 2"/>
          <p:cNvSpPr>
            <a:spLocks noGrp="1"/>
          </p:cNvSpPr>
          <p:nvPr>
            <p:ph idx="1"/>
          </p:nvPr>
        </p:nvSpPr>
        <p:spPr/>
        <p:txBody>
          <a:bodyPr/>
          <a:lstStyle/>
          <a:p>
            <a:endParaRPr dirty="0"/>
          </a:p>
          <a:p>
            <a:pPr>
              <a:defRPr sz="1800"/>
            </a:pPr>
            <a:r>
              <a:rPr dirty="0"/>
              <a:t>Cloud-Native Security:</a:t>
            </a:r>
          </a:p>
          <a:p>
            <a:pPr lvl="1">
              <a:defRPr sz="1800"/>
            </a:pPr>
            <a:r>
              <a:rPr dirty="0"/>
              <a:t>Objective: Protect sensitive data and ensure compliance with GDPR, HIPAA.</a:t>
            </a:r>
          </a:p>
          <a:p>
            <a:pPr lvl="1">
              <a:defRPr sz="1800"/>
            </a:pPr>
            <a:r>
              <a:rPr dirty="0"/>
              <a:t>Practices:</a:t>
            </a:r>
          </a:p>
          <a:p>
            <a:pPr lvl="2">
              <a:defRPr sz="1800"/>
            </a:pPr>
            <a:r>
              <a:rPr dirty="0"/>
              <a:t>Role-based access control.</a:t>
            </a:r>
          </a:p>
          <a:p>
            <a:pPr lvl="2">
              <a:defRPr sz="1800"/>
            </a:pPr>
            <a:r>
              <a:rPr dirty="0"/>
              <a:t>Data encryption (in transit and at rest).</a:t>
            </a:r>
          </a:p>
        </p:txBody>
      </p:sp>
      <p:pic>
        <p:nvPicPr>
          <p:cNvPr id="5" name="Picture 4" descr="A diagram of a diagram&#10;&#10;Description automatically generated with medium confidence">
            <a:extLst>
              <a:ext uri="{FF2B5EF4-FFF2-40B4-BE49-F238E27FC236}">
                <a16:creationId xmlns:a16="http://schemas.microsoft.com/office/drawing/2014/main" id="{541DEC34-43CF-0B32-2C6D-B5681123144F}"/>
              </a:ext>
            </a:extLst>
          </p:cNvPr>
          <p:cNvPicPr>
            <a:picLocks noChangeAspect="1"/>
          </p:cNvPicPr>
          <p:nvPr/>
        </p:nvPicPr>
        <p:blipFill>
          <a:blip r:embed="rId3"/>
          <a:stretch>
            <a:fillRect/>
          </a:stretch>
        </p:blipFill>
        <p:spPr>
          <a:xfrm>
            <a:off x="457200" y="4296625"/>
            <a:ext cx="8229600" cy="14576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IAM, KMS, and Encryption</a:t>
            </a:r>
          </a:p>
        </p:txBody>
      </p:sp>
      <p:sp>
        <p:nvSpPr>
          <p:cNvPr id="3" name="Content Placeholder 2"/>
          <p:cNvSpPr>
            <a:spLocks noGrp="1"/>
          </p:cNvSpPr>
          <p:nvPr>
            <p:ph idx="1"/>
          </p:nvPr>
        </p:nvSpPr>
        <p:spPr/>
        <p:txBody>
          <a:bodyPr/>
          <a:lstStyle/>
          <a:p>
            <a:pPr>
              <a:defRPr sz="1800"/>
            </a:pPr>
            <a:r>
              <a:rPr dirty="0"/>
              <a:t>AWS IAM: Fine-grained permissions to control resource access.</a:t>
            </a:r>
          </a:p>
          <a:p>
            <a:pPr>
              <a:defRPr sz="1800"/>
            </a:pPr>
            <a:r>
              <a:rPr dirty="0"/>
              <a:t>AWS KMS:</a:t>
            </a:r>
          </a:p>
          <a:p>
            <a:pPr lvl="1">
              <a:defRPr sz="1800"/>
            </a:pPr>
            <a:r>
              <a:rPr dirty="0"/>
              <a:t>Encryption: Protect data in MongoDB and S3.</a:t>
            </a:r>
          </a:p>
          <a:p>
            <a:pPr lvl="1">
              <a:defRPr sz="1800"/>
            </a:pPr>
            <a:r>
              <a:rPr dirty="0"/>
              <a:t>Key Rotation: Automated, ensuring long-term security.</a:t>
            </a:r>
          </a:p>
          <a:p>
            <a:pPr>
              <a:defRPr sz="1800"/>
            </a:pPr>
            <a:r>
              <a:rPr dirty="0"/>
              <a:t>Placeholder for Image: [IAM and KMS Flow Diagram]</a:t>
            </a:r>
          </a:p>
        </p:txBody>
      </p:sp>
      <p:pic>
        <p:nvPicPr>
          <p:cNvPr id="5" name="Picture 4" descr="A diagram of a diagram&#10;&#10;Description automatically generated with medium confidence">
            <a:extLst>
              <a:ext uri="{FF2B5EF4-FFF2-40B4-BE49-F238E27FC236}">
                <a16:creationId xmlns:a16="http://schemas.microsoft.com/office/drawing/2014/main" id="{7830C897-3AFD-FB00-58FC-4ED95CA6B729}"/>
              </a:ext>
            </a:extLst>
          </p:cNvPr>
          <p:cNvPicPr>
            <a:picLocks noChangeAspect="1"/>
          </p:cNvPicPr>
          <p:nvPr/>
        </p:nvPicPr>
        <p:blipFill>
          <a:blip r:embed="rId3"/>
          <a:stretch>
            <a:fillRect/>
          </a:stretch>
        </p:blipFill>
        <p:spPr>
          <a:xfrm>
            <a:off x="457199" y="3573994"/>
            <a:ext cx="8044327" cy="1158928"/>
          </a:xfrm>
          <a:prstGeom prst="rect">
            <a:avLst/>
          </a:prstGeom>
        </p:spPr>
      </p:pic>
      <p:pic>
        <p:nvPicPr>
          <p:cNvPr id="7" name="Picture 6" descr="A green rectangle with black text&#10;&#10;Description automatically generated">
            <a:extLst>
              <a:ext uri="{FF2B5EF4-FFF2-40B4-BE49-F238E27FC236}">
                <a16:creationId xmlns:a16="http://schemas.microsoft.com/office/drawing/2014/main" id="{52C25421-8859-1C3B-CF89-4683D524BB91}"/>
              </a:ext>
            </a:extLst>
          </p:cNvPr>
          <p:cNvPicPr>
            <a:picLocks noChangeAspect="1"/>
          </p:cNvPicPr>
          <p:nvPr/>
        </p:nvPicPr>
        <p:blipFill>
          <a:blip r:embed="rId4"/>
          <a:stretch>
            <a:fillRect/>
          </a:stretch>
        </p:blipFill>
        <p:spPr>
          <a:xfrm>
            <a:off x="380498" y="4850078"/>
            <a:ext cx="8121028" cy="11589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SSL/TLS and ACM</a:t>
            </a:r>
          </a:p>
        </p:txBody>
      </p:sp>
      <p:sp>
        <p:nvSpPr>
          <p:cNvPr id="3" name="Content Placeholder 2"/>
          <p:cNvSpPr>
            <a:spLocks noGrp="1"/>
          </p:cNvSpPr>
          <p:nvPr>
            <p:ph idx="1"/>
          </p:nvPr>
        </p:nvSpPr>
        <p:spPr/>
        <p:txBody>
          <a:bodyPr/>
          <a:lstStyle/>
          <a:p>
            <a:pPr>
              <a:defRPr sz="1800"/>
            </a:pPr>
            <a:r>
              <a:rPr dirty="0"/>
              <a:t>SSL/TLS Encryption: Encrypts all traffic between clients and the backend.</a:t>
            </a:r>
          </a:p>
          <a:p>
            <a:pPr>
              <a:defRPr sz="1800"/>
            </a:pPr>
            <a:r>
              <a:rPr dirty="0"/>
              <a:t>AWS ACM: Manages SSL certificates, automating renewals.</a:t>
            </a:r>
          </a:p>
          <a:p>
            <a:pPr>
              <a:defRPr sz="1800"/>
            </a:pPr>
            <a:r>
              <a:rPr dirty="0"/>
              <a:t>Placeholder for Image: [SSL/TLS Certificate Diagram]</a:t>
            </a:r>
          </a:p>
        </p:txBody>
      </p:sp>
      <p:pic>
        <p:nvPicPr>
          <p:cNvPr id="5" name="Picture 4" descr="A diagram of a software process&#10;&#10;Description automatically generated">
            <a:extLst>
              <a:ext uri="{FF2B5EF4-FFF2-40B4-BE49-F238E27FC236}">
                <a16:creationId xmlns:a16="http://schemas.microsoft.com/office/drawing/2014/main" id="{47206C2B-5DD3-5E5B-946A-1AAE94E8E371}"/>
              </a:ext>
            </a:extLst>
          </p:cNvPr>
          <p:cNvPicPr>
            <a:picLocks noChangeAspect="1"/>
          </p:cNvPicPr>
          <p:nvPr/>
        </p:nvPicPr>
        <p:blipFill>
          <a:blip r:embed="rId3"/>
          <a:stretch>
            <a:fillRect/>
          </a:stretch>
        </p:blipFill>
        <p:spPr>
          <a:xfrm>
            <a:off x="2222339" y="3014763"/>
            <a:ext cx="3829050" cy="2819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Performance Monitoring with CloudWatch</a:t>
            </a:r>
          </a:p>
        </p:txBody>
      </p:sp>
      <p:sp>
        <p:nvSpPr>
          <p:cNvPr id="3" name="Content Placeholder 2"/>
          <p:cNvSpPr>
            <a:spLocks noGrp="1"/>
          </p:cNvSpPr>
          <p:nvPr>
            <p:ph idx="1"/>
          </p:nvPr>
        </p:nvSpPr>
        <p:spPr>
          <a:xfrm>
            <a:off x="457200" y="1455257"/>
            <a:ext cx="8229600" cy="2161572"/>
          </a:xfrm>
        </p:spPr>
        <p:txBody>
          <a:bodyPr/>
          <a:lstStyle/>
          <a:p>
            <a:pPr>
              <a:defRPr sz="1800"/>
            </a:pPr>
            <a:r>
              <a:rPr dirty="0"/>
              <a:t>CloudWatch:</a:t>
            </a:r>
          </a:p>
          <a:p>
            <a:pPr lvl="1">
              <a:defRPr sz="1800"/>
            </a:pPr>
            <a:r>
              <a:rPr dirty="0"/>
              <a:t>Monitoring: Real-time performance metrics.</a:t>
            </a:r>
          </a:p>
          <a:p>
            <a:pPr lvl="1">
              <a:defRPr sz="1800"/>
            </a:pPr>
            <a:r>
              <a:rPr dirty="0"/>
              <a:t>Alerts: Triggered by thresholds (e.g., high CPU usage).</a:t>
            </a:r>
          </a:p>
          <a:p>
            <a:pPr>
              <a:defRPr sz="1800"/>
            </a:pPr>
            <a:r>
              <a:rPr dirty="0"/>
              <a:t>Use Case: Proactively monitoring latency and error rates.</a:t>
            </a:r>
          </a:p>
          <a:p>
            <a:pPr>
              <a:defRPr sz="1800"/>
            </a:pPr>
            <a:r>
              <a:rPr dirty="0"/>
              <a:t>Placeholder for Image: [CloudWatch Metrics Dashboard]</a:t>
            </a:r>
          </a:p>
        </p:txBody>
      </p:sp>
      <p:pic>
        <p:nvPicPr>
          <p:cNvPr id="5" name="Picture 4" descr="A yellow rectangular object with black text&#10;&#10;Description automatically generated">
            <a:extLst>
              <a:ext uri="{FF2B5EF4-FFF2-40B4-BE49-F238E27FC236}">
                <a16:creationId xmlns:a16="http://schemas.microsoft.com/office/drawing/2014/main" id="{E1C80B7E-1E83-52FF-BEA8-43452E78ED59}"/>
              </a:ext>
            </a:extLst>
          </p:cNvPr>
          <p:cNvPicPr>
            <a:picLocks noChangeAspect="1"/>
          </p:cNvPicPr>
          <p:nvPr/>
        </p:nvPicPr>
        <p:blipFill>
          <a:blip r:embed="rId3"/>
          <a:stretch>
            <a:fillRect/>
          </a:stretch>
        </p:blipFill>
        <p:spPr>
          <a:xfrm>
            <a:off x="538223" y="3609805"/>
            <a:ext cx="7726101" cy="1189064"/>
          </a:xfrm>
          <a:prstGeom prst="rect">
            <a:avLst/>
          </a:prstGeom>
        </p:spPr>
      </p:pic>
      <p:pic>
        <p:nvPicPr>
          <p:cNvPr id="7" name="Picture 6">
            <a:extLst>
              <a:ext uri="{FF2B5EF4-FFF2-40B4-BE49-F238E27FC236}">
                <a16:creationId xmlns:a16="http://schemas.microsoft.com/office/drawing/2014/main" id="{0E1539A7-87E4-8841-C4B8-92820A94AADC}"/>
              </a:ext>
            </a:extLst>
          </p:cNvPr>
          <p:cNvPicPr>
            <a:picLocks noChangeAspect="1"/>
          </p:cNvPicPr>
          <p:nvPr/>
        </p:nvPicPr>
        <p:blipFill>
          <a:blip r:embed="rId4"/>
          <a:stretch>
            <a:fillRect/>
          </a:stretch>
        </p:blipFill>
        <p:spPr>
          <a:xfrm>
            <a:off x="457200" y="5162756"/>
            <a:ext cx="8079129" cy="89172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Auto-Scaling and Elasticity</a:t>
            </a:r>
          </a:p>
        </p:txBody>
      </p:sp>
      <p:sp>
        <p:nvSpPr>
          <p:cNvPr id="3" name="Content Placeholder 2"/>
          <p:cNvSpPr>
            <a:spLocks noGrp="1"/>
          </p:cNvSpPr>
          <p:nvPr>
            <p:ph idx="1"/>
          </p:nvPr>
        </p:nvSpPr>
        <p:spPr>
          <a:xfrm>
            <a:off x="246204" y="2045567"/>
            <a:ext cx="4271059" cy="2277319"/>
          </a:xfrm>
        </p:spPr>
        <p:txBody>
          <a:bodyPr>
            <a:normAutofit fontScale="85000" lnSpcReduction="20000"/>
          </a:bodyPr>
          <a:lstStyle/>
          <a:p>
            <a:pPr>
              <a:defRPr sz="1800"/>
            </a:pPr>
            <a:r>
              <a:rPr dirty="0"/>
              <a:t>AWS Auto Scaling:</a:t>
            </a:r>
          </a:p>
          <a:p>
            <a:pPr lvl="1">
              <a:defRPr sz="1800"/>
            </a:pPr>
            <a:r>
              <a:rPr dirty="0"/>
              <a:t>Elasticity: Adjusts resources based on traffic.</a:t>
            </a:r>
          </a:p>
          <a:p>
            <a:pPr lvl="1">
              <a:defRPr sz="1800"/>
            </a:pPr>
            <a:r>
              <a:rPr dirty="0"/>
              <a:t>Scaling Scenarios:</a:t>
            </a:r>
          </a:p>
          <a:p>
            <a:pPr lvl="2">
              <a:defRPr sz="1800"/>
            </a:pPr>
            <a:r>
              <a:rPr dirty="0"/>
              <a:t>Scale Up: Auto-add resources during traffic spikes.</a:t>
            </a:r>
          </a:p>
          <a:p>
            <a:pPr lvl="2">
              <a:defRPr sz="1800"/>
            </a:pPr>
            <a:r>
              <a:rPr dirty="0"/>
              <a:t>Scale Down: Auto-remove resources during low activity.</a:t>
            </a:r>
          </a:p>
          <a:p>
            <a:pPr>
              <a:defRPr sz="1800"/>
            </a:pPr>
            <a:r>
              <a:rPr dirty="0"/>
              <a:t>Placeholder for Image: [Auto-Scaling Flow Diagram]</a:t>
            </a:r>
          </a:p>
        </p:txBody>
      </p:sp>
      <p:pic>
        <p:nvPicPr>
          <p:cNvPr id="5" name="Picture 4" descr="A diagram of a process flow&#10;&#10;Description automatically generated">
            <a:extLst>
              <a:ext uri="{FF2B5EF4-FFF2-40B4-BE49-F238E27FC236}">
                <a16:creationId xmlns:a16="http://schemas.microsoft.com/office/drawing/2014/main" id="{E955D9D5-3DC4-5D6F-AB6C-8907F792DBF7}"/>
              </a:ext>
            </a:extLst>
          </p:cNvPr>
          <p:cNvPicPr>
            <a:picLocks noChangeAspect="1"/>
          </p:cNvPicPr>
          <p:nvPr/>
        </p:nvPicPr>
        <p:blipFill>
          <a:blip r:embed="rId3"/>
          <a:stretch>
            <a:fillRect/>
          </a:stretch>
        </p:blipFill>
        <p:spPr>
          <a:xfrm>
            <a:off x="4340506" y="1995051"/>
            <a:ext cx="4543063" cy="2107208"/>
          </a:xfrm>
          <a:prstGeom prst="rect">
            <a:avLst/>
          </a:prstGeom>
        </p:spPr>
      </p:pic>
      <p:pic>
        <p:nvPicPr>
          <p:cNvPr id="7" name="Picture 6" descr="A close-up of a sign&#10;&#10;Description automatically generated">
            <a:extLst>
              <a:ext uri="{FF2B5EF4-FFF2-40B4-BE49-F238E27FC236}">
                <a16:creationId xmlns:a16="http://schemas.microsoft.com/office/drawing/2014/main" id="{FFB989BB-80E4-1652-5681-2869775E0AB8}"/>
              </a:ext>
            </a:extLst>
          </p:cNvPr>
          <p:cNvPicPr>
            <a:picLocks noChangeAspect="1"/>
          </p:cNvPicPr>
          <p:nvPr/>
        </p:nvPicPr>
        <p:blipFill>
          <a:blip r:embed="rId4"/>
          <a:stretch>
            <a:fillRect/>
          </a:stretch>
        </p:blipFill>
        <p:spPr>
          <a:xfrm>
            <a:off x="775505" y="4812433"/>
            <a:ext cx="7905508" cy="100387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3600"/>
              <a:t>Key Benefits from Development</a:t>
            </a:r>
          </a:p>
        </p:txBody>
      </p:sp>
      <p:grpSp>
        <p:nvGrpSpPr>
          <p:cNvPr id="24" name="Group 2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900"/>
          </a:p>
          <a:p>
            <a:pPr>
              <a:defRPr sz="1800"/>
            </a:pPr>
            <a:r>
              <a:rPr lang="en-US" sz="1900"/>
              <a:t>Development Outcomes:</a:t>
            </a:r>
          </a:p>
          <a:p>
            <a:pPr lvl="1">
              <a:defRPr sz="1800"/>
            </a:pPr>
            <a:r>
              <a:rPr lang="en-US" sz="1900"/>
              <a:t>Improved Management: Centralized, automated complaint workflows.</a:t>
            </a:r>
          </a:p>
          <a:p>
            <a:pPr lvl="1">
              <a:defRPr sz="1800"/>
            </a:pPr>
            <a:r>
              <a:rPr lang="en-US" sz="1900"/>
              <a:t>Better UX: React-based frontend for better performance.</a:t>
            </a:r>
          </a:p>
          <a:p>
            <a:pPr lvl="1">
              <a:defRPr sz="1800"/>
            </a:pPr>
            <a:r>
              <a:rPr lang="en-US" sz="1900"/>
              <a:t>Error Reduction: Automation minimizes human errors.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Key Benefits from Cloud Migration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900"/>
          </a:p>
          <a:p>
            <a:pPr>
              <a:defRPr sz="1800"/>
            </a:pPr>
            <a:r>
              <a:rPr lang="en-US" sz="1900"/>
              <a:t>Cloud Migration Benefits:</a:t>
            </a:r>
          </a:p>
          <a:p>
            <a:pPr lvl="1">
              <a:defRPr sz="1800"/>
            </a:pPr>
            <a:r>
              <a:rPr lang="en-US" sz="1900"/>
              <a:t>Scalability: Dynamically adjusts resources to demand.</a:t>
            </a:r>
          </a:p>
          <a:p>
            <a:pPr lvl="1">
              <a:defRPr sz="1800"/>
            </a:pPr>
            <a:r>
              <a:rPr lang="en-US" sz="1900"/>
              <a:t>Cost Savings: Pay-per-use model reduced operational expenses.</a:t>
            </a:r>
          </a:p>
          <a:p>
            <a:pPr lvl="1">
              <a:defRPr sz="1800"/>
            </a:pPr>
            <a:r>
              <a:rPr lang="en-US" sz="1900"/>
              <a:t>High Availability: Better uptime and disaster recovery.</a:t>
            </a:r>
          </a:p>
          <a:p>
            <a:pPr>
              <a:defRPr sz="1800"/>
            </a:pPr>
            <a:r>
              <a:rPr lang="en-US" sz="1900"/>
              <a:t>Placeholder for Image: [Cloud Migration Benefits - Uptime, Scalability, Costs]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3300"/>
              <a:t>Quantitative Improvements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900"/>
          </a:p>
          <a:p>
            <a:pPr>
              <a:defRPr sz="1800"/>
            </a:pPr>
            <a:r>
              <a:rPr lang="en-US" sz="1900"/>
              <a:t>Performance Gains:</a:t>
            </a:r>
          </a:p>
          <a:p>
            <a:pPr lvl="1">
              <a:defRPr sz="1800"/>
            </a:pPr>
            <a:r>
              <a:rPr lang="en-US" sz="1900"/>
              <a:t>Latency: 30% reduction from backend optimization and load balancing.</a:t>
            </a:r>
          </a:p>
          <a:p>
            <a:pPr lvl="1">
              <a:defRPr sz="1800"/>
            </a:pPr>
            <a:r>
              <a:rPr lang="en-US" sz="1900"/>
              <a:t>Cost: 25% operational cost savings via auto-scaling.</a:t>
            </a:r>
          </a:p>
          <a:p>
            <a:pPr lvl="1">
              <a:defRPr sz="1800"/>
            </a:pPr>
            <a:r>
              <a:rPr lang="en-US" sz="1900"/>
              <a:t>Uptime: 99.9% uptime due to cloud architecture.</a:t>
            </a:r>
          </a:p>
          <a:p>
            <a:pPr>
              <a:defRPr sz="1800"/>
            </a:pPr>
            <a:r>
              <a:rPr lang="en-US" sz="1900"/>
              <a:t>Placeholder for Image: [Performance Metrics 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525982"/>
            <a:ext cx="3212237" cy="1200361"/>
          </a:xfrm>
        </p:spPr>
        <p:txBody>
          <a:bodyPr anchor="b">
            <a:normAutofit/>
          </a:bodyPr>
          <a:lstStyle/>
          <a:p>
            <a:r>
              <a:rPr lang="en-US" sz="3100"/>
              <a:t>Introduction and Context</a:t>
            </a:r>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3799" y="2031101"/>
            <a:ext cx="3212238" cy="3511943"/>
          </a:xfrm>
        </p:spPr>
        <p:txBody>
          <a:bodyPr anchor="ctr">
            <a:normAutofit/>
          </a:bodyPr>
          <a:lstStyle/>
          <a:p>
            <a:pPr>
              <a:lnSpc>
                <a:spcPct val="90000"/>
              </a:lnSpc>
              <a:defRPr sz="1800"/>
            </a:pPr>
            <a:r>
              <a:rPr lang="en-US" sz="1200"/>
              <a:t>Context:</a:t>
            </a:r>
          </a:p>
          <a:p>
            <a:pPr lvl="1">
              <a:lnSpc>
                <a:spcPct val="90000"/>
              </a:lnSpc>
              <a:defRPr sz="1800"/>
            </a:pPr>
            <a:r>
              <a:rPr lang="en-US" sz="1200"/>
              <a:t>GE Healthcare provides medical technology solutions, including devices and software that require efficient customer complaint management.</a:t>
            </a:r>
          </a:p>
          <a:p>
            <a:pPr lvl="1">
              <a:lnSpc>
                <a:spcPct val="90000"/>
              </a:lnSpc>
              <a:defRPr sz="1800"/>
            </a:pPr>
            <a:r>
              <a:rPr lang="en-US" sz="1200"/>
              <a:t>Problem: The previous system was fragmented across multiple tools, leading to inefficiencies and slow responses to customer complaints.</a:t>
            </a:r>
          </a:p>
          <a:p>
            <a:pPr>
              <a:lnSpc>
                <a:spcPct val="90000"/>
              </a:lnSpc>
              <a:defRPr sz="1800"/>
            </a:pPr>
            <a:r>
              <a:rPr lang="en-US" sz="1200"/>
              <a:t>Objective:</a:t>
            </a:r>
          </a:p>
          <a:p>
            <a:pPr lvl="1">
              <a:lnSpc>
                <a:spcPct val="90000"/>
              </a:lnSpc>
              <a:defRPr sz="1800"/>
            </a:pPr>
            <a:r>
              <a:rPr lang="en-US" sz="1200"/>
              <a:t>Develop a centralized complaint management system (</a:t>
            </a:r>
            <a:r>
              <a:rPr lang="en-US" sz="1200" b="1"/>
              <a:t>IBTool</a:t>
            </a:r>
            <a:r>
              <a:rPr lang="en-US" sz="1200"/>
              <a:t>) to streamline workflows.</a:t>
            </a:r>
          </a:p>
          <a:p>
            <a:pPr lvl="1">
              <a:lnSpc>
                <a:spcPct val="90000"/>
              </a:lnSpc>
              <a:defRPr sz="1800"/>
            </a:pPr>
            <a:r>
              <a:rPr lang="en-US" sz="1200"/>
              <a:t>Migrate IBTool to the cloud to improve scalability and performance.</a:t>
            </a:r>
          </a:p>
        </p:txBody>
      </p:sp>
      <p:sp>
        <p:nvSpPr>
          <p:cNvPr id="23" name="Rectangle 2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DBF5042-ED38-5920-5CA1-1C6004A56787}"/>
              </a:ext>
            </a:extLst>
          </p:cNvPr>
          <p:cNvPicPr>
            <a:picLocks noChangeAspect="1"/>
          </p:cNvPicPr>
          <p:nvPr/>
        </p:nvPicPr>
        <p:blipFill>
          <a:blip r:embed="rId3"/>
          <a:stretch>
            <a:fillRect/>
          </a:stretch>
        </p:blipFill>
        <p:spPr>
          <a:xfrm>
            <a:off x="4490803" y="1893249"/>
            <a:ext cx="4221014" cy="283863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Key Challenges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pPr>
              <a:lnSpc>
                <a:spcPct val="90000"/>
              </a:lnSpc>
            </a:pPr>
            <a:endParaRPr lang="en-US" sz="1900"/>
          </a:p>
          <a:p>
            <a:pPr>
              <a:lnSpc>
                <a:spcPct val="90000"/>
              </a:lnSpc>
              <a:defRPr sz="1800"/>
            </a:pPr>
            <a:r>
              <a:rPr lang="en-US" sz="1900"/>
              <a:t>Challenges:</a:t>
            </a:r>
          </a:p>
          <a:p>
            <a:pPr lvl="1">
              <a:lnSpc>
                <a:spcPct val="90000"/>
              </a:lnSpc>
              <a:defRPr sz="1800"/>
            </a:pPr>
            <a:r>
              <a:rPr lang="en-US" sz="1900"/>
              <a:t>Cloud Migration Complexity: Integrating AWS services (ECS, ALB, RDS, S3) required expertise.</a:t>
            </a:r>
          </a:p>
          <a:p>
            <a:pPr lvl="1">
              <a:lnSpc>
                <a:spcPct val="90000"/>
              </a:lnSpc>
              <a:defRPr sz="1800"/>
            </a:pPr>
            <a:r>
              <a:rPr lang="en-US" sz="1900"/>
              <a:t>Security and Compliance: Balancing performance with HIPAA, GDPR compliance.</a:t>
            </a:r>
          </a:p>
          <a:p>
            <a:pPr lvl="1">
              <a:lnSpc>
                <a:spcPct val="90000"/>
              </a:lnSpc>
              <a:defRPr sz="1800"/>
            </a:pPr>
            <a:r>
              <a:rPr lang="en-US" sz="1900"/>
              <a:t>Data Migration: Safely migrating large, sensitive data to the cloud.</a:t>
            </a:r>
          </a:p>
          <a:p>
            <a:pPr>
              <a:lnSpc>
                <a:spcPct val="90000"/>
              </a:lnSpc>
              <a:defRPr sz="1800"/>
            </a:pPr>
            <a:r>
              <a:rPr lang="en-US" sz="1900"/>
              <a:t>Placeholder for Image: [Challenges Flowchart - Cloud, Security, Data Migration]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Lessons Learned</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800"/>
          </a:p>
          <a:p>
            <a:pPr>
              <a:defRPr sz="1800"/>
            </a:pPr>
            <a:r>
              <a:rPr lang="en-US" sz="1800"/>
              <a:t>Lessons:</a:t>
            </a:r>
          </a:p>
          <a:p>
            <a:pPr lvl="1">
              <a:defRPr sz="1800"/>
            </a:pPr>
            <a:r>
              <a:rPr lang="en-US" sz="1800"/>
              <a:t>Automate: Infrastructure, CI/CD pipelines, and monitoring reduce errors and improve efficiency.</a:t>
            </a:r>
          </a:p>
          <a:p>
            <a:pPr lvl="1">
              <a:defRPr sz="1800"/>
            </a:pPr>
            <a:r>
              <a:rPr lang="en-US" sz="1800"/>
              <a:t>Continuous Monitoring: Proactive management through alerts and performance insights.</a:t>
            </a:r>
          </a:p>
          <a:p>
            <a:pPr lvl="1">
              <a:defRPr sz="1800"/>
            </a:pPr>
            <a:r>
              <a:rPr lang="en-US" sz="1800"/>
              <a:t>Agile Development: Iterative improvements based on real-time feedback improved outcomes.</a:t>
            </a:r>
          </a:p>
          <a:p>
            <a:pPr>
              <a:defRPr sz="1800"/>
            </a:pPr>
            <a:r>
              <a:rPr lang="en-US" sz="1800"/>
              <a:t>Placeholder for Image: [Lessons Learned Diagram - Automation, Monitoring, Agile]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3300"/>
              <a:t>Future Improvements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endParaRPr lang="en-US" sz="1900"/>
          </a:p>
          <a:p>
            <a:pPr>
              <a:defRPr sz="1800"/>
            </a:pPr>
            <a:r>
              <a:rPr lang="en-US" sz="1900"/>
              <a:t>Potential Enhancements:</a:t>
            </a:r>
          </a:p>
          <a:p>
            <a:pPr lvl="1">
              <a:defRPr sz="1800"/>
            </a:pPr>
            <a:r>
              <a:rPr lang="en-US" sz="1900"/>
              <a:t>Serverless: AWS Lambda to reduce costs and simplify scaling.</a:t>
            </a:r>
          </a:p>
          <a:p>
            <a:pPr lvl="1">
              <a:defRPr sz="1800"/>
            </a:pPr>
            <a:r>
              <a:rPr lang="en-US" sz="1900"/>
              <a:t>Predictive Analytics: Use machine learning to predict complaint trends.</a:t>
            </a:r>
          </a:p>
          <a:p>
            <a:pPr lvl="1">
              <a:defRPr sz="1800"/>
            </a:pPr>
            <a:r>
              <a:rPr lang="en-US" sz="1900"/>
              <a:t>CI/CD: Blue/green deployments for safer, smoother updates.</a:t>
            </a:r>
          </a:p>
          <a:p>
            <a:pPr>
              <a:defRPr sz="1800"/>
            </a:pPr>
            <a:r>
              <a:rPr lang="en-US" sz="1900"/>
              <a:t>Placeholder for Image: [Future Roadmap - Serverless, Machine Learning, CI/CD]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Conclusion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463039"/>
            <a:ext cx="4156790" cy="4300447"/>
          </a:xfrm>
        </p:spPr>
        <p:txBody>
          <a:bodyPr anchor="t">
            <a:normAutofit/>
          </a:bodyPr>
          <a:lstStyle/>
          <a:p>
            <a:pPr>
              <a:lnSpc>
                <a:spcPct val="90000"/>
              </a:lnSpc>
            </a:pPr>
            <a:endParaRPr lang="en-US" sz="1600"/>
          </a:p>
          <a:p>
            <a:pPr>
              <a:lnSpc>
                <a:spcPct val="90000"/>
              </a:lnSpc>
              <a:defRPr sz="1800"/>
            </a:pPr>
            <a:r>
              <a:rPr lang="en-US" sz="1600"/>
              <a:t>Summary:</a:t>
            </a:r>
          </a:p>
          <a:p>
            <a:pPr lvl="1">
              <a:lnSpc>
                <a:spcPct val="90000"/>
              </a:lnSpc>
              <a:defRPr sz="1800"/>
            </a:pPr>
            <a:r>
              <a:rPr lang="en-US" sz="1600"/>
              <a:t>IBTool: Centralized complaint management with automated workflows.</a:t>
            </a:r>
          </a:p>
          <a:p>
            <a:pPr lvl="1">
              <a:lnSpc>
                <a:spcPct val="90000"/>
              </a:lnSpc>
              <a:defRPr sz="1800"/>
            </a:pPr>
            <a:r>
              <a:rPr lang="en-US" sz="1600"/>
              <a:t>Cloud Migration: Enhanced scalability, security, and efficiency.</a:t>
            </a:r>
          </a:p>
          <a:p>
            <a:pPr lvl="1">
              <a:lnSpc>
                <a:spcPct val="90000"/>
              </a:lnSpc>
              <a:defRPr sz="1800"/>
            </a:pPr>
            <a:r>
              <a:rPr lang="en-US" sz="1600"/>
              <a:t>CI/CD: Faster, reliable deployments with minimal downtime.</a:t>
            </a:r>
          </a:p>
          <a:p>
            <a:pPr>
              <a:lnSpc>
                <a:spcPct val="90000"/>
              </a:lnSpc>
              <a:defRPr sz="1800"/>
            </a:pPr>
            <a:r>
              <a:rPr lang="en-US" sz="1600"/>
              <a:t>Final Thought: Cloud-native architecture provides a strong foundation for healthcare application innovation.</a:t>
            </a:r>
          </a:p>
          <a:p>
            <a:pPr>
              <a:lnSpc>
                <a:spcPct val="90000"/>
              </a:lnSpc>
              <a:defRPr sz="1800"/>
            </a:pPr>
            <a:r>
              <a:rPr lang="en-US" sz="1600"/>
              <a:t>Placeholder for Image: [Key Achievements Visualization]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2517" y="1188637"/>
            <a:ext cx="7488461" cy="1597228"/>
          </a:xfrm>
        </p:spPr>
        <p:txBody>
          <a:bodyPr>
            <a:normAutofit/>
          </a:bodyPr>
          <a:lstStyle/>
          <a:p>
            <a:r>
              <a:rPr lang="en-US" sz="5200"/>
              <a:t>THANK YOU</a:t>
            </a:r>
          </a:p>
        </p:txBody>
      </p:sp>
      <p:pic>
        <p:nvPicPr>
          <p:cNvPr id="7" name="Graphic 6" descr="Help">
            <a:extLst>
              <a:ext uri="{FF2B5EF4-FFF2-40B4-BE49-F238E27FC236}">
                <a16:creationId xmlns:a16="http://schemas.microsoft.com/office/drawing/2014/main" id="{757522EA-6E0A-E68C-C216-36E7DD9238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517" y="3057181"/>
            <a:ext cx="2650489" cy="2650489"/>
          </a:xfrm>
          <a:prstGeom prst="rect">
            <a:avLst/>
          </a:prstGeom>
        </p:spPr>
      </p:pic>
      <p:sp>
        <p:nvSpPr>
          <p:cNvPr id="21" name="Content Placeholder 2"/>
          <p:cNvSpPr>
            <a:spLocks noGrp="1"/>
          </p:cNvSpPr>
          <p:nvPr>
            <p:ph idx="1"/>
          </p:nvPr>
        </p:nvSpPr>
        <p:spPr>
          <a:xfrm>
            <a:off x="3941445" y="2998278"/>
            <a:ext cx="3178692" cy="2728198"/>
          </a:xfrm>
        </p:spPr>
        <p:txBody>
          <a:bodyPr anchor="t">
            <a:normAutofit/>
          </a:bodyPr>
          <a:lstStyle/>
          <a:p>
            <a:endParaRPr lang="en-US" sz="1700"/>
          </a:p>
          <a:p>
            <a:pPr marL="0" indent="0">
              <a:buNone/>
              <a:defRPr sz="1800"/>
            </a:pPr>
            <a:r>
              <a:rPr lang="en-US" sz="1700"/>
              <a:t>Open for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r>
              <a:rPr lang="en-US" sz="3500"/>
              <a:t>Project Overview</a:t>
            </a:r>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pPr>
              <a:lnSpc>
                <a:spcPct val="90000"/>
              </a:lnSpc>
              <a:defRPr sz="1800"/>
            </a:pPr>
            <a:r>
              <a:rPr lang="en-US" sz="1400" dirty="0" err="1"/>
              <a:t>IBTool</a:t>
            </a:r>
            <a:r>
              <a:rPr lang="en-US" sz="1400" dirty="0"/>
              <a:t>: A web-based platform developed to centralize and streamline GE Healthcare’s customer complaint management.</a:t>
            </a:r>
          </a:p>
          <a:p>
            <a:pPr lvl="1">
              <a:lnSpc>
                <a:spcPct val="90000"/>
              </a:lnSpc>
              <a:defRPr sz="1800"/>
            </a:pPr>
            <a:r>
              <a:rPr lang="en-US" sz="1400" dirty="0"/>
              <a:t>Before: Complaints managed through multiple disconnected systems (TWD, PQM, SFDC, ClearQuest).</a:t>
            </a:r>
          </a:p>
          <a:p>
            <a:pPr lvl="1">
              <a:lnSpc>
                <a:spcPct val="90000"/>
              </a:lnSpc>
              <a:defRPr sz="1800"/>
            </a:pPr>
            <a:r>
              <a:rPr lang="en-US" sz="1400" dirty="0"/>
              <a:t>After: All complaints handled within a single, unified interface.</a:t>
            </a:r>
          </a:p>
          <a:p>
            <a:pPr>
              <a:lnSpc>
                <a:spcPct val="90000"/>
              </a:lnSpc>
              <a:defRPr sz="1800"/>
            </a:pPr>
            <a:r>
              <a:rPr lang="en-US" sz="1400" dirty="0"/>
              <a:t>Key Contributions:</a:t>
            </a:r>
          </a:p>
          <a:p>
            <a:pPr lvl="1">
              <a:lnSpc>
                <a:spcPct val="90000"/>
              </a:lnSpc>
              <a:defRPr sz="1800"/>
            </a:pPr>
            <a:r>
              <a:rPr lang="en-US" sz="1400" dirty="0"/>
              <a:t>Development of </a:t>
            </a:r>
            <a:r>
              <a:rPr lang="en-US" sz="1400" dirty="0" err="1"/>
              <a:t>IBTool</a:t>
            </a:r>
            <a:r>
              <a:rPr lang="en-US" sz="1400" dirty="0"/>
              <a:t>: Addressed fragmented data and inefficient workflows.</a:t>
            </a:r>
          </a:p>
          <a:p>
            <a:pPr lvl="1">
              <a:lnSpc>
                <a:spcPct val="90000"/>
              </a:lnSpc>
              <a:defRPr sz="1800"/>
            </a:pPr>
            <a:r>
              <a:rPr lang="en-US" sz="1400" dirty="0"/>
              <a:t>Cloud Migration: Improved scalability, reduced operational costs, and enhanced performance.</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7E2FF8-06FC-3801-D7B4-DDA671C61197}"/>
              </a:ext>
            </a:extLst>
          </p:cNvPr>
          <p:cNvPicPr>
            <a:picLocks noChangeAspect="1"/>
          </p:cNvPicPr>
          <p:nvPr/>
        </p:nvPicPr>
        <p:blipFill>
          <a:blip r:embed="rId3"/>
          <a:srcRect r="60929"/>
          <a:stretch/>
        </p:blipFill>
        <p:spPr>
          <a:xfrm>
            <a:off x="4483341" y="799352"/>
            <a:ext cx="4069057" cy="52592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endParaRPr/>
          </a:p>
          <a:p>
            <a:pPr>
              <a:defRPr sz="1800"/>
            </a:pPr>
            <a:r>
              <a:t>Challenges:</a:t>
            </a:r>
          </a:p>
          <a:p>
            <a:pPr lvl="1">
              <a:defRPr sz="1800"/>
            </a:pPr>
            <a:r>
              <a:t>Fragmented Data: Spread across multiple systems.</a:t>
            </a:r>
          </a:p>
          <a:p>
            <a:pPr lvl="1">
              <a:defRPr sz="1800"/>
            </a:pPr>
            <a:r>
              <a:t>Manual Processes: High error rates and inefficiencies.</a:t>
            </a:r>
          </a:p>
          <a:p>
            <a:pPr lvl="1">
              <a:defRPr sz="1800"/>
            </a:pPr>
            <a:r>
              <a:t>Scalability Issues: On-premises couldn’t handle variable loads.</a:t>
            </a:r>
          </a:p>
          <a:p>
            <a:pPr lvl="1">
              <a:defRPr sz="1800"/>
            </a:pPr>
            <a:r>
              <a:t>Limited Visibility: Real-time tracking challenges.</a:t>
            </a:r>
          </a:p>
          <a:p>
            <a:pPr>
              <a:defRPr sz="1800"/>
            </a:pPr>
            <a:r>
              <a:t>Solution Needed: Unified system to streamline, automate, and scale complaint management.</a:t>
            </a:r>
          </a:p>
          <a:p>
            <a:pPr>
              <a:defRPr sz="1800"/>
            </a:pPr>
            <a:r>
              <a:t>Placeholder for Image: [Fragmented Data/Systems Illustration]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Problem Details</a:t>
            </a:r>
          </a:p>
        </p:txBody>
      </p:sp>
      <p:graphicFrame>
        <p:nvGraphicFramePr>
          <p:cNvPr id="5" name="Content Placeholder 2">
            <a:extLst>
              <a:ext uri="{FF2B5EF4-FFF2-40B4-BE49-F238E27FC236}">
                <a16:creationId xmlns:a16="http://schemas.microsoft.com/office/drawing/2014/main" id="{ACFF0FEF-9500-6047-FCF2-9EBBE73162D0}"/>
              </a:ext>
            </a:extLst>
          </p:cNvPr>
          <p:cNvGraphicFramePr>
            <a:graphicFrameLocks noGrp="1"/>
          </p:cNvGraphicFramePr>
          <p:nvPr>
            <p:ph idx="1"/>
            <p:extLst>
              <p:ext uri="{D42A27DB-BD31-4B8C-83A1-F6EECF244321}">
                <p14:modId xmlns:p14="http://schemas.microsoft.com/office/powerpoint/2010/main" val="862243798"/>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000">
                <a:solidFill>
                  <a:srgbClr val="FFFFFF"/>
                </a:solidFill>
              </a:rPr>
              <a:t>Methodology Overview</a:t>
            </a:r>
          </a:p>
        </p:txBody>
      </p:sp>
      <p:graphicFrame>
        <p:nvGraphicFramePr>
          <p:cNvPr id="27" name="Content Placeholder 2">
            <a:extLst>
              <a:ext uri="{FF2B5EF4-FFF2-40B4-BE49-F238E27FC236}">
                <a16:creationId xmlns:a16="http://schemas.microsoft.com/office/drawing/2014/main" id="{111B8F15-A3C0-9B15-6439-A471B3D9464F}"/>
              </a:ext>
            </a:extLst>
          </p:cNvPr>
          <p:cNvGraphicFramePr>
            <a:graphicFrameLocks noGrp="1"/>
          </p:cNvGraphicFramePr>
          <p:nvPr>
            <p:ph idx="1"/>
            <p:extLst>
              <p:ext uri="{D42A27DB-BD31-4B8C-83A1-F6EECF244321}">
                <p14:modId xmlns:p14="http://schemas.microsoft.com/office/powerpoint/2010/main" val="1583437079"/>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3490" y="351716"/>
            <a:ext cx="7488461" cy="1597228"/>
          </a:xfrm>
        </p:spPr>
        <p:txBody>
          <a:bodyPr>
            <a:normAutofit/>
          </a:bodyPr>
          <a:lstStyle/>
          <a:p>
            <a:r>
              <a:rPr lang="en-US" sz="5200" dirty="0"/>
              <a:t>Agile Development Process</a:t>
            </a:r>
          </a:p>
        </p:txBody>
      </p:sp>
      <p:pic>
        <p:nvPicPr>
          <p:cNvPr id="9" name="Graphic 8" descr="Arrow Circle">
            <a:extLst>
              <a:ext uri="{FF2B5EF4-FFF2-40B4-BE49-F238E27FC236}">
                <a16:creationId xmlns:a16="http://schemas.microsoft.com/office/drawing/2014/main" id="{FFFC2E3A-40D5-BAEE-A77C-C733B8F3AE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8180" y="2046148"/>
            <a:ext cx="2121768" cy="2121768"/>
          </a:xfrm>
          <a:prstGeom prst="rect">
            <a:avLst/>
          </a:prstGeom>
        </p:spPr>
      </p:pic>
      <p:sp>
        <p:nvSpPr>
          <p:cNvPr id="3" name="Content Placeholder 2"/>
          <p:cNvSpPr>
            <a:spLocks noGrp="1"/>
          </p:cNvSpPr>
          <p:nvPr>
            <p:ph idx="1"/>
          </p:nvPr>
        </p:nvSpPr>
        <p:spPr>
          <a:xfrm>
            <a:off x="750409" y="1456368"/>
            <a:ext cx="6769673" cy="3301328"/>
          </a:xfrm>
        </p:spPr>
        <p:txBody>
          <a:bodyPr anchor="t">
            <a:noAutofit/>
          </a:bodyPr>
          <a:lstStyle/>
          <a:p>
            <a:pPr>
              <a:lnSpc>
                <a:spcPct val="90000"/>
              </a:lnSpc>
            </a:pPr>
            <a:endParaRPr lang="en-US" sz="2000" dirty="0"/>
          </a:p>
          <a:p>
            <a:pPr>
              <a:lnSpc>
                <a:spcPct val="90000"/>
              </a:lnSpc>
              <a:defRPr sz="1800"/>
            </a:pPr>
            <a:r>
              <a:rPr lang="en-US" sz="2000" dirty="0"/>
              <a:t>Agile Process:</a:t>
            </a:r>
          </a:p>
          <a:p>
            <a:pPr lvl="1">
              <a:lnSpc>
                <a:spcPct val="90000"/>
              </a:lnSpc>
              <a:defRPr sz="1800"/>
            </a:pPr>
            <a:r>
              <a:rPr lang="en-US" sz="2000" dirty="0"/>
              <a:t>Iterative Development: Based on feedback.</a:t>
            </a:r>
          </a:p>
          <a:p>
            <a:pPr lvl="1">
              <a:lnSpc>
                <a:spcPct val="90000"/>
              </a:lnSpc>
              <a:defRPr sz="1800"/>
            </a:pPr>
            <a:r>
              <a:rPr lang="en-US" sz="2000" dirty="0"/>
              <a:t>Phases:</a:t>
            </a:r>
          </a:p>
          <a:p>
            <a:pPr lvl="2">
              <a:lnSpc>
                <a:spcPct val="90000"/>
              </a:lnSpc>
              <a:defRPr sz="1800"/>
            </a:pPr>
            <a:r>
              <a:rPr lang="en-US" sz="2000" dirty="0"/>
              <a:t>Planning: Core features.</a:t>
            </a:r>
          </a:p>
          <a:p>
            <a:pPr lvl="2">
              <a:lnSpc>
                <a:spcPct val="90000"/>
              </a:lnSpc>
              <a:defRPr sz="1800"/>
            </a:pPr>
            <a:r>
              <a:rPr lang="en-US" sz="2000" dirty="0"/>
              <a:t>Sprints: Feature-specific cycles.</a:t>
            </a:r>
          </a:p>
          <a:p>
            <a:pPr lvl="2">
              <a:lnSpc>
                <a:spcPct val="90000"/>
              </a:lnSpc>
              <a:defRPr sz="1800"/>
            </a:pPr>
            <a:r>
              <a:rPr lang="en-US" sz="2000" dirty="0"/>
              <a:t>Testing: Continuous integration.</a:t>
            </a:r>
          </a:p>
          <a:p>
            <a:pPr lvl="2">
              <a:lnSpc>
                <a:spcPct val="90000"/>
              </a:lnSpc>
              <a:defRPr sz="1800"/>
            </a:pPr>
            <a:r>
              <a:rPr lang="en-US" sz="2000" dirty="0"/>
              <a:t>Feedback: Regular reviews.</a:t>
            </a:r>
          </a:p>
          <a:p>
            <a:pPr>
              <a:lnSpc>
                <a:spcPct val="90000"/>
              </a:lnSpc>
              <a:defRPr sz="1800"/>
            </a:pPr>
            <a:r>
              <a:rPr lang="en-US" sz="2000" dirty="0"/>
              <a:t>Outcome: Continuous incremental improvements tailored to GE Healthcare's needs.</a:t>
            </a:r>
          </a:p>
          <a:p>
            <a:pPr>
              <a:lnSpc>
                <a:spcPct val="90000"/>
              </a:lnSpc>
              <a:defRPr sz="1800"/>
            </a:pPr>
            <a:r>
              <a:rPr lang="en-US" sz="2000" dirty="0"/>
              <a:t>Placeholder for Image: [Agile Process/Sprint Cycle Image]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3600"/>
              <a:t>Cloud Migration Methodology</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11371" y="930476"/>
            <a:ext cx="4156790" cy="4300447"/>
          </a:xfrm>
        </p:spPr>
        <p:txBody>
          <a:bodyPr anchor="t">
            <a:noAutofit/>
          </a:bodyPr>
          <a:lstStyle/>
          <a:p>
            <a:pPr>
              <a:lnSpc>
                <a:spcPct val="90000"/>
              </a:lnSpc>
              <a:defRPr sz="1800"/>
            </a:pPr>
            <a:r>
              <a:rPr lang="en-US" sz="1800" dirty="0"/>
              <a:t>Cloud Migration:</a:t>
            </a:r>
          </a:p>
          <a:p>
            <a:pPr lvl="1">
              <a:lnSpc>
                <a:spcPct val="90000"/>
              </a:lnSpc>
              <a:defRPr sz="1800"/>
            </a:pPr>
            <a:r>
              <a:rPr lang="en-US" sz="1800" dirty="0"/>
              <a:t>Lift and Shift: Initial migration to AWS.</a:t>
            </a:r>
          </a:p>
          <a:p>
            <a:pPr lvl="1">
              <a:lnSpc>
                <a:spcPct val="90000"/>
              </a:lnSpc>
              <a:defRPr sz="1800"/>
            </a:pPr>
            <a:r>
              <a:rPr lang="en-US" sz="1800" dirty="0"/>
              <a:t>Post-Migration: Optimize with auto-scaling and managed services.</a:t>
            </a:r>
          </a:p>
          <a:p>
            <a:pPr>
              <a:lnSpc>
                <a:spcPct val="90000"/>
              </a:lnSpc>
              <a:defRPr sz="1800"/>
            </a:pPr>
            <a:r>
              <a:rPr lang="en-US" sz="1800" dirty="0"/>
              <a:t>Steps:</a:t>
            </a:r>
          </a:p>
          <a:p>
            <a:pPr lvl="1">
              <a:lnSpc>
                <a:spcPct val="90000"/>
              </a:lnSpc>
              <a:defRPr sz="1800"/>
            </a:pPr>
            <a:r>
              <a:rPr lang="en-US" sz="1800" dirty="0"/>
              <a:t>ECS Deployment: Orchestrating containerized services with ALB distributing traffic. </a:t>
            </a:r>
          </a:p>
          <a:p>
            <a:pPr lvl="1">
              <a:lnSpc>
                <a:spcPct val="90000"/>
              </a:lnSpc>
              <a:defRPr sz="1800"/>
            </a:pPr>
            <a:r>
              <a:rPr lang="en-US" sz="1800" dirty="0" err="1"/>
              <a:t>CodeCommit</a:t>
            </a:r>
            <a:r>
              <a:rPr lang="en-US" sz="1800" dirty="0"/>
              <a:t>, </a:t>
            </a:r>
            <a:r>
              <a:rPr lang="en-US" sz="1800" dirty="0" err="1"/>
              <a:t>CodePipeline</a:t>
            </a:r>
            <a:r>
              <a:rPr lang="en-US" sz="1800" dirty="0"/>
              <a:t>, and </a:t>
            </a:r>
            <a:r>
              <a:rPr lang="en-US" sz="1800" dirty="0" err="1"/>
              <a:t>CodeBuild</a:t>
            </a:r>
            <a:r>
              <a:rPr lang="en-US" sz="1800" dirty="0"/>
              <a:t> automate the CI/CD pipeline.</a:t>
            </a:r>
          </a:p>
          <a:p>
            <a:pPr lvl="1">
              <a:lnSpc>
                <a:spcPct val="90000"/>
              </a:lnSpc>
              <a:defRPr sz="1800"/>
            </a:pPr>
            <a:r>
              <a:rPr lang="en-US" sz="1800" dirty="0"/>
              <a:t>CloudWatch monitors performance, and KMS ensures data encryption.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6848</Words>
  <Application>Microsoft Office PowerPoint</Application>
  <PresentationFormat>On-screen Show (4:3)</PresentationFormat>
  <Paragraphs>403</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Development and Cloud-Native Migration of a Complaint Management System for GE Healthcare</vt:lpstr>
      <vt:lpstr>Agenda</vt:lpstr>
      <vt:lpstr>Introduction and Context</vt:lpstr>
      <vt:lpstr>Project Overview</vt:lpstr>
      <vt:lpstr>Problem Statement</vt:lpstr>
      <vt:lpstr>Problem Details</vt:lpstr>
      <vt:lpstr>Methodology Overview</vt:lpstr>
      <vt:lpstr>Agile Development Process</vt:lpstr>
      <vt:lpstr>Cloud Migration Methodology</vt:lpstr>
      <vt:lpstr>Infrastructure as Code with Terraform</vt:lpstr>
      <vt:lpstr>Overview of IBTool Architecture</vt:lpstr>
      <vt:lpstr>Key Features of IBTool</vt:lpstr>
      <vt:lpstr>Technical Stack and Components</vt:lpstr>
      <vt:lpstr>Motivation for Cloud Migration</vt:lpstr>
      <vt:lpstr>Cloud-Native Architecture Overview</vt:lpstr>
      <vt:lpstr>AWS Services Used</vt:lpstr>
      <vt:lpstr>CI/CD Pipeline Overview</vt:lpstr>
      <vt:lpstr>CodeCommit and CodeBuild</vt:lpstr>
      <vt:lpstr>CodePipeline and Deployment</vt:lpstr>
      <vt:lpstr>Automated Testing in CI/CD</vt:lpstr>
      <vt:lpstr>CI/CD Pipeline Benefits</vt:lpstr>
      <vt:lpstr>Security Overview</vt:lpstr>
      <vt:lpstr>IAM, KMS, and Encryption</vt:lpstr>
      <vt:lpstr>SSL/TLS and ACM</vt:lpstr>
      <vt:lpstr>Performance Monitoring with CloudWatch</vt:lpstr>
      <vt:lpstr>Auto-Scaling and Elasticity</vt:lpstr>
      <vt:lpstr>Key Benefits from Development</vt:lpstr>
      <vt:lpstr>Key Benefits from Cloud Migration</vt:lpstr>
      <vt:lpstr>Quantitative Improvements</vt:lpstr>
      <vt:lpstr>Key Challenges</vt:lpstr>
      <vt:lpstr>Lessons Learned</vt:lpstr>
      <vt:lpstr>Future Improvements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and Cloud-Native Migration of a Complaint Management System for GE Healthcare</dc:title>
  <dc:subject/>
  <dc:creator>Alinia, Bahram</dc:creator>
  <cp:keywords/>
  <dc:description>generated using python-pptx</dc:description>
  <cp:lastModifiedBy>Alinia, Bahram</cp:lastModifiedBy>
  <cp:revision>32</cp:revision>
  <dcterms:created xsi:type="dcterms:W3CDTF">2013-01-27T09:14:16Z</dcterms:created>
  <dcterms:modified xsi:type="dcterms:W3CDTF">2024-08-27T06:38:26Z</dcterms:modified>
  <cp:category/>
</cp:coreProperties>
</file>