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Title: IBTool: Development and Cloud-Native Migration of a Complaint Management System for GE Healthcare</a:t>
            </a:r>
          </a:p>
          <a:p>
            <a:pPr>
              <a:defRPr sz="1800"/>
            </a:pPr>
            <a:r>
              <a:t>Your Name: Sana Alinia</a:t>
            </a:r>
          </a:p>
          <a:p>
            <a:pPr>
              <a:defRPr sz="1800"/>
            </a:pPr>
            <a:r>
              <a:t>Date: [Defense Date]</a:t>
            </a:r>
          </a:p>
          <a:p>
            <a:pPr>
              <a:defRPr sz="1800"/>
            </a:pPr>
            <a:r>
              <a:t>Institution: L'École La Passerelle des Métiers du Numérique (La PMN)</a:t>
            </a:r>
          </a:p>
          <a:p>
            <a:pPr>
              <a:defRPr sz="1800"/>
            </a:pPr>
            <a:r>
              <a:t>Advisors: Magalie Chatellard, Magali Wissocq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Infrastructure as Code with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Terraform for IaC:</a:t>
            </a:r>
          </a:p>
          <a:p>
            <a:pPr lvl="1">
              <a:defRPr sz="1800"/>
            </a:pPr>
            <a:r>
              <a:t>IaC: Automate consistent infrastructure deployment.</a:t>
            </a:r>
          </a:p>
          <a:p>
            <a:pPr lvl="1">
              <a:defRPr sz="1800"/>
            </a:pPr>
            <a:r>
              <a:t>Why Terraform: Cross-cloud, version control, and efficient provisioning.</a:t>
            </a:r>
          </a:p>
          <a:p>
            <a:pPr>
              <a:defRPr sz="1800"/>
            </a:pPr>
            <a:r>
              <a:t>Key Elements:</a:t>
            </a:r>
          </a:p>
          <a:p>
            <a:pPr lvl="1">
              <a:defRPr sz="1800"/>
            </a:pPr>
            <a:r>
              <a:t>EC2: Automate VM provisioning.</a:t>
            </a:r>
          </a:p>
          <a:p>
            <a:pPr lvl="1">
              <a:defRPr sz="1800"/>
            </a:pPr>
            <a:r>
              <a:t>ECS: Manage Docker containers.</a:t>
            </a:r>
          </a:p>
          <a:p>
            <a:pPr lvl="1">
              <a:defRPr sz="1800"/>
            </a:pPr>
            <a:r>
              <a:t>Networking: Manage security groups, VPCs.</a:t>
            </a:r>
          </a:p>
          <a:p>
            <a:pPr>
              <a:defRPr sz="1800"/>
            </a:pPr>
            <a:r>
              <a:t>Benefits: Faster, consistent, and collaborative deployments.</a:t>
            </a:r>
          </a:p>
          <a:p>
            <a:pPr>
              <a:defRPr sz="1800"/>
            </a:pPr>
            <a:r>
              <a:t>Placeholder for Image: [Terraform/IaC Flowchart]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11: Overview of IBTool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On-Premises Setup: Hosted on local servers using Docker containers for frontend, backend, and database.</a:t>
            </a:r>
          </a:p>
          <a:p>
            <a:pPr>
              <a:defRPr sz="1800"/>
            </a:pPr>
            <a:r>
              <a:t>Monolithic Design: All services running together.</a:t>
            </a:r>
          </a:p>
          <a:p>
            <a:pPr>
              <a:defRPr sz="1800"/>
            </a:pPr>
            <a:r>
              <a:t>Tech Stack:</a:t>
            </a:r>
          </a:p>
          <a:p>
            <a:pPr lvl="1">
              <a:defRPr sz="1800"/>
            </a:pPr>
            <a:r>
              <a:t>Frontend: HTML, CSS, JS (DevExtreme).</a:t>
            </a:r>
          </a:p>
          <a:p>
            <a:pPr lvl="1">
              <a:defRPr sz="1800"/>
            </a:pPr>
            <a:r>
              <a:t>Backend: Node.js, Express.js.</a:t>
            </a:r>
          </a:p>
          <a:p>
            <a:pPr lvl="1">
              <a:defRPr sz="1800"/>
            </a:pPr>
            <a:r>
              <a:t>Database: MongoDB.</a:t>
            </a:r>
          </a:p>
          <a:p>
            <a:pPr>
              <a:defRPr sz="1800"/>
            </a:pPr>
            <a:r>
              <a:t>Placeholder for Image: [On-Premises Architecture Diagram]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12: Key Features of IBTool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Core Functions:</a:t>
            </a:r>
          </a:p>
          <a:p>
            <a:pPr lvl="1">
              <a:defRPr sz="1800"/>
            </a:pPr>
            <a:r>
              <a:t>Complaint Management: Centralized tracking.</a:t>
            </a:r>
          </a:p>
          <a:p>
            <a:pPr lvl="1">
              <a:defRPr sz="1800"/>
            </a:pPr>
            <a:r>
              <a:t>CRUD Operations: Create, read, update, delete complaints.</a:t>
            </a:r>
          </a:p>
          <a:p>
            <a:pPr lvl="1">
              <a:defRPr sz="1800"/>
            </a:pPr>
            <a:r>
              <a:t>Automated Workflows: Notifications based on complaint status.</a:t>
            </a:r>
          </a:p>
          <a:p>
            <a:pPr>
              <a:defRPr sz="1800"/>
            </a:pPr>
            <a:r>
              <a:t>Placeholder for Image: [IBTool UI Screenshot or Workflow Diagram]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13: Technical Stack and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Frontend:</a:t>
            </a:r>
          </a:p>
          <a:p>
            <a:pPr lvl="1">
              <a:defRPr sz="1800"/>
            </a:pPr>
            <a:r>
              <a:t>Initial: HTML, CSS, JS (DevExtreme).</a:t>
            </a:r>
          </a:p>
          <a:p>
            <a:pPr lvl="1">
              <a:defRPr sz="1800"/>
            </a:pPr>
            <a:r>
              <a:t>Improvement: Migrated to React for better performance.</a:t>
            </a:r>
          </a:p>
          <a:p>
            <a:pPr>
              <a:defRPr sz="1800"/>
            </a:pPr>
            <a:r>
              <a:t>Backend:</a:t>
            </a:r>
          </a:p>
          <a:p>
            <a:pPr lvl="1">
              <a:defRPr sz="1800"/>
            </a:pPr>
            <a:r>
              <a:t>Node.js, Express.js handling API requests.</a:t>
            </a:r>
          </a:p>
          <a:p>
            <a:pPr lvl="1">
              <a:defRPr sz="1800"/>
            </a:pPr>
            <a:r>
              <a:t>Enhancements: Middleware, caching (Redis).</a:t>
            </a:r>
          </a:p>
          <a:p>
            <a:pPr>
              <a:defRPr sz="1800"/>
            </a:pPr>
            <a:r>
              <a:t>Database:</a:t>
            </a:r>
          </a:p>
          <a:p>
            <a:pPr lvl="1">
              <a:defRPr sz="1800"/>
            </a:pPr>
            <a:r>
              <a:t>MongoDB for scalable data storage.</a:t>
            </a:r>
          </a:p>
          <a:p>
            <a:pPr lvl="1">
              <a:defRPr sz="1800"/>
            </a:pPr>
            <a:r>
              <a:t>Improvements: Indexing for faster queries.</a:t>
            </a:r>
          </a:p>
          <a:p>
            <a:pPr>
              <a:defRPr sz="1800"/>
            </a:pPr>
            <a:r>
              <a:t>Placeholder for Image: [Technical Stack Diagram or Component Architecture Diagram]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14: Motivation for Cloud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On-Premises Challenges:</a:t>
            </a:r>
          </a:p>
          <a:p>
            <a:pPr lvl="1">
              <a:defRPr sz="1800"/>
            </a:pPr>
            <a:r>
              <a:t>Scalability Issues: Difficulty handling spikes.</a:t>
            </a:r>
          </a:p>
          <a:p>
            <a:pPr lvl="1">
              <a:defRPr sz="1800"/>
            </a:pPr>
            <a:r>
              <a:t>High Costs: Fixed infrastructure expenses.</a:t>
            </a:r>
          </a:p>
          <a:p>
            <a:pPr lvl="1">
              <a:defRPr sz="1800"/>
            </a:pPr>
            <a:r>
              <a:t>Maintenance Overhead: Resource-heavy monitoring.</a:t>
            </a:r>
          </a:p>
          <a:p>
            <a:pPr>
              <a:defRPr sz="1800"/>
            </a:pPr>
            <a:r>
              <a:t>Cloud Benefits:</a:t>
            </a:r>
          </a:p>
          <a:p>
            <a:pPr lvl="1">
              <a:defRPr sz="1800"/>
            </a:pPr>
            <a:r>
              <a:t>Dynamic Scaling: Auto-scaling resources.</a:t>
            </a:r>
          </a:p>
          <a:p>
            <a:pPr lvl="1">
              <a:defRPr sz="1800"/>
            </a:pPr>
            <a:r>
              <a:t>Cost Efficiency: Pay-per-use model.</a:t>
            </a:r>
          </a:p>
          <a:p>
            <a:pPr lvl="1">
              <a:defRPr sz="1800"/>
            </a:pPr>
            <a:r>
              <a:t>Resilience: Improved fault tolerance.</a:t>
            </a:r>
          </a:p>
          <a:p>
            <a:pPr>
              <a:defRPr sz="1800"/>
            </a:pPr>
            <a:r>
              <a:t>Placeholder for Image: [Cloud Migration Motivation Diagram]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15: Cloud-Native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New Setup:</a:t>
            </a:r>
          </a:p>
          <a:p>
            <a:pPr lvl="1">
              <a:defRPr sz="1800"/>
            </a:pPr>
            <a:r>
              <a:t>Frontend: S3 + CloudFront for fast content delivery.</a:t>
            </a:r>
          </a:p>
          <a:p>
            <a:pPr lvl="1">
              <a:defRPr sz="1800"/>
            </a:pPr>
            <a:r>
              <a:t>Backend: Dockerized services on AWS ECS.</a:t>
            </a:r>
          </a:p>
          <a:p>
            <a:pPr lvl="1">
              <a:defRPr sz="1800"/>
            </a:pPr>
            <a:r>
              <a:t>Database: Managed MongoDB (AWS).</a:t>
            </a:r>
          </a:p>
          <a:p>
            <a:pPr lvl="1">
              <a:defRPr sz="1800"/>
            </a:pPr>
            <a:r>
              <a:t>Load Balancer: ALB for traffic distribution.</a:t>
            </a:r>
          </a:p>
          <a:p>
            <a:pPr>
              <a:defRPr sz="1800"/>
            </a:pPr>
            <a:r>
              <a:t>Placeholder for Image: [Cloud-Native Architecture Diagram]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16: AWS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Key AWS Services:</a:t>
            </a:r>
          </a:p>
          <a:p>
            <a:pPr lvl="1">
              <a:defRPr sz="1800"/>
            </a:pPr>
            <a:r>
              <a:t>S3: Static file storage for frontend.</a:t>
            </a:r>
          </a:p>
          <a:p>
            <a:pPr lvl="1">
              <a:defRPr sz="1800"/>
            </a:pPr>
            <a:r>
              <a:t>ECS: Container orchestration for backend.</a:t>
            </a:r>
          </a:p>
          <a:p>
            <a:pPr lvl="1">
              <a:defRPr sz="1800"/>
            </a:pPr>
            <a:r>
              <a:t>RDS: Managed MongoDB.</a:t>
            </a:r>
          </a:p>
          <a:p>
            <a:pPr lvl="1">
              <a:defRPr sz="1800"/>
            </a:pPr>
            <a:r>
              <a:t>ALB: Distributes traffic.</a:t>
            </a:r>
          </a:p>
          <a:p>
            <a:pPr lvl="1">
              <a:defRPr sz="1800"/>
            </a:pPr>
            <a:r>
              <a:t>IAM: Access control.</a:t>
            </a:r>
          </a:p>
          <a:p>
            <a:pPr>
              <a:defRPr sz="1800"/>
            </a:pPr>
            <a:r>
              <a:t>Placeholder for Image: [AWS Services Architecture Diagram]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17: CI/CD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CI/CD:</a:t>
            </a:r>
          </a:p>
          <a:p>
            <a:pPr lvl="1">
              <a:defRPr sz="1800"/>
            </a:pPr>
            <a:r>
              <a:t>CI: Automate testing/builds after code changes.</a:t>
            </a:r>
          </a:p>
          <a:p>
            <a:pPr lvl="1">
              <a:defRPr sz="1800"/>
            </a:pPr>
            <a:r>
              <a:t>CD: Automate deployment to production.</a:t>
            </a:r>
          </a:p>
          <a:p>
            <a:pPr>
              <a:defRPr sz="1800"/>
            </a:pPr>
            <a:r>
              <a:t>Goal: Faster, more reliable updates through automated pipelines.</a:t>
            </a:r>
          </a:p>
          <a:p>
            <a:pPr>
              <a:defRPr sz="1800"/>
            </a:pPr>
            <a:r>
              <a:t>Placeholder for Image: [CI/CD Process Flow Image]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18: CodeCommit and CodeBuild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CodeCommit: Secure Git repository for code management.</a:t>
            </a:r>
          </a:p>
          <a:p>
            <a:pPr lvl="1">
              <a:defRPr sz="1800"/>
            </a:pPr>
            <a:r>
              <a:t>Benefits: Version control, collaboration, AWS integration.</a:t>
            </a:r>
          </a:p>
          <a:p>
            <a:pPr>
              <a:defRPr sz="1800"/>
            </a:pPr>
            <a:r>
              <a:t>CodeBuild: Managed build service for compiling, testing, and producing Docker images.</a:t>
            </a:r>
          </a:p>
          <a:p>
            <a:pPr lvl="1">
              <a:defRPr sz="1800"/>
            </a:pPr>
            <a:r>
              <a:t>Process: Fetch code → Test → Build Docker images.</a:t>
            </a:r>
          </a:p>
          <a:p>
            <a:pPr>
              <a:defRPr sz="1800"/>
            </a:pPr>
            <a:r>
              <a:t>Placeholder for Image: [CodeCommit and CodeBuild Process Diagram]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19: CodePipeline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CodePipeline: Automates the deployment workflow.</a:t>
            </a:r>
          </a:p>
          <a:p>
            <a:pPr lvl="1">
              <a:defRPr sz="1800"/>
            </a:pPr>
            <a:r>
              <a:t>Steps:</a:t>
            </a:r>
          </a:p>
          <a:p>
            <a:pPr lvl="2">
              <a:defRPr sz="1800"/>
            </a:pPr>
            <a:r>
              <a:t>Code pushed to CodeCommit.</a:t>
            </a:r>
          </a:p>
          <a:p>
            <a:pPr lvl="2">
              <a:defRPr sz="1800"/>
            </a:pPr>
            <a:r>
              <a:t>CodeBuild compiles and tests.</a:t>
            </a:r>
          </a:p>
          <a:p>
            <a:pPr lvl="2">
              <a:defRPr sz="1800"/>
            </a:pPr>
            <a:r>
              <a:t>Successful builds are deployed to ECS.</a:t>
            </a:r>
          </a:p>
          <a:p>
            <a:pPr>
              <a:defRPr sz="1800"/>
            </a:pPr>
            <a:r>
              <a:t>Benefits: Reduces manual effort, ensures reliable deployments.</a:t>
            </a:r>
          </a:p>
          <a:p>
            <a:pPr>
              <a:defRPr sz="1800"/>
            </a:pPr>
            <a:r>
              <a:t>Placeholder for Image: [CI/CD Pipeline Diagram or Workflow Image]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Introduction and Context</a:t>
            </a:r>
          </a:p>
          <a:p>
            <a:pPr>
              <a:defRPr sz="1800"/>
            </a:pPr>
            <a:r>
              <a:t>Problem Statement</a:t>
            </a:r>
          </a:p>
          <a:p>
            <a:pPr>
              <a:defRPr sz="1800"/>
            </a:pPr>
            <a:r>
              <a:t>Methodologies</a:t>
            </a:r>
          </a:p>
          <a:p>
            <a:pPr>
              <a:defRPr sz="1800"/>
            </a:pPr>
            <a:r>
              <a:t>IBTool Development</a:t>
            </a:r>
          </a:p>
          <a:p>
            <a:pPr>
              <a:defRPr sz="1800"/>
            </a:pPr>
            <a:r>
              <a:t>Cloud Migration</a:t>
            </a:r>
          </a:p>
          <a:p>
            <a:pPr>
              <a:defRPr sz="1800"/>
            </a:pPr>
            <a:r>
              <a:t>CI/CD Pipeline</a:t>
            </a:r>
          </a:p>
          <a:p>
            <a:pPr>
              <a:defRPr sz="1800"/>
            </a:pPr>
            <a:r>
              <a:t>Security and Performance</a:t>
            </a:r>
          </a:p>
          <a:p>
            <a:pPr>
              <a:defRPr sz="1800"/>
            </a:pPr>
            <a:r>
              <a:t>Results and Benefits</a:t>
            </a:r>
          </a:p>
          <a:p>
            <a:pPr>
              <a:defRPr sz="1800"/>
            </a:pPr>
            <a:r>
              <a:t>Challenges and Lessons</a:t>
            </a:r>
          </a:p>
          <a:p>
            <a:pPr>
              <a:defRPr sz="1800"/>
            </a:pPr>
            <a:r>
              <a:t>Future Improvements and 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20: Automated Testing in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Automated Testing:</a:t>
            </a:r>
          </a:p>
          <a:p>
            <a:pPr lvl="1">
              <a:defRPr sz="1800"/>
            </a:pPr>
            <a:r>
              <a:t>Unit Tests: Test individual components.</a:t>
            </a:r>
          </a:p>
          <a:p>
            <a:pPr lvl="1">
              <a:defRPr sz="1800"/>
            </a:pPr>
            <a:r>
              <a:t>Integration Tests: Test interactions between services.</a:t>
            </a:r>
          </a:p>
          <a:p>
            <a:pPr lvl="1">
              <a:defRPr sz="1800"/>
            </a:pPr>
            <a:r>
              <a:t>E2E Tests: Simulate real-world scenarios.</a:t>
            </a:r>
          </a:p>
          <a:p>
            <a:pPr>
              <a:defRPr sz="1800"/>
            </a:pPr>
            <a:r>
              <a:t>Tools:</a:t>
            </a:r>
          </a:p>
          <a:p>
            <a:pPr lvl="1">
              <a:defRPr sz="1800"/>
            </a:pPr>
            <a:r>
              <a:t>Backend: Mocha, Chai.</a:t>
            </a:r>
          </a:p>
          <a:p>
            <a:pPr lvl="1">
              <a:defRPr sz="1800"/>
            </a:pPr>
            <a:r>
              <a:t>Frontend: Jest, Enzyme.</a:t>
            </a:r>
          </a:p>
          <a:p>
            <a:pPr lvl="1">
              <a:defRPr sz="1800"/>
            </a:pPr>
            <a:r>
              <a:t>E2E: Cypress.</a:t>
            </a:r>
          </a:p>
          <a:p>
            <a:pPr>
              <a:defRPr sz="1800"/>
            </a:pPr>
            <a:r>
              <a:t>Placeholder for Image: [Automated Testing Process Diagram]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21: CI/CD Pipeline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Benefits of CI/CD:</a:t>
            </a:r>
          </a:p>
          <a:p>
            <a:pPr lvl="1">
              <a:defRPr sz="1800"/>
            </a:pPr>
            <a:r>
              <a:t>Faster Delivery: Continuous updates without downtime.</a:t>
            </a:r>
          </a:p>
          <a:p>
            <a:pPr lvl="1">
              <a:defRPr sz="1800"/>
            </a:pPr>
            <a:r>
              <a:t>Reduced Risk: Automated tests validate changes before deployment.</a:t>
            </a:r>
          </a:p>
          <a:p>
            <a:pPr lvl="1">
              <a:defRPr sz="1800"/>
            </a:pPr>
            <a:r>
              <a:t>Scalability: Pipeline scales with project needs, ensuring up-to-date environments.</a:t>
            </a:r>
          </a:p>
          <a:p>
            <a:pPr>
              <a:defRPr sz="1800"/>
            </a:pPr>
            <a:r>
              <a:t>Placeholder for Image: [Pipeline Benefits - Faster Delivery, Reduced Risk, Scalability]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22: Security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Cloud-Native Security:</a:t>
            </a:r>
          </a:p>
          <a:p>
            <a:pPr lvl="1">
              <a:defRPr sz="1800"/>
            </a:pPr>
            <a:r>
              <a:t>Objective: Protect sensitive data and ensure compliance with GDPR, HIPAA.</a:t>
            </a:r>
          </a:p>
          <a:p>
            <a:pPr lvl="1">
              <a:defRPr sz="1800"/>
            </a:pPr>
            <a:r>
              <a:t>Practices:</a:t>
            </a:r>
          </a:p>
          <a:p>
            <a:pPr lvl="2">
              <a:defRPr sz="1800"/>
            </a:pPr>
            <a:r>
              <a:t>Role-based access control.</a:t>
            </a:r>
          </a:p>
          <a:p>
            <a:pPr lvl="2">
              <a:defRPr sz="1800"/>
            </a:pPr>
            <a:r>
              <a:t>Data encryption (in transit and at rest).</a:t>
            </a:r>
          </a:p>
          <a:p>
            <a:pPr>
              <a:defRPr sz="1800"/>
            </a:pPr>
            <a:r>
              <a:t>Placeholder for Image: [Layered Security Architecture Diagram]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23: IAM, KMS, and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AWS IAM: Fine-grained permissions to control resource access.</a:t>
            </a:r>
          </a:p>
          <a:p>
            <a:pPr>
              <a:defRPr sz="1800"/>
            </a:pPr>
            <a:r>
              <a:t>AWS KMS:</a:t>
            </a:r>
          </a:p>
          <a:p>
            <a:pPr lvl="1">
              <a:defRPr sz="1800"/>
            </a:pPr>
            <a:r>
              <a:t>Encryption: Protect data in MongoDB and S3.</a:t>
            </a:r>
          </a:p>
          <a:p>
            <a:pPr lvl="1">
              <a:defRPr sz="1800"/>
            </a:pPr>
            <a:r>
              <a:t>Key Rotation: Automated, ensuring long-term security.</a:t>
            </a:r>
          </a:p>
          <a:p>
            <a:pPr>
              <a:defRPr sz="1800"/>
            </a:pPr>
            <a:r>
              <a:t>Placeholder for Image: [IAM and KMS Flow Diagram]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24: SSL/TLS and ACM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SSL/TLS Encryption: Encrypts all traffic between clients and the backend.</a:t>
            </a:r>
          </a:p>
          <a:p>
            <a:pPr>
              <a:defRPr sz="1800"/>
            </a:pPr>
            <a:r>
              <a:t>AWS ACM: Manages SSL certificates, automating renewals.</a:t>
            </a:r>
          </a:p>
          <a:p>
            <a:pPr>
              <a:defRPr sz="1800"/>
            </a:pPr>
            <a:r>
              <a:t>Placeholder for Image: [SSL/TLS Certificate Diagram]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25: Performance Monitoring with CloudWatch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CloudWatch:</a:t>
            </a:r>
          </a:p>
          <a:p>
            <a:pPr lvl="1">
              <a:defRPr sz="1800"/>
            </a:pPr>
            <a:r>
              <a:t>Monitoring: Real-time performance metrics.</a:t>
            </a:r>
          </a:p>
          <a:p>
            <a:pPr lvl="1">
              <a:defRPr sz="1800"/>
            </a:pPr>
            <a:r>
              <a:t>Alerts: Triggered by thresholds (e.g., high CPU usage).</a:t>
            </a:r>
          </a:p>
          <a:p>
            <a:pPr>
              <a:defRPr sz="1800"/>
            </a:pPr>
            <a:r>
              <a:t>Use Case: Proactively monitoring latency and error rates.</a:t>
            </a:r>
          </a:p>
          <a:p>
            <a:pPr>
              <a:defRPr sz="1800"/>
            </a:pPr>
            <a:r>
              <a:t>Placeholder for Image: [CloudWatch Metrics Dashboard]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26: Auto-Scaling and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AWS Auto Scaling:</a:t>
            </a:r>
          </a:p>
          <a:p>
            <a:pPr lvl="1">
              <a:defRPr sz="1800"/>
            </a:pPr>
            <a:r>
              <a:t>Elasticity: Adjusts resources based on traffic.</a:t>
            </a:r>
          </a:p>
          <a:p>
            <a:pPr lvl="1">
              <a:defRPr sz="1800"/>
            </a:pPr>
            <a:r>
              <a:t>Scaling Scenarios:</a:t>
            </a:r>
          </a:p>
          <a:p>
            <a:pPr lvl="2">
              <a:defRPr sz="1800"/>
            </a:pPr>
            <a:r>
              <a:t>Scale Up: Auto-add resources during traffic spikes.</a:t>
            </a:r>
          </a:p>
          <a:p>
            <a:pPr lvl="2">
              <a:defRPr sz="1800"/>
            </a:pPr>
            <a:r>
              <a:t>Scale Down: Auto-remove resources during low activity.</a:t>
            </a:r>
          </a:p>
          <a:p>
            <a:pPr>
              <a:defRPr sz="1800"/>
            </a:pPr>
            <a:r>
              <a:t>Placeholder for Image: [Auto-Scaling Flow Diagram]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27: Key Benefits from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Development Outcomes:</a:t>
            </a:r>
          </a:p>
          <a:p>
            <a:pPr lvl="1">
              <a:defRPr sz="1800"/>
            </a:pPr>
            <a:r>
              <a:t>Improved Management: Centralized, automated complaint workflows.</a:t>
            </a:r>
          </a:p>
          <a:p>
            <a:pPr lvl="1">
              <a:defRPr sz="1800"/>
            </a:pPr>
            <a:r>
              <a:t>Better UX: React-based frontend for better performance.</a:t>
            </a:r>
          </a:p>
          <a:p>
            <a:pPr lvl="1">
              <a:defRPr sz="1800"/>
            </a:pPr>
            <a:r>
              <a:t>Error Reduction: Automation minimizes human errors.</a:t>
            </a:r>
          </a:p>
          <a:p>
            <a:pPr>
              <a:defRPr sz="1800"/>
            </a:pPr>
            <a:r>
              <a:t>Placeholder for Image: [Before vs. After IBTool Comparison]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28: Key Benefits from Cloud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Cloud Migration Benefits:</a:t>
            </a:r>
          </a:p>
          <a:p>
            <a:pPr lvl="1">
              <a:defRPr sz="1800"/>
            </a:pPr>
            <a:r>
              <a:t>Scalability: Dynamically adjusts resources to demand.</a:t>
            </a:r>
          </a:p>
          <a:p>
            <a:pPr lvl="1">
              <a:defRPr sz="1800"/>
            </a:pPr>
            <a:r>
              <a:t>Cost Savings: Pay-per-use model reduced operational expenses.</a:t>
            </a:r>
          </a:p>
          <a:p>
            <a:pPr lvl="1">
              <a:defRPr sz="1800"/>
            </a:pPr>
            <a:r>
              <a:t>High Availability: Better uptime and disaster recovery.</a:t>
            </a:r>
          </a:p>
          <a:p>
            <a:pPr>
              <a:defRPr sz="1800"/>
            </a:pPr>
            <a:r>
              <a:t>Placeholder for Image: [Cloud Migration Benefits - Uptime, Scalability, Costs]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29: Quantitative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Performance Gains:</a:t>
            </a:r>
          </a:p>
          <a:p>
            <a:pPr lvl="1">
              <a:defRPr sz="1800"/>
            </a:pPr>
            <a:r>
              <a:t>Latency: 30% reduction from backend optimization and load balancing.</a:t>
            </a:r>
          </a:p>
          <a:p>
            <a:pPr lvl="1">
              <a:defRPr sz="1800"/>
            </a:pPr>
            <a:r>
              <a:t>Cost: 25% operational cost savings via auto-scaling.</a:t>
            </a:r>
          </a:p>
          <a:p>
            <a:pPr lvl="1">
              <a:defRPr sz="1800"/>
            </a:pPr>
            <a:r>
              <a:t>Uptime: 99.9% uptime due to cloud architecture.</a:t>
            </a:r>
          </a:p>
          <a:p>
            <a:pPr>
              <a:defRPr sz="1800"/>
            </a:pPr>
            <a:r>
              <a:t>Placeholder for Image: [Performance Metrics Dashboard]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Introduction and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GE Healthcare: Global leader in medical technology.</a:t>
            </a:r>
          </a:p>
          <a:p>
            <a:pPr>
              <a:defRPr sz="1800"/>
            </a:pPr>
            <a:r>
              <a:t>Challenge: Inefficient customer complaint management.</a:t>
            </a:r>
          </a:p>
          <a:p>
            <a:pPr>
              <a:defRPr sz="1800"/>
            </a:pPr>
            <a:r>
              <a:t>IBTool: Developed to centralize complaint tracking, later migrated to cloud for scalability and performance.</a:t>
            </a:r>
          </a:p>
          <a:p>
            <a:pPr>
              <a:defRPr sz="1800"/>
            </a:pPr>
            <a:r>
              <a:t>Key Focus:</a:t>
            </a:r>
          </a:p>
          <a:p>
            <a:pPr lvl="1">
              <a:defRPr sz="1800"/>
            </a:pPr>
            <a:r>
              <a:t>IBTool Development</a:t>
            </a:r>
          </a:p>
          <a:p>
            <a:pPr lvl="1">
              <a:defRPr sz="1800"/>
            </a:pPr>
            <a:r>
              <a:t>Cloud Migration</a:t>
            </a:r>
          </a:p>
          <a:p>
            <a:pPr>
              <a:defRPr sz="1800"/>
            </a:pPr>
            <a:r>
              <a:t>Placeholder for Image: [Context of GE Healthcare/IBTool Overview]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30: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Challenges:</a:t>
            </a:r>
          </a:p>
          <a:p>
            <a:pPr lvl="1">
              <a:defRPr sz="1800"/>
            </a:pPr>
            <a:r>
              <a:t>Cloud Migration Complexity: Integrating AWS services (ECS, ALB, RDS, S3) required expertise.</a:t>
            </a:r>
          </a:p>
          <a:p>
            <a:pPr lvl="1">
              <a:defRPr sz="1800"/>
            </a:pPr>
            <a:r>
              <a:t>Security and Compliance: Balancing performance with HIPAA, GDPR compliance.</a:t>
            </a:r>
          </a:p>
          <a:p>
            <a:pPr lvl="1">
              <a:defRPr sz="1800"/>
            </a:pPr>
            <a:r>
              <a:t>Data Migration: Safely migrating large, sensitive data to the cloud.</a:t>
            </a:r>
          </a:p>
          <a:p>
            <a:pPr>
              <a:defRPr sz="1800"/>
            </a:pPr>
            <a:r>
              <a:t>Placeholder for Image: [Challenges Flowchart - Cloud, Security, Data Migration]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31: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Lessons:</a:t>
            </a:r>
          </a:p>
          <a:p>
            <a:pPr lvl="1">
              <a:defRPr sz="1800"/>
            </a:pPr>
            <a:r>
              <a:t>Automate: Infrastructure, CI/CD pipelines, and monitoring reduce errors and improve efficiency.</a:t>
            </a:r>
          </a:p>
          <a:p>
            <a:pPr lvl="1">
              <a:defRPr sz="1800"/>
            </a:pPr>
            <a:r>
              <a:t>Continuous Monitoring: Proactive management through alerts and performance insights.</a:t>
            </a:r>
          </a:p>
          <a:p>
            <a:pPr lvl="1">
              <a:defRPr sz="1800"/>
            </a:pPr>
            <a:r>
              <a:t>Agile Development: Iterative improvements based on real-time feedback improved outcomes.</a:t>
            </a:r>
          </a:p>
          <a:p>
            <a:pPr>
              <a:defRPr sz="1800"/>
            </a:pPr>
            <a:r>
              <a:t>Placeholder for Image: [Lessons Learned Diagram - Automation, Monitoring, Agile]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32: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Potential Enhancements:</a:t>
            </a:r>
          </a:p>
          <a:p>
            <a:pPr lvl="1">
              <a:defRPr sz="1800"/>
            </a:pPr>
            <a:r>
              <a:t>Serverless: AWS Lambda to reduce costs and simplify scaling.</a:t>
            </a:r>
          </a:p>
          <a:p>
            <a:pPr lvl="1">
              <a:defRPr sz="1800"/>
            </a:pPr>
            <a:r>
              <a:t>Predictive Analytics: Use machine learning to predict complaint trends.</a:t>
            </a:r>
          </a:p>
          <a:p>
            <a:pPr lvl="1">
              <a:defRPr sz="1800"/>
            </a:pPr>
            <a:r>
              <a:t>CI/CD: Blue/green deployments for safer, smoother updates.</a:t>
            </a:r>
          </a:p>
          <a:p>
            <a:pPr>
              <a:defRPr sz="1800"/>
            </a:pPr>
            <a:r>
              <a:t>Placeholder for Image: [Future Roadmap - Serverless, Machine Learning, CI/CD]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33: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Summary:</a:t>
            </a:r>
          </a:p>
          <a:p>
            <a:pPr lvl="1">
              <a:defRPr sz="1800"/>
            </a:pPr>
            <a:r>
              <a:t>IBTool: Centralized complaint management with automated workflows.</a:t>
            </a:r>
          </a:p>
          <a:p>
            <a:pPr lvl="1">
              <a:defRPr sz="1800"/>
            </a:pPr>
            <a:r>
              <a:t>Cloud Migration: Enhanced scalability, security, and efficiency.</a:t>
            </a:r>
          </a:p>
          <a:p>
            <a:pPr lvl="1">
              <a:defRPr sz="1800"/>
            </a:pPr>
            <a:r>
              <a:t>CI/CD: Faster, reliable deployments with minimal downtime.</a:t>
            </a:r>
          </a:p>
          <a:p>
            <a:pPr>
              <a:defRPr sz="1800"/>
            </a:pPr>
            <a:r>
              <a:t>Final Thought: Cloud-native architecture provides a strong foundation for healthcare application innovation.</a:t>
            </a:r>
          </a:p>
          <a:p>
            <a:pPr>
              <a:defRPr sz="1800"/>
            </a:pPr>
            <a:r>
              <a:t>Placeholder for Image: [Key Achievements Visualization]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34: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Thank You.</a:t>
            </a:r>
          </a:p>
          <a:p>
            <a:pPr>
              <a:defRPr sz="1800"/>
            </a:pPr>
            <a:r>
              <a:t>Open for Questions.</a:t>
            </a:r>
          </a:p>
          <a:p>
            <a:pPr>
              <a:defRPr sz="1800"/>
            </a:pPr>
            <a:r>
              <a:t>Placeholder for Image: [Thank You Image or Contact Information]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IBTool: Web app for managing GE Healthcare complaints.</a:t>
            </a:r>
          </a:p>
          <a:p>
            <a:pPr lvl="1">
              <a:defRPr sz="1800"/>
            </a:pPr>
            <a:r>
              <a:t>Initially on-premises, later migrated to cloud.</a:t>
            </a:r>
          </a:p>
          <a:p>
            <a:pPr>
              <a:defRPr sz="1800"/>
            </a:pPr>
            <a:r>
              <a:t>Thesis Contributions:</a:t>
            </a:r>
          </a:p>
          <a:p>
            <a:pPr lvl="1">
              <a:defRPr sz="1800"/>
            </a:pPr>
            <a:r>
              <a:t>IBTool Development: Solved fragmented data/workflows.</a:t>
            </a:r>
          </a:p>
          <a:p>
            <a:pPr lvl="1">
              <a:defRPr sz="1800"/>
            </a:pPr>
            <a:r>
              <a:t>Cloud Migration: Improved scalability, cost efficiency, and performance.</a:t>
            </a:r>
          </a:p>
          <a:p>
            <a:pPr>
              <a:defRPr sz="1800"/>
            </a:pPr>
            <a:r>
              <a:t>Placeholder for Image: [IBTool Workflow/Application Screenshot]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Challenges:</a:t>
            </a:r>
          </a:p>
          <a:p>
            <a:pPr lvl="1">
              <a:defRPr sz="1800"/>
            </a:pPr>
            <a:r>
              <a:t>Fragmented Data: Spread across multiple systems.</a:t>
            </a:r>
          </a:p>
          <a:p>
            <a:pPr lvl="1">
              <a:defRPr sz="1800"/>
            </a:pPr>
            <a:r>
              <a:t>Manual Processes: High error rates and inefficiencies.</a:t>
            </a:r>
          </a:p>
          <a:p>
            <a:pPr lvl="1">
              <a:defRPr sz="1800"/>
            </a:pPr>
            <a:r>
              <a:t>Scalability Issues: On-premises couldn’t handle variable loads.</a:t>
            </a:r>
          </a:p>
          <a:p>
            <a:pPr lvl="1">
              <a:defRPr sz="1800"/>
            </a:pPr>
            <a:r>
              <a:t>Limited Visibility: Real-time tracking challenges.</a:t>
            </a:r>
          </a:p>
          <a:p>
            <a:pPr>
              <a:defRPr sz="1800"/>
            </a:pPr>
            <a:r>
              <a:t>Solution Needed: Unified system to streamline, automate, and scale complaint management.</a:t>
            </a:r>
          </a:p>
          <a:p>
            <a:pPr>
              <a:defRPr sz="1800"/>
            </a:pPr>
            <a:r>
              <a:t>Placeholder for Image: [Fragmented Data/Systems Illustration]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Problem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Why It Matters:</a:t>
            </a:r>
          </a:p>
          <a:p>
            <a:pPr lvl="1">
              <a:defRPr sz="1800"/>
            </a:pPr>
            <a:r>
              <a:t>Delayed product improvements and compliance risks.</a:t>
            </a:r>
          </a:p>
          <a:p>
            <a:pPr lvl="1">
              <a:defRPr sz="1800"/>
            </a:pPr>
            <a:r>
              <a:t>Efficiency impacts quality, compliance, and satisfaction.</a:t>
            </a:r>
          </a:p>
          <a:p>
            <a:pPr>
              <a:defRPr sz="1800"/>
            </a:pPr>
            <a:r>
              <a:t>Core Issues:</a:t>
            </a:r>
          </a:p>
          <a:p>
            <a:pPr lvl="1">
              <a:defRPr sz="1800"/>
            </a:pPr>
            <a:r>
              <a:t>Data Fragmentation: Need for unified system.</a:t>
            </a:r>
          </a:p>
          <a:p>
            <a:pPr lvl="1">
              <a:defRPr sz="1800"/>
            </a:pPr>
            <a:r>
              <a:t>Manual Workflows: Automate for efficiency.</a:t>
            </a:r>
          </a:p>
          <a:p>
            <a:pPr lvl="1">
              <a:defRPr sz="1800"/>
            </a:pPr>
            <a:r>
              <a:t>Scalability: Dynamic scaling required.</a:t>
            </a:r>
          </a:p>
          <a:p>
            <a:pPr>
              <a:defRPr sz="1800"/>
            </a:pPr>
            <a:r>
              <a:t>Placeholder for Image: [Data Fragmentation/Complaints Flowchart]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Two Key Methodologies:</a:t>
            </a:r>
          </a:p>
          <a:p>
            <a:pPr lvl="1">
              <a:defRPr sz="1800"/>
            </a:pPr>
            <a:r>
              <a:t>IBTool Development: Centralized, web-based platform.</a:t>
            </a:r>
          </a:p>
          <a:p>
            <a:pPr lvl="1">
              <a:defRPr sz="1800"/>
            </a:pPr>
            <a:r>
              <a:t>Cloud Migration: Address scalability and cost using AWS.</a:t>
            </a:r>
          </a:p>
          <a:p>
            <a:pPr>
              <a:defRPr sz="1800"/>
            </a:pPr>
            <a:r>
              <a:t>Agile Approach: Iterative development, continuous feedback, ongoing testing.</a:t>
            </a:r>
          </a:p>
          <a:p>
            <a:pPr>
              <a:defRPr sz="1800"/>
            </a:pPr>
            <a:r>
              <a:t>Placeholder for Image: [Agile Development Cycle/Overview Diagram]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Agile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Agile Process:</a:t>
            </a:r>
          </a:p>
          <a:p>
            <a:pPr lvl="1">
              <a:defRPr sz="1800"/>
            </a:pPr>
            <a:r>
              <a:t>Iterative Development: Based on feedback.</a:t>
            </a:r>
          </a:p>
          <a:p>
            <a:pPr lvl="1">
              <a:defRPr sz="1800"/>
            </a:pPr>
            <a:r>
              <a:t>Phases:</a:t>
            </a:r>
          </a:p>
          <a:p>
            <a:pPr lvl="2">
              <a:defRPr sz="1800"/>
            </a:pPr>
            <a:r>
              <a:t>Planning: Core features.</a:t>
            </a:r>
          </a:p>
          <a:p>
            <a:pPr lvl="2">
              <a:defRPr sz="1800"/>
            </a:pPr>
            <a:r>
              <a:t>Sprints: Feature-specific cycles.</a:t>
            </a:r>
          </a:p>
          <a:p>
            <a:pPr lvl="2">
              <a:defRPr sz="1800"/>
            </a:pPr>
            <a:r>
              <a:t>Testing: Continuous integration.</a:t>
            </a:r>
          </a:p>
          <a:p>
            <a:pPr lvl="2">
              <a:defRPr sz="1800"/>
            </a:pPr>
            <a:r>
              <a:t>Feedback: Regular reviews.</a:t>
            </a:r>
          </a:p>
          <a:p>
            <a:pPr>
              <a:defRPr sz="1800"/>
            </a:pPr>
            <a:r>
              <a:t>Outcome: Continuous incremental improvements tailored to GE Healthcare's needs.</a:t>
            </a:r>
          </a:p>
          <a:p>
            <a:pPr>
              <a:defRPr sz="1800"/>
            </a:pPr>
            <a:r>
              <a:t>Placeholder for Image: [Agile Process/Sprint Cycle Image]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Cloud Migration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Cloud Migration:</a:t>
            </a:r>
          </a:p>
          <a:p>
            <a:pPr lvl="1">
              <a:defRPr sz="1800"/>
            </a:pPr>
            <a:r>
              <a:t>Lift and Shift: Initial migration to AWS.</a:t>
            </a:r>
          </a:p>
          <a:p>
            <a:pPr lvl="1">
              <a:defRPr sz="1800"/>
            </a:pPr>
            <a:r>
              <a:t>Post-Migration: Optimize with auto-scaling and managed services.</a:t>
            </a:r>
          </a:p>
          <a:p>
            <a:pPr>
              <a:defRPr sz="1800"/>
            </a:pPr>
            <a:r>
              <a:t>Steps:</a:t>
            </a:r>
          </a:p>
          <a:p>
            <a:pPr lvl="1">
              <a:defRPr sz="1800"/>
            </a:pPr>
            <a:r>
              <a:t>Assessment: Evaluate components.</a:t>
            </a:r>
          </a:p>
          <a:p>
            <a:pPr lvl="1">
              <a:defRPr sz="1800"/>
            </a:pPr>
            <a:r>
              <a:t>Containerization: Docker for easy deployment.</a:t>
            </a:r>
          </a:p>
          <a:p>
            <a:pPr lvl="1">
              <a:defRPr sz="1800"/>
            </a:pPr>
            <a:r>
              <a:t>ECS Deployment: Orchestration and scaling.</a:t>
            </a:r>
          </a:p>
          <a:p>
            <a:pPr>
              <a:defRPr sz="1800"/>
            </a:pPr>
            <a:r>
              <a:t>Placeholder for Image: [Migration Steps/Lift and Shift Overview]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1881</Words>
  <Application>Microsoft Office PowerPoint</Application>
  <PresentationFormat>On-screen Show (4:3)</PresentationFormat>
  <Paragraphs>281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Slide 1: Title Slide</vt:lpstr>
      <vt:lpstr>Slide 2: Agenda</vt:lpstr>
      <vt:lpstr>Slide 3: Introduction and Context</vt:lpstr>
      <vt:lpstr>Slide 4: Project Overview</vt:lpstr>
      <vt:lpstr>Slide 5: Problem Statement</vt:lpstr>
      <vt:lpstr>Slide 6: Problem Details</vt:lpstr>
      <vt:lpstr>Slide 7: Methodology Overview</vt:lpstr>
      <vt:lpstr>Slide 8: Agile Development Process</vt:lpstr>
      <vt:lpstr>Slide 9: Cloud Migration Methodology</vt:lpstr>
      <vt:lpstr>Slide 10: Infrastructure as Code with Terraform</vt:lpstr>
      <vt:lpstr>Slide 11: Overview of IBTool Architecture</vt:lpstr>
      <vt:lpstr>Slide 12: Key Features of IBTool</vt:lpstr>
      <vt:lpstr>Slide 13: Technical Stack and Components</vt:lpstr>
      <vt:lpstr>Slide 14: Motivation for Cloud Migration</vt:lpstr>
      <vt:lpstr>Slide 15: Cloud-Native Architecture Overview</vt:lpstr>
      <vt:lpstr>Slide 16: AWS Services Used</vt:lpstr>
      <vt:lpstr>Slide 17: CI/CD Pipeline Overview</vt:lpstr>
      <vt:lpstr>Slide 18: CodeCommit and CodeBuild</vt:lpstr>
      <vt:lpstr>Slide 19: CodePipeline and Deployment</vt:lpstr>
      <vt:lpstr>Slide 20: Automated Testing in CI/CD</vt:lpstr>
      <vt:lpstr>Slide 21: CI/CD Pipeline Benefits</vt:lpstr>
      <vt:lpstr>Slide 22: Security Overview</vt:lpstr>
      <vt:lpstr>Slide 23: IAM, KMS, and Encryption</vt:lpstr>
      <vt:lpstr>Slide 24: SSL/TLS and ACM</vt:lpstr>
      <vt:lpstr>Slide 25: Performance Monitoring with CloudWatch</vt:lpstr>
      <vt:lpstr>Slide 26: Auto-Scaling and Elasticity</vt:lpstr>
      <vt:lpstr>Slide 27: Key Benefits from Development</vt:lpstr>
      <vt:lpstr>Slide 28: Key Benefits from Cloud Migration</vt:lpstr>
      <vt:lpstr>Slide 29: Quantitative Improvements</vt:lpstr>
      <vt:lpstr>Slide 30: Key Challenges</vt:lpstr>
      <vt:lpstr>Slide 31: Lessons Learned</vt:lpstr>
      <vt:lpstr>Slide 32: Future Improvements</vt:lpstr>
      <vt:lpstr>Slide 33: Conclusion</vt:lpstr>
      <vt:lpstr>Slide 34: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Title Slide</dc:title>
  <dc:subject/>
  <dc:creator/>
  <cp:keywords/>
  <dc:description>generated using python-pptx</dc:description>
  <cp:lastModifiedBy>Alinia, Bahram</cp:lastModifiedBy>
  <cp:revision>1</cp:revision>
  <dcterms:created xsi:type="dcterms:W3CDTF">2013-01-27T09:14:16Z</dcterms:created>
  <dcterms:modified xsi:type="dcterms:W3CDTF">2024-08-25T07:41:34Z</dcterms:modified>
  <cp:category/>
</cp:coreProperties>
</file>