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44F6-0C10-AB75-1B79-93C3B160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9C2A8-C7FB-55AF-679A-67DC7FE5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9DD4-EBB7-8644-8CF7-A90197F0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78AF-DCD4-4F5A-90F0-45AA8046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FA8A-96FB-E4E6-C10E-9C34DA14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AE54-0D82-7312-AC21-EA04A31D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AFBF-82C9-3365-1073-89CA5B354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4815-CF08-2F77-DF05-A3C1B48D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FB64-C534-AED0-73F6-8548D978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880D-1DD0-8C24-02D9-DB19DCCD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CB52B-2290-CF8D-1FDD-ADF6BB256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9A200-4EB9-8EC6-FC05-315A9150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5EAA-8480-8549-78CA-CC7FC884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CE20-C1F7-FE60-1534-A95DCF1E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728E4-CB6C-8798-AB6C-6F1AC549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1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6DBD-43CE-BC57-D14A-164A8515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E20C-473A-B19C-CB02-41EB674C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636F-2B54-3CEE-D13B-95AEC7FB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A3DF-7A83-643D-BD4D-CAED0071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DF83-75E3-BB4C-8808-D99BD621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9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1557-C57F-6FBA-D743-F9913AD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5B8-EC7A-F117-680F-D8D44FBB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ADF0-A28E-F5DD-5E77-80E6ACD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7A03-28C4-4C99-1635-D82D34A0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25EC-6A24-4179-99DA-B9E8C86A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82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957F-EA74-B640-3A46-40423711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46DE-FCD1-D00A-B7AF-C8AFE1F89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BB95-674E-FA9B-746A-F72D43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8804A-1436-C8CA-9438-71CC2851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BB55D-2049-BE3A-DD86-2F5ADF2A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91A38-1F76-20FF-5542-2163B142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290-A7F1-9C62-2C97-68FCE6E1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B408-873B-0F57-82B1-7DD76195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0041E-3434-B8AD-C861-21FB45D6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99A60-5905-0C0A-8837-F6ACE0A2F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65612-B5F9-6F03-FCF4-23DCAB21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410C7-B8FE-09F7-F8BF-5F0868D2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50822-C9D0-21FC-363A-D84DD15C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BAE49-8A3C-09FA-D360-70D732B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6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CA81-DBE4-6D24-0CF8-722BD779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F7EFF-5BF9-1CA1-2778-A7DF5105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9BBB-2606-E77C-CA31-F8FF7253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6C3BC-6675-0DFE-467D-CB26E3F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11559-2685-804B-263B-E7A3CCAC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A4215-6E40-D772-BBE3-C0F775F8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FFCC-6EC0-A0B0-1B8C-4AA7EDF8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A84B-3A34-90A4-17F7-F5C8D643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2EDF-704C-1DF0-D186-2012BF3E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296F-65C6-C38E-61CD-ABC0F7F9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FE48-7A85-34A4-3244-68381C61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819E-2135-C2CA-9F0C-3EA718E6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7ACDC-DE7F-8DEB-15CD-06892E89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CFBF-8602-0C43-DA96-4817C0B4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45850-F1E5-86AD-1ADF-58F88C38C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5DE95-C764-7267-061F-485DC14F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ECC66-FAF5-8EFE-A659-A261455A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0078-77C2-91BA-B130-6CC36E84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59E6-5032-D8CB-0D9F-BF0DD3D5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E7E3E-7CD4-2676-48E3-8B127B30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9A00-F15C-239F-409B-7F22F3A2D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851C1-B6E4-F8DC-962E-B455BDD5D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0723-14C0-4F83-B2D1-58BD8DFDCEEB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F5A7-B8FA-C3E5-974D-CC9328A9A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6A2B-2609-9526-4760-9C0B9823F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5B54-2B59-4A42-9C6E-D66A8CFE3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1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kartik2112/credit-card-transactions-fraud-detection-eda/notebook?scriptVersionId=516805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B4A7-1393-A2D7-7E6D-8B379F07E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DBSE Project</a:t>
            </a:r>
            <a:br>
              <a:rPr lang="en-US" dirty="0"/>
            </a:br>
            <a:r>
              <a:rPr lang="en-US" dirty="0"/>
              <a:t>Milestone - 3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53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276D-C26C-D33A-FA8E-38B253C0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65F4-6C7F-29E4-C3E5-60BA91B5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association rule mining, we need to give data in the form of 0’s and 1’s or true and false. (one-hot encoding)</a:t>
            </a:r>
          </a:p>
          <a:p>
            <a:r>
              <a:rPr lang="en-US" dirty="0"/>
              <a:t>If the data is continuous, make it discrete using binning or discretization. (used </a:t>
            </a:r>
            <a:r>
              <a:rPr lang="en-US" dirty="0" err="1"/>
              <a:t>sturge’s</a:t>
            </a:r>
            <a:r>
              <a:rPr lang="en-US" dirty="0"/>
              <a:t> logarithmic algorithm to find number of bins)</a:t>
            </a:r>
          </a:p>
          <a:p>
            <a:r>
              <a:rPr lang="en-US" dirty="0"/>
              <a:t>Category, gender – one hot encode.</a:t>
            </a:r>
          </a:p>
          <a:p>
            <a:r>
              <a:rPr lang="en-US" dirty="0"/>
              <a:t>Hour, </a:t>
            </a:r>
            <a:r>
              <a:rPr lang="en-US" dirty="0" err="1"/>
              <a:t>hourenc</a:t>
            </a:r>
            <a:r>
              <a:rPr lang="en-US" dirty="0"/>
              <a:t>, 1d, 7d, 30d, </a:t>
            </a:r>
            <a:r>
              <a:rPr lang="en-US" dirty="0" err="1"/>
              <a:t>timediff</a:t>
            </a:r>
            <a:r>
              <a:rPr lang="en-US" dirty="0"/>
              <a:t>, age, amt – discretize 3 methods(selected </a:t>
            </a:r>
            <a:r>
              <a:rPr lang="en-US" dirty="0" err="1"/>
              <a:t>sturge’s</a:t>
            </a:r>
            <a:r>
              <a:rPr lang="en-US" dirty="0"/>
              <a:t>), one hot encode</a:t>
            </a:r>
            <a:endParaRPr lang="en-IN" dirty="0"/>
          </a:p>
          <a:p>
            <a:r>
              <a:rPr lang="en-IN" dirty="0"/>
              <a:t>Remove remaining features</a:t>
            </a:r>
          </a:p>
          <a:p>
            <a:r>
              <a:rPr lang="en-US" dirty="0"/>
              <a:t>Used </a:t>
            </a:r>
            <a:r>
              <a:rPr lang="en-US" dirty="0" err="1"/>
              <a:t>apriori</a:t>
            </a:r>
            <a:r>
              <a:rPr lang="en-US" dirty="0"/>
              <a:t> algorithm. Association rules were extracted for original dataset (without applying model)</a:t>
            </a:r>
          </a:p>
        </p:txBody>
      </p:sp>
    </p:spTree>
    <p:extLst>
      <p:ext uri="{BB962C8B-B14F-4D97-AF65-F5344CB8AC3E}">
        <p14:creationId xmlns:p14="http://schemas.microsoft.com/office/powerpoint/2010/main" val="144848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AEAA-8143-45BD-FBA6-33141BD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(train and test)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FB4B-CDF5-6A82-008A-68720E21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Missing Values -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df.replace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 if any null values found, replacing them with mean, median or any other value</a:t>
            </a:r>
          </a:p>
          <a:p>
            <a:r>
              <a:rPr lang="en-US" dirty="0"/>
              <a:t>Checking duplicate values - 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df.duplicated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()- if true, remove those instances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BC0E-4540-D083-6E03-52DE7B25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Extraction(train and test)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7647-B0D2-89AF-431F-F9B3671B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Hour, </a:t>
            </a:r>
            <a:r>
              <a:rPr lang="en-US" dirty="0" err="1"/>
              <a:t>HourEnc</a:t>
            </a:r>
            <a:r>
              <a:rPr lang="en-US" dirty="0"/>
              <a:t> extracted from </a:t>
            </a:r>
            <a:r>
              <a:rPr lang="en-US" dirty="0" err="1"/>
              <a:t>trans_date_trans_time</a:t>
            </a:r>
            <a:endParaRPr lang="en-US" dirty="0"/>
          </a:p>
          <a:p>
            <a:r>
              <a:rPr lang="en-US" dirty="0"/>
              <a:t>1day, 7day, 30day and last transaction are extracted from </a:t>
            </a:r>
            <a:r>
              <a:rPr lang="en-US" dirty="0" err="1"/>
              <a:t>cc_num</a:t>
            </a:r>
            <a:endParaRPr lang="en-US" dirty="0"/>
          </a:p>
          <a:p>
            <a:r>
              <a:rPr lang="en-IN" dirty="0">
                <a:hlinkClick r:id="rId2"/>
              </a:rPr>
              <a:t>https://www.kaggle.com/code/kartik2112/credit-card-transactions-fraud-detection-eda/notebook?scriptVersionId=51680535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9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A86A-FD24-77ED-9BA2-F781719E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(train and test)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28B3-5435-58D7-1973-25AA9D5B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  <a:p>
            <a:r>
              <a:rPr lang="en-US" dirty="0"/>
              <a:t>Dropped irrelevant features</a:t>
            </a:r>
          </a:p>
          <a:p>
            <a:r>
              <a:rPr lang="en-US" dirty="0"/>
              <a:t>Selected only 14 features</a:t>
            </a:r>
          </a:p>
          <a:p>
            <a:r>
              <a:rPr lang="en-US" dirty="0"/>
              <a:t>Category, amt, gender, </a:t>
            </a:r>
            <a:r>
              <a:rPr lang="en-US" dirty="0" err="1"/>
              <a:t>age,hour</a:t>
            </a:r>
            <a:r>
              <a:rPr lang="en-US" dirty="0"/>
              <a:t>, </a:t>
            </a:r>
            <a:r>
              <a:rPr lang="en-US" dirty="0" err="1"/>
              <a:t>hourenc</a:t>
            </a:r>
            <a:r>
              <a:rPr lang="en-US" dirty="0"/>
              <a:t>, 1d, 7d, 30d, </a:t>
            </a:r>
            <a:r>
              <a:rPr lang="en-US" dirty="0" err="1"/>
              <a:t>timediff</a:t>
            </a:r>
            <a:endParaRPr lang="en-US" dirty="0"/>
          </a:p>
          <a:p>
            <a:r>
              <a:rPr lang="en-US" dirty="0" err="1"/>
              <a:t>is_fraud</a:t>
            </a:r>
            <a:r>
              <a:rPr lang="en-US" dirty="0"/>
              <a:t> is 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27E-80E8-1FF5-87DB-F2F7FC8B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Encoding(train and test)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D181-7FB5-53CC-A03B-D57806DF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to Numerical data</a:t>
            </a:r>
          </a:p>
          <a:p>
            <a:r>
              <a:rPr lang="en-US" dirty="0"/>
              <a:t>Used </a:t>
            </a:r>
            <a:r>
              <a:rPr lang="en-US" dirty="0" err="1"/>
              <a:t>LabelEncoder</a:t>
            </a:r>
            <a:r>
              <a:rPr lang="en-US" dirty="0"/>
              <a:t> (converted to 1,2,3…)</a:t>
            </a:r>
          </a:p>
          <a:p>
            <a:r>
              <a:rPr lang="en-US" dirty="0"/>
              <a:t>Category and Gender – Features</a:t>
            </a:r>
          </a:p>
          <a:p>
            <a:r>
              <a:rPr lang="en-US" dirty="0"/>
              <a:t>For association rule mining, features must be one hot encoded (0,1). Got 167 columns when one hot encoded.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59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F1E6-2DD7-9AFF-9995-4FF667EA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6459-5029-C494-7D09-4CB9E623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all the feature values to same scale</a:t>
            </a:r>
          </a:p>
          <a:p>
            <a:r>
              <a:rPr lang="en-US" dirty="0"/>
              <a:t>Standardization and Normalization</a:t>
            </a:r>
          </a:p>
          <a:p>
            <a:r>
              <a:rPr lang="en-US" dirty="0"/>
              <a:t>Usually, we should perform feature scaling after train test split, so as to ensure that test data is not leaked into the training data</a:t>
            </a:r>
          </a:p>
          <a:p>
            <a:r>
              <a:rPr lang="en-US" dirty="0"/>
              <a:t>we do not do train test split here, Since, we have separate train and test data and we don’t need to split them.</a:t>
            </a:r>
          </a:p>
          <a:p>
            <a:r>
              <a:rPr lang="en-US" dirty="0"/>
              <a:t>In case of one hot encode, we do not do feature scaling.</a:t>
            </a:r>
          </a:p>
        </p:txBody>
      </p:sp>
    </p:spTree>
    <p:extLst>
      <p:ext uri="{BB962C8B-B14F-4D97-AF65-F5344CB8AC3E}">
        <p14:creationId xmlns:p14="http://schemas.microsoft.com/office/powerpoint/2010/main" val="331835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6FDE-17A4-BDF2-9900-E779107B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903" y="96030"/>
            <a:ext cx="10515600" cy="871617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0FCA-A245-7C66-D162-1C32169D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58" y="872242"/>
            <a:ext cx="10515600" cy="4351338"/>
          </a:xfrm>
        </p:spPr>
        <p:txBody>
          <a:bodyPr/>
          <a:lstStyle/>
          <a:p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rbf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MinMaxScaler</a:t>
            </a:r>
            <a:r>
              <a:rPr lang="en-US" dirty="0"/>
              <a:t>, </a:t>
            </a:r>
            <a:r>
              <a:rPr lang="en-US" dirty="0" err="1"/>
              <a:t>rbf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9034D4-0821-851E-5AFC-2961D9B73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29" y="1282803"/>
            <a:ext cx="2289088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[[547479 6095]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[ 1944 201]]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0 1.00 0.99 0.99 553574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1 0.03 0.09 0.05 2145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0.51 0.54 0.52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0.99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F2_Score 0.06755848346329658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0C3DFF-50A9-18BA-8317-7BE760920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992" y="1208675"/>
            <a:ext cx="3980207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customized score threshold for 3% of outliers is 168.94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[[537309 16265]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[ 1738 407]]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0 1.00 0.97 0.98 553574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1 0.02 0.19 0.04 2145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0.97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0.51 0.58 0.51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0.97 0.98 555719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F2_Score 0.08058767622366544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FD88AF-E039-6714-0AA9-B74C62AB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29" y="3561587"/>
            <a:ext cx="2289088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[[548770 4804]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[ 2113 32]]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0 1.00 0.99 0.99 553574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1 0.01 0.01 0.01 2145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0.50 0.50 0.50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0.99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F2_Score 0.011926058437686345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71E909-1939-33ED-0273-E85DEE9E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137" y="3537714"/>
            <a:ext cx="3807132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customized score threshold for 3% of outliers is 6182.65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[[537010 16564]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[ 2037 108]]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0 1.00 0.97 0.98 553574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1 0.01 0.05 0.01 2145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0.97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0.50 0.51 0.50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0.97 0.98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F2_Score 0.021384444796451768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724A6-E44F-90E4-67E7-DE823E27BE67}"/>
              </a:ext>
            </a:extLst>
          </p:cNvPr>
          <p:cNvSpPr txBox="1"/>
          <p:nvPr/>
        </p:nvSpPr>
        <p:spPr>
          <a:xfrm>
            <a:off x="8552873" y="1282803"/>
            <a:ext cx="2707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scaler seems to work fine with our data since we have high negative and high positive values.</a:t>
            </a:r>
          </a:p>
          <a:p>
            <a:r>
              <a:rPr lang="en-US" dirty="0"/>
              <a:t>Whereas, minmax scaler scales between 0 and 1.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D4DC2-5079-CD82-5A57-0498AC18CC96}"/>
              </a:ext>
            </a:extLst>
          </p:cNvPr>
          <p:cNvSpPr txBox="1"/>
          <p:nvPr/>
        </p:nvSpPr>
        <p:spPr>
          <a:xfrm>
            <a:off x="7573818" y="3722079"/>
            <a:ext cx="3205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standard scaler and min scaler(label encoded). Found standard is good. </a:t>
            </a:r>
          </a:p>
          <a:p>
            <a:r>
              <a:rPr lang="en-US" dirty="0"/>
              <a:t>Then trained only with majority class(standard and label encoder)(next slide result). </a:t>
            </a:r>
            <a:br>
              <a:rPr lang="en-US" dirty="0"/>
            </a:br>
            <a:r>
              <a:rPr lang="en-US" dirty="0"/>
              <a:t>All highlighted can be used for comparison.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68699-5557-FF97-0984-3258C0CE5F49}"/>
              </a:ext>
            </a:extLst>
          </p:cNvPr>
          <p:cNvSpPr txBox="1"/>
          <p:nvPr/>
        </p:nvSpPr>
        <p:spPr>
          <a:xfrm>
            <a:off x="840509" y="5597236"/>
            <a:ext cx="303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trained with one hot encoding did not give better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19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D264-6471-7742-9A31-7746AA33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3D7E-B4BD-2007-ADCF-ED0F1AB5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8" y="1253331"/>
            <a:ext cx="10515600" cy="4351338"/>
          </a:xfrm>
        </p:spPr>
        <p:txBody>
          <a:bodyPr/>
          <a:lstStyle/>
          <a:p>
            <a:r>
              <a:rPr lang="en-US" dirty="0"/>
              <a:t>Training only with Majority Class(‘0’). Model learns the distance, similarity and density of majority class. Other data when given is considered as anomaly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7F7E8B-FCA9-F297-6469-06325174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157" y="3170297"/>
            <a:ext cx="2289088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[[547115 6459]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[ 1609 536]]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0    1.00       0.99    0.99     553574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1    0.08       0.25    0.12      2145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 0.99                    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0.54 0.62 0.55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0.99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F2_Score 0.17207062600321027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187473-C303-CC77-8CED-5E117F23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93" y="3077964"/>
            <a:ext cx="2289088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3% threshold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[[537760 15814]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[ 1287 858]]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0 1.00 0.97 0.98 553574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1 0.05 0.40 0.09 2145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0.97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0.52 0.69 0.54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0.97 0.98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F2_Score 0.16988753366070014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A27C7-653B-9143-4D3F-79E64B977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070" y="2085601"/>
            <a:ext cx="4396304" cy="2169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3AF2F-4A6F-B9F7-7F05-505D5A070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592" y="4245192"/>
            <a:ext cx="3619500" cy="2647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6A4DB-4E1E-A457-EA1F-53282A84A793}"/>
              </a:ext>
            </a:extLst>
          </p:cNvPr>
          <p:cNvSpPr txBox="1"/>
          <p:nvPr/>
        </p:nvSpPr>
        <p:spPr>
          <a:xfrm>
            <a:off x="899902" y="5222415"/>
            <a:ext cx="361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Standardscaler</a:t>
            </a:r>
            <a:r>
              <a:rPr lang="en-US" dirty="0"/>
              <a:t> and trained on majority class seems to get better recall for anomalous class. Also, the data is </a:t>
            </a:r>
            <a:r>
              <a:rPr lang="en-US" dirty="0" err="1"/>
              <a:t>labelencoded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CA594-F684-D265-DB31-F4568657AF47}"/>
              </a:ext>
            </a:extLst>
          </p:cNvPr>
          <p:cNvSpPr txBox="1"/>
          <p:nvPr/>
        </p:nvSpPr>
        <p:spPr>
          <a:xfrm>
            <a:off x="4773011" y="5103674"/>
            <a:ext cx="228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 of </a:t>
            </a:r>
            <a:r>
              <a:rPr lang="en-US" dirty="0" err="1"/>
              <a:t>oneclasssvm</a:t>
            </a:r>
            <a:r>
              <a:rPr lang="en-US" dirty="0"/>
              <a:t> is longer (takes 60mins, 120 or more than that)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13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6931-6C3A-ACF0-4DC6-9641385E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FEC2A0-0D52-7321-1F04-5891B6B9E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1736229"/>
            <a:ext cx="3730188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customized score threshold for 1% of outliers is 151.34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[[548472 5102]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[ 1689 456]]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0 1.00 0.99 0.99 553574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1 0.08 0.21 0.12 2145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0.54 0.60 0.56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0.99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F2_Score 0.1612675060121658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C52CDF-0EC0-3C06-D16F-F8FCD9E2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699" y="1736228"/>
            <a:ext cx="3730188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customized score threshold for 2% of outliers is 164.27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[[543171 10403]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[ 1433 712]]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0 1.00 0.98 0.99 553574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1 0.06 0.33 0.11 2145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0.98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0.53 0.66 0.55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0.98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F2_Score 0.18075653719218074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17B432-9CB4-5FA0-A652-C346DC2F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3799668"/>
            <a:ext cx="3845605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customized score threshold for 1.5% of outliers is 158.97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[[545830 7744]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[ 1553 592]]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recall f1-score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0 1.00 0.99 0.99 553574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1 0.07 0.28 0.11 2145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0.98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avg 0.53 0.63 0.55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avg 0.99 0.98 0.99 555719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F2_Score 0.1749822653109482 </a:t>
            </a:r>
          </a:p>
        </p:txBody>
      </p:sp>
    </p:spTree>
    <p:extLst>
      <p:ext uri="{BB962C8B-B14F-4D97-AF65-F5344CB8AC3E}">
        <p14:creationId xmlns:p14="http://schemas.microsoft.com/office/powerpoint/2010/main" val="127325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973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Office Theme</vt:lpstr>
      <vt:lpstr>DBSE Project Milestone - 3</vt:lpstr>
      <vt:lpstr>Data Cleaning (train and test)</vt:lpstr>
      <vt:lpstr>Feature Extraction(train and test)</vt:lpstr>
      <vt:lpstr>Feature Selection (train and test)</vt:lpstr>
      <vt:lpstr>Feature Encoding(train and test)</vt:lpstr>
      <vt:lpstr>Feature Scaling </vt:lpstr>
      <vt:lpstr>Experiments</vt:lpstr>
      <vt:lpstr>Experiments</vt:lpstr>
      <vt:lpstr>Experiments</vt:lpstr>
      <vt:lpstr>Rule 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DBSE Project Milestone - 3</dc:title>
  <dc:creator>harshitha allipilli</dc:creator>
  <cp:lastModifiedBy>harshitha allipilli</cp:lastModifiedBy>
  <cp:revision>27</cp:revision>
  <dcterms:created xsi:type="dcterms:W3CDTF">2023-07-06T20:23:55Z</dcterms:created>
  <dcterms:modified xsi:type="dcterms:W3CDTF">2023-07-11T18:41:49Z</dcterms:modified>
</cp:coreProperties>
</file>