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2" r:id="rId6"/>
    <p:sldId id="264" r:id="rId7"/>
    <p:sldId id="265"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B427B5-B9CE-144C-8B75-1936D56736E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99CD96F-7859-2C29-F4EF-4712E7AE9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C88C2B1-1481-EB9C-8CC6-2D27B07727E5}"/>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5" name="Espace réservé du pied de page 4">
            <a:extLst>
              <a:ext uri="{FF2B5EF4-FFF2-40B4-BE49-F238E27FC236}">
                <a16:creationId xmlns:a16="http://schemas.microsoft.com/office/drawing/2014/main" id="{5DEF2724-A4CD-7CC1-C980-FC32B9B2D0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D136FD-9520-F639-1A86-2E4B4F58743D}"/>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314602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07955-E88C-233B-D692-02999285FD3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98F5A30-3D91-4A56-48A1-21F1C3F7F50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299919-5AC2-F3B4-B612-BCDD5F85CDF9}"/>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5" name="Espace réservé du pied de page 4">
            <a:extLst>
              <a:ext uri="{FF2B5EF4-FFF2-40B4-BE49-F238E27FC236}">
                <a16:creationId xmlns:a16="http://schemas.microsoft.com/office/drawing/2014/main" id="{841638AB-FF74-3027-430F-573B02FDB2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1A81F7-19A9-38A0-C07A-E229D6AF203C}"/>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344557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37349F7-E632-4829-9854-6012FC1269A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75049C7-639E-0876-9206-C89DCE7774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613718C-67A6-A7B1-B1B5-324C577ECA8E}"/>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5" name="Espace réservé du pied de page 4">
            <a:extLst>
              <a:ext uri="{FF2B5EF4-FFF2-40B4-BE49-F238E27FC236}">
                <a16:creationId xmlns:a16="http://schemas.microsoft.com/office/drawing/2014/main" id="{5A03327E-9F04-CDF0-DA26-5975DC710D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4F7BB84-26B0-3261-31F1-75B93B2A4346}"/>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163506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A55BC-25A8-AAF0-1EE2-DE2BC7437A7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4DA2EDF-EC17-AB6F-9A9B-C6179E0C14E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EEB0E7-9023-3364-430E-E9F76A18A90A}"/>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5" name="Espace réservé du pied de page 4">
            <a:extLst>
              <a:ext uri="{FF2B5EF4-FFF2-40B4-BE49-F238E27FC236}">
                <a16:creationId xmlns:a16="http://schemas.microsoft.com/office/drawing/2014/main" id="{1DA5BA40-E1A6-7A05-AEC7-CDF4AE907B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88B028-EA7C-F469-5FDA-7D6732BFE897}"/>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24084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AE27A0-DB74-3C3E-08FA-D150F9947FA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A1488B3-2275-16CD-4846-DC9E4F46C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505857B-7C7C-646E-154E-EBAC1F447660}"/>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5" name="Espace réservé du pied de page 4">
            <a:extLst>
              <a:ext uri="{FF2B5EF4-FFF2-40B4-BE49-F238E27FC236}">
                <a16:creationId xmlns:a16="http://schemas.microsoft.com/office/drawing/2014/main" id="{6229B849-6C6F-8B6C-F850-269FA3C0F9D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FF5A9B3-229F-DCE6-7B9F-AADE7F775534}"/>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245113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4116D0-949D-C81E-6182-F01F7EE619D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7CF5FF0-8A6C-A8EA-9322-946E322813A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29668AF-125F-09EC-61C9-4E432335137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5F35748-A43E-981D-8268-C54DC4CD88AB}"/>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6" name="Espace réservé du pied de page 5">
            <a:extLst>
              <a:ext uri="{FF2B5EF4-FFF2-40B4-BE49-F238E27FC236}">
                <a16:creationId xmlns:a16="http://schemas.microsoft.com/office/drawing/2014/main" id="{9D90A14D-33D3-02A0-5157-CDDC8A0C85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B9875C0-A4EA-E1C5-9D06-DF78EA18AE49}"/>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26558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04D2C4-1003-C3B9-84EC-58098C493BE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1E5C2AC-C369-6F40-7A4B-74B847845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BDA30EE-6A53-4319-A14E-6EF70AE29F2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C5F7A5E-8CFC-B34D-0E8A-812CDB62C7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C937C8F-5D5B-9123-08ED-CF9949F645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897AEB4-C864-5149-3220-26CDD79A0554}"/>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8" name="Espace réservé du pied de page 7">
            <a:extLst>
              <a:ext uri="{FF2B5EF4-FFF2-40B4-BE49-F238E27FC236}">
                <a16:creationId xmlns:a16="http://schemas.microsoft.com/office/drawing/2014/main" id="{A86E728E-C200-F14A-88BC-DDB011A7AC5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1552C2D-2A14-9C4A-8916-3274B9E08D97}"/>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378715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C550-047A-99C8-2105-0A5FCE2309B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968AE22-994A-473B-1435-6E208F5E1F4A}"/>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4" name="Espace réservé du pied de page 3">
            <a:extLst>
              <a:ext uri="{FF2B5EF4-FFF2-40B4-BE49-F238E27FC236}">
                <a16:creationId xmlns:a16="http://schemas.microsoft.com/office/drawing/2014/main" id="{A3A7DB35-C9BB-7957-E475-7707F69D2FF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B98614A-6427-2C13-B159-5B14553693E2}"/>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198970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9D707ED-844B-AF75-558E-78AA3B0DC798}"/>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3" name="Espace réservé du pied de page 2">
            <a:extLst>
              <a:ext uri="{FF2B5EF4-FFF2-40B4-BE49-F238E27FC236}">
                <a16:creationId xmlns:a16="http://schemas.microsoft.com/office/drawing/2014/main" id="{915D25E4-7149-F8D7-1A3B-52850967446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64CC914-FA8D-A743-187A-50F08412F2FA}"/>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7655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20A4A1-6143-B35D-171E-821066E018B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822218B-BB9D-243B-D4DD-25BAC6234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B552969-4F8A-DEAE-0AAE-CC286D22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550662-71CD-62F8-9D62-F90730F75CDE}"/>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6" name="Espace réservé du pied de page 5">
            <a:extLst>
              <a:ext uri="{FF2B5EF4-FFF2-40B4-BE49-F238E27FC236}">
                <a16:creationId xmlns:a16="http://schemas.microsoft.com/office/drawing/2014/main" id="{3FB51955-E005-0909-5B97-D63635BF34B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7DEC0D7-2B28-BD4B-D382-5A2CBB10D7A0}"/>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36925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1F25F-4C43-0122-9BAD-42918E4ADC4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9CEB1B3-44AC-EFAE-7687-B89C669B3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3772BB0-EFA0-12D5-0232-79AAAECCD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BF3C2F7-81F0-FEBE-A3BF-364BF58B25DB}"/>
              </a:ext>
            </a:extLst>
          </p:cNvPr>
          <p:cNvSpPr>
            <a:spLocks noGrp="1"/>
          </p:cNvSpPr>
          <p:nvPr>
            <p:ph type="dt" sz="half" idx="10"/>
          </p:nvPr>
        </p:nvSpPr>
        <p:spPr/>
        <p:txBody>
          <a:bodyPr/>
          <a:lstStyle/>
          <a:p>
            <a:fld id="{0C174127-8C06-4DED-9A17-DD5FE5EDFA4C}" type="datetimeFigureOut">
              <a:rPr lang="fr-FR" smtClean="0"/>
              <a:t>22/05/2024</a:t>
            </a:fld>
            <a:endParaRPr lang="fr-FR"/>
          </a:p>
        </p:txBody>
      </p:sp>
      <p:sp>
        <p:nvSpPr>
          <p:cNvPr id="6" name="Espace réservé du pied de page 5">
            <a:extLst>
              <a:ext uri="{FF2B5EF4-FFF2-40B4-BE49-F238E27FC236}">
                <a16:creationId xmlns:a16="http://schemas.microsoft.com/office/drawing/2014/main" id="{A6E41BA6-4012-36B9-F748-72497B64AB9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97ED3AF-754A-42B1-691E-3004905FC800}"/>
              </a:ext>
            </a:extLst>
          </p:cNvPr>
          <p:cNvSpPr>
            <a:spLocks noGrp="1"/>
          </p:cNvSpPr>
          <p:nvPr>
            <p:ph type="sldNum" sz="quarter" idx="12"/>
          </p:nvPr>
        </p:nvSpPr>
        <p:spPr/>
        <p:txBody>
          <a:bodyPr/>
          <a:lstStyle/>
          <a:p>
            <a:fld id="{C2CB3636-76E8-4530-9B2A-79E4B62D4FBC}" type="slidenum">
              <a:rPr lang="fr-FR" smtClean="0"/>
              <a:t>‹N°›</a:t>
            </a:fld>
            <a:endParaRPr lang="fr-FR"/>
          </a:p>
        </p:txBody>
      </p:sp>
    </p:spTree>
    <p:extLst>
      <p:ext uri="{BB962C8B-B14F-4D97-AF65-F5344CB8AC3E}">
        <p14:creationId xmlns:p14="http://schemas.microsoft.com/office/powerpoint/2010/main" val="253559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4647DC3-2290-FA59-518B-7B6CE501A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58726A5-02EE-29C0-8ECC-96E170CE4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E5788A2-E6E5-DBC6-83A3-2D99D75456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74127-8C06-4DED-9A17-DD5FE5EDFA4C}" type="datetimeFigureOut">
              <a:rPr lang="fr-FR" smtClean="0"/>
              <a:t>22/05/2024</a:t>
            </a:fld>
            <a:endParaRPr lang="fr-FR"/>
          </a:p>
        </p:txBody>
      </p:sp>
      <p:sp>
        <p:nvSpPr>
          <p:cNvPr id="5" name="Espace réservé du pied de page 4">
            <a:extLst>
              <a:ext uri="{FF2B5EF4-FFF2-40B4-BE49-F238E27FC236}">
                <a16:creationId xmlns:a16="http://schemas.microsoft.com/office/drawing/2014/main" id="{76ED1937-546D-ECD5-64D0-F08E768D7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91DCD2D-ABD5-F093-96BA-5E7CC8F1F1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3636-76E8-4530-9B2A-79E4B62D4FBC}" type="slidenum">
              <a:rPr lang="fr-FR" smtClean="0"/>
              <a:t>‹N°›</a:t>
            </a:fld>
            <a:endParaRPr lang="fr-FR"/>
          </a:p>
        </p:txBody>
      </p:sp>
    </p:spTree>
    <p:extLst>
      <p:ext uri="{BB962C8B-B14F-4D97-AF65-F5344CB8AC3E}">
        <p14:creationId xmlns:p14="http://schemas.microsoft.com/office/powerpoint/2010/main" val="742978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gresql.org/" TargetMode="External"/><Relationship Id="rId2" Type="http://schemas.openxmlformats.org/officeDocument/2006/relationships/hyperlink" Target="https://www.mysql.com/" TargetMode="External"/><Relationship Id="rId1" Type="http://schemas.openxmlformats.org/officeDocument/2006/relationships/slideLayout" Target="../slideLayouts/slideLayout2.xml"/><Relationship Id="rId4" Type="http://schemas.openxmlformats.org/officeDocument/2006/relationships/hyperlink" Target="https://www.microsoft.com/en-us/sql-serv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3B411DD-7203-B3A9-9733-45B7AF975571}"/>
              </a:ext>
            </a:extLst>
          </p:cNvPr>
          <p:cNvSpPr txBox="1"/>
          <p:nvPr/>
        </p:nvSpPr>
        <p:spPr>
          <a:xfrm>
            <a:off x="173620" y="185196"/>
            <a:ext cx="10764456" cy="2031325"/>
          </a:xfrm>
          <a:prstGeom prst="rect">
            <a:avLst/>
          </a:prstGeom>
          <a:noFill/>
        </p:spPr>
        <p:txBody>
          <a:bodyPr wrap="square">
            <a:spAutoFit/>
          </a:bodyPr>
          <a:lstStyle/>
          <a:p>
            <a:pPr algn="l"/>
            <a:r>
              <a:rPr lang="en-US" b="1" i="0" dirty="0">
                <a:solidFill>
                  <a:srgbClr val="4C4C4C"/>
                </a:solidFill>
                <a:effectLst/>
                <a:latin typeface="Arial" panose="020B0604020202020204" pitchFamily="34" charset="0"/>
              </a:rPr>
              <a:t>Comparison of SQL vs NoSQL</a:t>
            </a:r>
          </a:p>
          <a:p>
            <a:pPr algn="l"/>
            <a:r>
              <a:rPr lang="en-US" b="0" i="0" dirty="0">
                <a:solidFill>
                  <a:srgbClr val="4C4C4C"/>
                </a:solidFill>
                <a:effectLst/>
                <a:latin typeface="Arial" panose="020B0604020202020204" pitchFamily="34" charset="0"/>
              </a:rPr>
              <a:t>With a basic understanding of what SQL vs NoSQL is, let's take a look at this quick comparison chart to see what sets the two apart:</a:t>
            </a:r>
            <a:br>
              <a:rPr lang="en-US" b="0" i="0" dirty="0">
                <a:solidFill>
                  <a:srgbClr val="4C4C4C"/>
                </a:solidFill>
                <a:effectLst/>
                <a:latin typeface="Arial" panose="020B0604020202020204" pitchFamily="34" charset="0"/>
              </a:rPr>
            </a:br>
            <a:br>
              <a:rPr lang="en-US" b="0" i="0" dirty="0">
                <a:solidFill>
                  <a:srgbClr val="4C4C4C"/>
                </a:solidFill>
                <a:effectLst/>
                <a:latin typeface="Arial" panose="020B0604020202020204" pitchFamily="34" charset="0"/>
              </a:rPr>
            </a:br>
            <a:endParaRPr lang="en-US" b="0" i="0" dirty="0">
              <a:solidFill>
                <a:srgbClr val="4C4C4C"/>
              </a:solidFill>
              <a:effectLst/>
              <a:latin typeface="Arial" panose="020B0604020202020204" pitchFamily="34" charset="0"/>
            </a:endParaRPr>
          </a:p>
          <a:p>
            <a:br>
              <a:rPr lang="en-US" dirty="0"/>
            </a:br>
            <a:endParaRPr lang="fr-FR" dirty="0"/>
          </a:p>
        </p:txBody>
      </p:sp>
      <p:pic>
        <p:nvPicPr>
          <p:cNvPr id="5" name="Image 4">
            <a:extLst>
              <a:ext uri="{FF2B5EF4-FFF2-40B4-BE49-F238E27FC236}">
                <a16:creationId xmlns:a16="http://schemas.microsoft.com/office/drawing/2014/main" id="{3599D69B-31F7-CA7F-4410-46F73819B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987" y="1397674"/>
            <a:ext cx="8892026" cy="4446013"/>
          </a:xfrm>
          <a:prstGeom prst="rect">
            <a:avLst/>
          </a:prstGeom>
        </p:spPr>
      </p:pic>
    </p:spTree>
    <p:extLst>
      <p:ext uri="{BB962C8B-B14F-4D97-AF65-F5344CB8AC3E}">
        <p14:creationId xmlns:p14="http://schemas.microsoft.com/office/powerpoint/2010/main" val="36479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DC5C968-EDFE-CC5B-8683-C1A834E1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97485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C316C4B-56C3-AEE9-0193-06F34D780199}"/>
              </a:ext>
            </a:extLst>
          </p:cNvPr>
          <p:cNvSpPr>
            <a:spLocks noGrp="1"/>
          </p:cNvSpPr>
          <p:nvPr>
            <p:ph type="title"/>
          </p:nvPr>
        </p:nvSpPr>
        <p:spPr/>
        <p:txBody>
          <a:bodyPr>
            <a:normAutofit fontScale="90000"/>
          </a:bodyPr>
          <a:lstStyle/>
          <a:p>
            <a:pPr rtl="0"/>
            <a:r>
              <a:rPr lang="fr-FR" b="1" i="0" u="sng" dirty="0">
                <a:solidFill>
                  <a:srgbClr val="FF0000"/>
                </a:solidFill>
                <a:effectLst/>
                <a:latin typeface="Studio-Feixen-Sans"/>
              </a:rPr>
              <a:t>Advantages</a:t>
            </a:r>
            <a:r>
              <a:rPr lang="fr-FR" b="1" i="0" dirty="0">
                <a:solidFill>
                  <a:srgbClr val="FF0000"/>
                </a:solidFill>
                <a:effectLst/>
                <a:latin typeface="Studio-Feixen-Sans"/>
              </a:rPr>
              <a:t> </a:t>
            </a:r>
            <a:r>
              <a:rPr lang="fr-FR" b="1" i="0" u="sng" dirty="0">
                <a:solidFill>
                  <a:srgbClr val="FF0000"/>
                </a:solidFill>
                <a:effectLst/>
                <a:latin typeface="Studio-Feixen-Sans"/>
              </a:rPr>
              <a:t>of</a:t>
            </a:r>
            <a:r>
              <a:rPr lang="fr-FR" b="1" i="0" dirty="0">
                <a:solidFill>
                  <a:srgbClr val="FF0000"/>
                </a:solidFill>
                <a:effectLst/>
                <a:latin typeface="Studio-Feixen-Sans"/>
              </a:rPr>
              <a:t> </a:t>
            </a:r>
            <a:r>
              <a:rPr lang="fr-FR" b="1" i="0" u="sng" dirty="0">
                <a:solidFill>
                  <a:srgbClr val="FF0000"/>
                </a:solidFill>
                <a:effectLst/>
                <a:latin typeface="Studio-Feixen-Sans"/>
              </a:rPr>
              <a:t>SQL</a:t>
            </a:r>
            <a:br>
              <a:rPr lang="fr-FR" b="1" i="0" dirty="0">
                <a:solidFill>
                  <a:srgbClr val="FF0000"/>
                </a:solidFill>
                <a:effectLst/>
                <a:latin typeface="Studio-Feixen-Sans"/>
              </a:rPr>
            </a:br>
            <a:br>
              <a:rPr lang="fr-FR" dirty="0">
                <a:solidFill>
                  <a:srgbClr val="FF0000"/>
                </a:solidFill>
              </a:rPr>
            </a:br>
            <a:endParaRPr lang="fr-FR" dirty="0">
              <a:solidFill>
                <a:srgbClr val="FF0000"/>
              </a:solidFill>
            </a:endParaRPr>
          </a:p>
        </p:txBody>
      </p:sp>
      <p:sp>
        <p:nvSpPr>
          <p:cNvPr id="5" name="Espace réservé du contenu 4">
            <a:extLst>
              <a:ext uri="{FF2B5EF4-FFF2-40B4-BE49-F238E27FC236}">
                <a16:creationId xmlns:a16="http://schemas.microsoft.com/office/drawing/2014/main" id="{0666CE33-5FDA-4699-5B03-A59EF6B75C58}"/>
              </a:ext>
            </a:extLst>
          </p:cNvPr>
          <p:cNvSpPr>
            <a:spLocks noGrp="1"/>
          </p:cNvSpPr>
          <p:nvPr>
            <p:ph idx="1"/>
          </p:nvPr>
        </p:nvSpPr>
        <p:spPr>
          <a:xfrm>
            <a:off x="347241" y="1458409"/>
            <a:ext cx="11006559" cy="4718553"/>
          </a:xfrm>
        </p:spPr>
        <p:txBody>
          <a:bodyPr>
            <a:normAutofit fontScale="85000" lnSpcReduction="20000"/>
          </a:bodyPr>
          <a:lstStyle/>
          <a:p>
            <a:pPr algn="l">
              <a:buFont typeface="+mj-lt"/>
              <a:buAutoNum type="arabicPeriod"/>
            </a:pPr>
            <a:r>
              <a:rPr lang="en-US" b="1" i="0" dirty="0">
                <a:solidFill>
                  <a:srgbClr val="00B050"/>
                </a:solidFill>
                <a:effectLst/>
                <a:latin typeface="Studio-Feixen-Sans"/>
              </a:rPr>
              <a:t>Atomicity</a:t>
            </a:r>
            <a:r>
              <a:rPr lang="en-US" b="0" i="0" dirty="0">
                <a:solidFill>
                  <a:srgbClr val="00B050"/>
                </a:solidFill>
                <a:effectLst/>
                <a:latin typeface="Studio-Feixen-Sans"/>
              </a:rPr>
              <a:t>: </a:t>
            </a:r>
            <a:r>
              <a:rPr lang="en-US" b="0" i="0" dirty="0">
                <a:solidFill>
                  <a:srgbClr val="05192D"/>
                </a:solidFill>
                <a:effectLst/>
                <a:latin typeface="Studio-Feixen-Sans"/>
              </a:rPr>
              <a:t>This property ensures that each attempted set of changes to a database is treated as a single, indivisible unit of work. Either the whole unit is committed to the database, or none of them are if any part of the transaction fails.</a:t>
            </a:r>
          </a:p>
          <a:p>
            <a:pPr algn="l">
              <a:buFont typeface="+mj-lt"/>
              <a:buAutoNum type="arabicPeriod"/>
            </a:pPr>
            <a:r>
              <a:rPr lang="en-US" b="1" i="0" dirty="0">
                <a:solidFill>
                  <a:srgbClr val="00B050"/>
                </a:solidFill>
                <a:effectLst/>
                <a:latin typeface="Studio-Feixen-Sans"/>
              </a:rPr>
              <a:t>Consistency</a:t>
            </a:r>
            <a:r>
              <a:rPr lang="en-US" b="0" i="0" dirty="0">
                <a:solidFill>
                  <a:srgbClr val="00B050"/>
                </a:solidFill>
                <a:effectLst/>
                <a:latin typeface="Studio-Feixen-Sans"/>
              </a:rPr>
              <a:t>: </a:t>
            </a:r>
            <a:r>
              <a:rPr lang="en-US" b="0" i="0" dirty="0">
                <a:solidFill>
                  <a:srgbClr val="05192D"/>
                </a:solidFill>
                <a:effectLst/>
                <a:latin typeface="Studio-Feixen-Sans"/>
              </a:rPr>
              <a:t>Ensures that a transaction ends with the database in a valid state. The database must satisfy a set of integrity constraints both before and after the transaction.</a:t>
            </a:r>
          </a:p>
          <a:p>
            <a:pPr algn="l">
              <a:buFont typeface="+mj-lt"/>
              <a:buAutoNum type="arabicPeriod"/>
            </a:pPr>
            <a:r>
              <a:rPr lang="en-US" b="1" i="0" dirty="0">
                <a:solidFill>
                  <a:srgbClr val="00B050"/>
                </a:solidFill>
                <a:effectLst/>
                <a:latin typeface="Studio-Feixen-Sans"/>
              </a:rPr>
              <a:t>Isolation</a:t>
            </a:r>
            <a:r>
              <a:rPr lang="en-US" b="0" i="0" dirty="0">
                <a:solidFill>
                  <a:srgbClr val="00B050"/>
                </a:solidFill>
                <a:effectLst/>
                <a:latin typeface="Studio-Feixen-Sans"/>
              </a:rPr>
              <a:t>: </a:t>
            </a:r>
            <a:r>
              <a:rPr lang="en-US" b="0" i="0" dirty="0">
                <a:solidFill>
                  <a:srgbClr val="05192D"/>
                </a:solidFill>
                <a:effectLst/>
                <a:latin typeface="Studio-Feixen-Sans"/>
              </a:rPr>
              <a:t>Ensures that simultaneous transactions do not lead to inconsistencies in the database. Each transaction appears to execute in isolation, unaware of other transactions running. Isolation prevents interference between transactions and maintains their integrity.</a:t>
            </a:r>
          </a:p>
          <a:p>
            <a:pPr algn="l">
              <a:buFont typeface="+mj-lt"/>
              <a:buAutoNum type="arabicPeriod"/>
            </a:pPr>
            <a:r>
              <a:rPr lang="en-US" b="1" i="0" dirty="0">
                <a:solidFill>
                  <a:srgbClr val="00B050"/>
                </a:solidFill>
                <a:effectLst/>
                <a:latin typeface="Studio-Feixen-Sans"/>
              </a:rPr>
              <a:t>Durability</a:t>
            </a:r>
            <a:r>
              <a:rPr lang="en-US" b="0" i="0" dirty="0">
                <a:solidFill>
                  <a:srgbClr val="00B050"/>
                </a:solidFill>
                <a:effectLst/>
                <a:latin typeface="Studio-Feixen-Sans"/>
              </a:rPr>
              <a:t>: </a:t>
            </a:r>
            <a:r>
              <a:rPr lang="en-US" b="0" i="0" dirty="0">
                <a:solidFill>
                  <a:srgbClr val="05192D"/>
                </a:solidFill>
                <a:effectLst/>
                <a:latin typeface="Studio-Feixen-Sans"/>
              </a:rPr>
              <a:t>Durability guarantees that once a transaction is committed, its effects persist even in the event of a system failure. The changes made by the transaction are permanently stored in the database, and they survive system crashes or power outages.</a:t>
            </a:r>
          </a:p>
          <a:p>
            <a:pPr marL="0" indent="0">
              <a:buNone/>
            </a:pPr>
            <a:br>
              <a:rPr lang="en-US" dirty="0"/>
            </a:br>
            <a:endParaRPr lang="fr-FR" dirty="0"/>
          </a:p>
        </p:txBody>
      </p:sp>
    </p:spTree>
    <p:extLst>
      <p:ext uri="{BB962C8B-B14F-4D97-AF65-F5344CB8AC3E}">
        <p14:creationId xmlns:p14="http://schemas.microsoft.com/office/powerpoint/2010/main" val="1030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3283CD-9C80-4EA3-6C85-32B82980C58F}"/>
              </a:ext>
            </a:extLst>
          </p:cNvPr>
          <p:cNvSpPr>
            <a:spLocks noGrp="1"/>
          </p:cNvSpPr>
          <p:nvPr>
            <p:ph type="title"/>
          </p:nvPr>
        </p:nvSpPr>
        <p:spPr/>
        <p:txBody>
          <a:bodyPr/>
          <a:lstStyle/>
          <a:p>
            <a:r>
              <a:rPr lang="fr-FR" b="1" i="0" u="sng" dirty="0">
                <a:solidFill>
                  <a:srgbClr val="FF0000"/>
                </a:solidFill>
                <a:effectLst/>
                <a:latin typeface="Studio-Feixen-Sans"/>
              </a:rPr>
              <a:t>Common SQL Database Systems</a:t>
            </a:r>
            <a:br>
              <a:rPr lang="fr-FR" b="1" i="0" dirty="0">
                <a:solidFill>
                  <a:srgbClr val="05192D"/>
                </a:solidFill>
                <a:effectLst/>
                <a:latin typeface="Studio-Feixen-Sans"/>
              </a:rPr>
            </a:br>
            <a:endParaRPr lang="fr-FR" dirty="0"/>
          </a:p>
        </p:txBody>
      </p:sp>
      <p:sp>
        <p:nvSpPr>
          <p:cNvPr id="3" name="Espace réservé du contenu 2">
            <a:extLst>
              <a:ext uri="{FF2B5EF4-FFF2-40B4-BE49-F238E27FC236}">
                <a16:creationId xmlns:a16="http://schemas.microsoft.com/office/drawing/2014/main" id="{A869FBD7-DE1C-A9C4-4741-E17969C3C17D}"/>
              </a:ext>
            </a:extLst>
          </p:cNvPr>
          <p:cNvSpPr>
            <a:spLocks noGrp="1"/>
          </p:cNvSpPr>
          <p:nvPr>
            <p:ph idx="1"/>
          </p:nvPr>
        </p:nvSpPr>
        <p:spPr/>
        <p:txBody>
          <a:bodyPr>
            <a:normAutofit fontScale="92500" lnSpcReduction="20000"/>
          </a:bodyPr>
          <a:lstStyle/>
          <a:p>
            <a:pPr algn="l" rtl="0"/>
            <a:r>
              <a:rPr lang="en-US" b="0" i="0" dirty="0">
                <a:solidFill>
                  <a:srgbClr val="05192D"/>
                </a:solidFill>
                <a:effectLst/>
                <a:latin typeface="Studio-Feixen-Sans"/>
              </a:rPr>
              <a:t>there are three commonly used RDBMS:</a:t>
            </a:r>
          </a:p>
          <a:p>
            <a:pPr algn="l">
              <a:buFont typeface="+mj-lt"/>
              <a:buAutoNum type="arabicPeriod"/>
            </a:pPr>
            <a:r>
              <a:rPr lang="en-US" b="1" i="0" dirty="0">
                <a:solidFill>
                  <a:srgbClr val="05192D"/>
                </a:solidFill>
                <a:effectLst/>
                <a:latin typeface="Studio-Feixen-Sans"/>
              </a:rPr>
              <a:t>MySQL</a:t>
            </a:r>
            <a:r>
              <a:rPr lang="en-US" b="0" i="0" dirty="0">
                <a:solidFill>
                  <a:srgbClr val="05192D"/>
                </a:solidFill>
                <a:effectLst/>
                <a:latin typeface="Studio-Feixen-Sans"/>
              </a:rPr>
              <a:t>: </a:t>
            </a:r>
            <a:r>
              <a:rPr lang="en-US" b="1" i="0" u="none" strike="noStrike" dirty="0">
                <a:solidFill>
                  <a:srgbClr val="0075AD"/>
                </a:solidFill>
                <a:effectLst/>
                <a:latin typeface="Studio-Feixen-Sans"/>
                <a:hlinkClick r:id="rId2"/>
              </a:rPr>
              <a:t>MySQL</a:t>
            </a:r>
            <a:r>
              <a:rPr lang="en-US" b="0" i="0" dirty="0">
                <a:solidFill>
                  <a:srgbClr val="05192D"/>
                </a:solidFill>
                <a:effectLst/>
                <a:latin typeface="Studio-Feixen-Sans"/>
              </a:rPr>
              <a:t> is an open-source RDBMS, now owned by Oracle, known for speed, reliability, and ease of use. MySQL is often used in LAMP stack (Linux, Apache, MySQL, PHP/Python/Perl) environments for small to medium-sized web applications.</a:t>
            </a:r>
          </a:p>
          <a:p>
            <a:pPr algn="l">
              <a:buFont typeface="+mj-lt"/>
              <a:buAutoNum type="arabicPeriod"/>
            </a:pPr>
            <a:r>
              <a:rPr lang="en-US" b="1" i="0" dirty="0">
                <a:solidFill>
                  <a:srgbClr val="05192D"/>
                </a:solidFill>
                <a:effectLst/>
                <a:latin typeface="Studio-Feixen-Sans"/>
              </a:rPr>
              <a:t>PostgreSQL</a:t>
            </a:r>
            <a:r>
              <a:rPr lang="en-US" b="0" i="0" dirty="0">
                <a:solidFill>
                  <a:srgbClr val="05192D"/>
                </a:solidFill>
                <a:effectLst/>
                <a:latin typeface="Studio-Feixen-Sans"/>
              </a:rPr>
              <a:t>: An open-source object-relational database system with advanced features (e.g., support for custom functions and procedures as well as for complex queries, indexing, and transactions). </a:t>
            </a:r>
            <a:r>
              <a:rPr lang="en-US" b="1" i="0" u="none" strike="noStrike" dirty="0">
                <a:solidFill>
                  <a:srgbClr val="0075AD"/>
                </a:solidFill>
                <a:effectLst/>
                <a:latin typeface="Studio-Feixen-Sans"/>
                <a:hlinkClick r:id="rId3"/>
              </a:rPr>
              <a:t>PostgreSQL</a:t>
            </a:r>
            <a:r>
              <a:rPr lang="en-US" b="0" i="0" dirty="0">
                <a:solidFill>
                  <a:srgbClr val="05192D"/>
                </a:solidFill>
                <a:effectLst/>
                <a:latin typeface="Studio-Feixen-Sans"/>
              </a:rPr>
              <a:t> is best for large-scale applications, data warehousing, and geospatial data.</a:t>
            </a:r>
          </a:p>
          <a:p>
            <a:pPr algn="l">
              <a:buFont typeface="+mj-lt"/>
              <a:buAutoNum type="arabicPeriod"/>
            </a:pPr>
            <a:r>
              <a:rPr lang="en-US" b="1" i="0" dirty="0">
                <a:solidFill>
                  <a:srgbClr val="05192D"/>
                </a:solidFill>
                <a:effectLst/>
                <a:latin typeface="Studio-Feixen-Sans"/>
              </a:rPr>
              <a:t>Microsoft SQL Server</a:t>
            </a:r>
            <a:r>
              <a:rPr lang="en-US" b="0" i="0" dirty="0">
                <a:solidFill>
                  <a:srgbClr val="05192D"/>
                </a:solidFill>
                <a:effectLst/>
                <a:latin typeface="Studio-Feixen-Sans"/>
              </a:rPr>
              <a:t>: A proprietary RDBMS by Microsoft, which is part of a suite with editions like Express, Standard, and Enterprise. </a:t>
            </a:r>
            <a:r>
              <a:rPr lang="en-US" b="1" i="0" u="none" strike="noStrike" dirty="0">
                <a:solidFill>
                  <a:srgbClr val="0075AD"/>
                </a:solidFill>
                <a:effectLst/>
                <a:latin typeface="Studio-Feixen-Sans"/>
                <a:hlinkClick r:id="rId4"/>
              </a:rPr>
              <a:t>Microsoft SQL Server</a:t>
            </a:r>
            <a:r>
              <a:rPr lang="en-US" b="0" i="0" dirty="0">
                <a:solidFill>
                  <a:srgbClr val="05192D"/>
                </a:solidFill>
                <a:effectLst/>
                <a:latin typeface="Studio-Feixen-Sans"/>
              </a:rPr>
              <a:t> integrates well with Microsoft's ecosystem and is suitable for diverse applications from small businesses to large enterprises.</a:t>
            </a:r>
          </a:p>
          <a:p>
            <a:endParaRPr lang="fr-FR" dirty="0"/>
          </a:p>
        </p:txBody>
      </p:sp>
    </p:spTree>
    <p:extLst>
      <p:ext uri="{BB962C8B-B14F-4D97-AF65-F5344CB8AC3E}">
        <p14:creationId xmlns:p14="http://schemas.microsoft.com/office/powerpoint/2010/main" val="419908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A1F20-5C4F-64E0-631E-0A325502521D}"/>
              </a:ext>
            </a:extLst>
          </p:cNvPr>
          <p:cNvSpPr>
            <a:spLocks noGrp="1"/>
          </p:cNvSpPr>
          <p:nvPr>
            <p:ph type="title"/>
          </p:nvPr>
        </p:nvSpPr>
        <p:spPr/>
        <p:txBody>
          <a:bodyPr/>
          <a:lstStyle/>
          <a:p>
            <a:r>
              <a:rPr lang="fr-FR" b="1" i="0" u="sng" dirty="0">
                <a:solidFill>
                  <a:srgbClr val="FF0000"/>
                </a:solidFill>
                <a:effectLst/>
                <a:latin typeface="Studio-Feixen-Sans"/>
              </a:rPr>
              <a:t>Advantages of NoSQL</a:t>
            </a:r>
            <a:br>
              <a:rPr lang="fr-FR" b="1" i="0" dirty="0">
                <a:solidFill>
                  <a:srgbClr val="05192D"/>
                </a:solidFill>
                <a:effectLst/>
                <a:latin typeface="Studio-Feixen-Sans"/>
              </a:rPr>
            </a:br>
            <a:endParaRPr lang="fr-FR" dirty="0"/>
          </a:p>
        </p:txBody>
      </p:sp>
      <p:sp>
        <p:nvSpPr>
          <p:cNvPr id="3" name="Espace réservé du contenu 2">
            <a:extLst>
              <a:ext uri="{FF2B5EF4-FFF2-40B4-BE49-F238E27FC236}">
                <a16:creationId xmlns:a16="http://schemas.microsoft.com/office/drawing/2014/main" id="{544A9784-B66D-FC11-6958-BC65F3310232}"/>
              </a:ext>
            </a:extLst>
          </p:cNvPr>
          <p:cNvSpPr>
            <a:spLocks noGrp="1"/>
          </p:cNvSpPr>
          <p:nvPr>
            <p:ph idx="1"/>
          </p:nvPr>
        </p:nvSpPr>
        <p:spPr>
          <a:xfrm>
            <a:off x="838199" y="1551008"/>
            <a:ext cx="10620737" cy="4625955"/>
          </a:xfrm>
        </p:spPr>
        <p:txBody>
          <a:bodyPr>
            <a:normAutofit fontScale="77500" lnSpcReduction="20000"/>
          </a:bodyPr>
          <a:lstStyle/>
          <a:p>
            <a:pPr algn="l" rtl="0"/>
            <a:r>
              <a:rPr lang="en-US" b="0" i="0" dirty="0">
                <a:solidFill>
                  <a:srgbClr val="05192D"/>
                </a:solidFill>
                <a:effectLst/>
                <a:latin typeface="Studio-Feixen-Sans"/>
              </a:rPr>
              <a:t>NoSQL databases offer several advantages, with notable strengths in scalability, flexibility, and performance when dealing with unstructured data.</a:t>
            </a:r>
          </a:p>
          <a:p>
            <a:pPr algn="l" rtl="0"/>
            <a:r>
              <a:rPr lang="en-US" b="0" i="0" dirty="0">
                <a:solidFill>
                  <a:srgbClr val="05192D"/>
                </a:solidFill>
                <a:effectLst/>
                <a:latin typeface="Studio-Feixen-Sans"/>
              </a:rPr>
              <a:t>NoSQL databases offer scalability in the form of horizontal scalability and elasticity. They are designed to scale horizontally, allowing organizations to handle increasing amounts of data by adding more servers to a distributed system. This makes them well-suited for applications with growing or unpredictable workloads.</a:t>
            </a:r>
          </a:p>
          <a:p>
            <a:pPr algn="l" rtl="0"/>
            <a:r>
              <a:rPr lang="en-US" b="0" i="0" dirty="0">
                <a:solidFill>
                  <a:srgbClr val="05192D"/>
                </a:solidFill>
                <a:effectLst/>
                <a:latin typeface="Studio-Feixen-Sans"/>
              </a:rPr>
              <a:t>Many NoSQL databases also provide automatic </a:t>
            </a:r>
            <a:r>
              <a:rPr lang="en-US" b="0" i="0" dirty="0" err="1">
                <a:solidFill>
                  <a:srgbClr val="05192D"/>
                </a:solidFill>
                <a:effectLst/>
                <a:latin typeface="Studio-Feixen-Sans"/>
              </a:rPr>
              <a:t>sharding</a:t>
            </a:r>
            <a:r>
              <a:rPr lang="en-US" b="0" i="0" dirty="0">
                <a:solidFill>
                  <a:srgbClr val="05192D"/>
                </a:solidFill>
                <a:effectLst/>
                <a:latin typeface="Studio-Feixen-Sans"/>
              </a:rPr>
              <a:t> and load balancing, distributing data across multiple nodes to ensure efficient resource utilization and improved performance. This capability enables systems to scale up or down dynamically based on demand and is known as elasticity.</a:t>
            </a:r>
          </a:p>
          <a:p>
            <a:pPr algn="l" rtl="0"/>
            <a:r>
              <a:rPr lang="en-US" b="0" i="0" dirty="0">
                <a:solidFill>
                  <a:srgbClr val="05192D"/>
                </a:solidFill>
                <a:effectLst/>
                <a:latin typeface="Studio-Feixen-Sans"/>
              </a:rPr>
              <a:t>They also provide schema flexibility. NoSQL databases use dynamic schemas, allowing for flexibility in data representation. This means that fields in a record can vary across different documents, accommodating the diverse and evolving data structures commonly encountered in modern applications.</a:t>
            </a:r>
          </a:p>
          <a:p>
            <a:pPr algn="l" rtl="0"/>
            <a:r>
              <a:rPr lang="en-US" b="0" i="0" dirty="0">
                <a:solidFill>
                  <a:srgbClr val="05192D"/>
                </a:solidFill>
                <a:effectLst/>
                <a:latin typeface="Studio-Feixen-Sans"/>
              </a:rPr>
              <a:t>They also perform well on unstructured and semi-structured data types like JSON and XML. Data today is often unpredictable, especially when user-generated, and NoSQL handles storing this data well.</a:t>
            </a:r>
          </a:p>
          <a:p>
            <a:pPr marL="0" indent="0">
              <a:buNone/>
            </a:pPr>
            <a:endParaRPr lang="fr-FR" dirty="0"/>
          </a:p>
        </p:txBody>
      </p:sp>
    </p:spTree>
    <p:extLst>
      <p:ext uri="{BB962C8B-B14F-4D97-AF65-F5344CB8AC3E}">
        <p14:creationId xmlns:p14="http://schemas.microsoft.com/office/powerpoint/2010/main" val="305882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8C703C8-D52C-2F5B-9735-12010CDEC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016" y="0"/>
            <a:ext cx="7611967" cy="6858000"/>
          </a:xfrm>
          <a:prstGeom prst="rect">
            <a:avLst/>
          </a:prstGeom>
        </p:spPr>
      </p:pic>
    </p:spTree>
    <p:extLst>
      <p:ext uri="{BB962C8B-B14F-4D97-AF65-F5344CB8AC3E}">
        <p14:creationId xmlns:p14="http://schemas.microsoft.com/office/powerpoint/2010/main" val="75695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50EC59-9AEF-C5F7-FAE2-E337A8E918D2}"/>
              </a:ext>
            </a:extLst>
          </p:cNvPr>
          <p:cNvSpPr>
            <a:spLocks noGrp="1"/>
          </p:cNvSpPr>
          <p:nvPr>
            <p:ph type="title"/>
          </p:nvPr>
        </p:nvSpPr>
        <p:spPr/>
        <p:txBody>
          <a:bodyPr/>
          <a:lstStyle/>
          <a:p>
            <a:r>
              <a:rPr lang="fr-FR" b="1" i="0" u="sng" dirty="0">
                <a:solidFill>
                  <a:srgbClr val="FF0000"/>
                </a:solidFill>
                <a:effectLst/>
                <a:latin typeface="Studio-Feixen-Sans"/>
              </a:rPr>
              <a:t>Common NoSQL Database Systems</a:t>
            </a:r>
            <a:br>
              <a:rPr lang="fr-FR" b="1" i="0" dirty="0">
                <a:solidFill>
                  <a:srgbClr val="05192D"/>
                </a:solidFill>
                <a:effectLst/>
                <a:latin typeface="Studio-Feixen-Sans"/>
              </a:rPr>
            </a:br>
            <a:endParaRPr lang="fr-FR" dirty="0"/>
          </a:p>
        </p:txBody>
      </p:sp>
      <p:sp>
        <p:nvSpPr>
          <p:cNvPr id="3" name="Espace réservé du contenu 2">
            <a:extLst>
              <a:ext uri="{FF2B5EF4-FFF2-40B4-BE49-F238E27FC236}">
                <a16:creationId xmlns:a16="http://schemas.microsoft.com/office/drawing/2014/main" id="{7CE52678-1FD3-44AE-FD4E-04C1CCF80689}"/>
              </a:ext>
            </a:extLst>
          </p:cNvPr>
          <p:cNvSpPr>
            <a:spLocks noGrp="1"/>
          </p:cNvSpPr>
          <p:nvPr>
            <p:ph idx="1"/>
          </p:nvPr>
        </p:nvSpPr>
        <p:spPr/>
        <p:txBody>
          <a:bodyPr>
            <a:normAutofit fontScale="92500" lnSpcReduction="10000"/>
          </a:bodyPr>
          <a:lstStyle/>
          <a:p>
            <a:pPr algn="l" rtl="0"/>
            <a:r>
              <a:rPr lang="en-US" b="0" i="0" dirty="0">
                <a:solidFill>
                  <a:srgbClr val="05192D"/>
                </a:solidFill>
                <a:effectLst/>
                <a:latin typeface="Studio-Feixen-Sans"/>
              </a:rPr>
              <a:t>A few of the most commonly used NoSQL database systems are:</a:t>
            </a:r>
          </a:p>
          <a:p>
            <a:pPr algn="l">
              <a:buFont typeface="+mj-lt"/>
              <a:buAutoNum type="arabicPeriod"/>
            </a:pPr>
            <a:r>
              <a:rPr lang="en-US" b="1" i="0" dirty="0">
                <a:solidFill>
                  <a:srgbClr val="05192D"/>
                </a:solidFill>
                <a:effectLst/>
                <a:latin typeface="Studio-Feixen-Sans"/>
              </a:rPr>
              <a:t>MongoDB</a:t>
            </a:r>
            <a:r>
              <a:rPr lang="en-US" b="0" i="0" dirty="0">
                <a:solidFill>
                  <a:srgbClr val="05192D"/>
                </a:solidFill>
                <a:effectLst/>
                <a:latin typeface="Studio-Feixen-Sans"/>
              </a:rPr>
              <a:t>: popular document-oriented NoSQL database that stores data in flexible, JSON-like BSON documents, providing scalability and high performance for diverse data types.</a:t>
            </a:r>
          </a:p>
          <a:p>
            <a:pPr algn="l">
              <a:buFont typeface="+mj-lt"/>
              <a:buAutoNum type="arabicPeriod"/>
            </a:pPr>
            <a:r>
              <a:rPr lang="en-US" b="1" i="0" dirty="0">
                <a:solidFill>
                  <a:srgbClr val="05192D"/>
                </a:solidFill>
                <a:effectLst/>
                <a:latin typeface="Studio-Feixen-Sans"/>
              </a:rPr>
              <a:t>Cassandra</a:t>
            </a:r>
            <a:r>
              <a:rPr lang="en-US" b="0" i="0" dirty="0">
                <a:solidFill>
                  <a:srgbClr val="05192D"/>
                </a:solidFill>
                <a:effectLst/>
                <a:latin typeface="Studio-Feixen-Sans"/>
              </a:rPr>
              <a:t>: A distributed and highly scalable NoSQL database designed for handling large amounts of data across multiple servers with a decentralized architecture, making it suitable for high-speed and high-volume applications.</a:t>
            </a:r>
          </a:p>
          <a:p>
            <a:pPr algn="l">
              <a:buFont typeface="+mj-lt"/>
              <a:buAutoNum type="arabicPeriod"/>
            </a:pPr>
            <a:r>
              <a:rPr lang="en-US" b="1" i="0" dirty="0">
                <a:solidFill>
                  <a:srgbClr val="05192D"/>
                </a:solidFill>
                <a:effectLst/>
                <a:latin typeface="Studio-Feixen-Sans"/>
              </a:rPr>
              <a:t>Redis</a:t>
            </a:r>
            <a:r>
              <a:rPr lang="en-US" b="0" i="0" dirty="0">
                <a:solidFill>
                  <a:srgbClr val="05192D"/>
                </a:solidFill>
                <a:effectLst/>
                <a:latin typeface="Studio-Feixen-Sans"/>
              </a:rPr>
              <a:t>: An in-memory data structure store known for its speed and versatility, serving as a caching mechanism, message broker, and key-value store, with support for various data structures like strings, hashes, and sets.</a:t>
            </a:r>
          </a:p>
          <a:p>
            <a:endParaRPr lang="fr-FR" dirty="0"/>
          </a:p>
        </p:txBody>
      </p:sp>
    </p:spTree>
    <p:extLst>
      <p:ext uri="{BB962C8B-B14F-4D97-AF65-F5344CB8AC3E}">
        <p14:creationId xmlns:p14="http://schemas.microsoft.com/office/powerpoint/2010/main" val="394717781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677</Words>
  <Application>Microsoft Office PowerPoint</Application>
  <PresentationFormat>Grand écran</PresentationFormat>
  <Paragraphs>25</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Studio-Feixen-Sans</vt:lpstr>
      <vt:lpstr>Thème Office</vt:lpstr>
      <vt:lpstr>Présentation PowerPoint</vt:lpstr>
      <vt:lpstr>Présentation PowerPoint</vt:lpstr>
      <vt:lpstr>Advantages of SQL  </vt:lpstr>
      <vt:lpstr>Common SQL Database Systems </vt:lpstr>
      <vt:lpstr>Advantages of NoSQL </vt:lpstr>
      <vt:lpstr>Présentation PowerPoint</vt:lpstr>
      <vt:lpstr>Common NoSQL Database Systems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sana</dc:creator>
  <cp:lastModifiedBy>sana</cp:lastModifiedBy>
  <cp:revision>1</cp:revision>
  <dcterms:created xsi:type="dcterms:W3CDTF">2024-05-21T08:45:29Z</dcterms:created>
  <dcterms:modified xsi:type="dcterms:W3CDTF">2024-05-22T10:45:31Z</dcterms:modified>
</cp:coreProperties>
</file>