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08" r:id="rId7"/>
    <p:sldId id="278" r:id="rId8"/>
    <p:sldId id="320" r:id="rId9"/>
    <p:sldId id="319" r:id="rId10"/>
    <p:sldId id="309" r:id="rId11"/>
    <p:sldId id="263" r:id="rId12"/>
    <p:sldId id="318" r:id="rId13"/>
    <p:sldId id="310" r:id="rId14"/>
    <p:sldId id="311" r:id="rId15"/>
    <p:sldId id="312" r:id="rId16"/>
    <p:sldId id="314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5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48ACE-7B5C-AA34-906F-AE2FF857C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65AD75-C174-BC73-887A-916B52B6F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7BF74C-1D29-9CCA-9264-6ACC65029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9DA4-0FD3-A951-7AF7-A39D9358B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11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13FF-6147-6DFE-7DAD-A3242E45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C11DC3-392B-0111-41CF-874679E1D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5D824-35E6-0BB5-3ECA-F21F5FAB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33EC-C172-3B53-86F4-0329787C4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13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B680E-B51B-B94E-DA9D-60F51A7C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409130-84AF-EADD-A216-D0AFC9EFA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ECF94-50EB-EF6C-1BFF-7128D9AEA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AEDC2-7549-306F-D1C3-6BA61966E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6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fr-FR" dirty="0" err="1"/>
              <a:t>PublicPrompt</a:t>
            </a:r>
            <a:r>
              <a:rPr lang="fr-FR" dirty="0"/>
              <a:t> – AI Chatbot for Public Queries</a:t>
            </a:r>
            <a:br>
              <a:rPr lang="fr-FR" dirty="0"/>
            </a:br>
            <a:br>
              <a:rPr lang="fr-FR" dirty="0"/>
            </a:br>
            <a:r>
              <a:rPr lang="fr-FR" sz="2800" u="sng" dirty="0"/>
              <a:t>Data Science &amp; AI Bootcamp Project</a:t>
            </a:r>
            <a:br>
              <a:rPr lang="fr-FR" sz="2800" u="sng" dirty="0"/>
            </a:br>
            <a:br>
              <a:rPr lang="fr-FR" sz="2800" u="sng" dirty="0"/>
            </a:br>
            <a:br>
              <a:rPr lang="fr-FR" sz="2800" u="sng" dirty="0"/>
            </a:br>
            <a:r>
              <a:rPr lang="fr-FR" sz="2800" dirty="0"/>
              <a:t>                                                                        </a:t>
            </a:r>
            <a:r>
              <a:rPr lang="fr-FR" sz="2000" dirty="0"/>
              <a:t>by </a:t>
            </a:r>
            <a:r>
              <a:rPr lang="fr-FR" sz="2800" dirty="0"/>
              <a:t>S</a:t>
            </a:r>
            <a:r>
              <a:rPr lang="fr-FR" sz="2000" dirty="0"/>
              <a:t>ana </a:t>
            </a:r>
            <a:r>
              <a:rPr lang="fr-FR" sz="2800" dirty="0"/>
              <a:t>H</a:t>
            </a:r>
            <a:r>
              <a:rPr lang="fr-FR" sz="2000" dirty="0"/>
              <a:t>ussain</a:t>
            </a:r>
            <a:br>
              <a:rPr lang="fr-FR" sz="2000" dirty="0"/>
            </a:br>
            <a:r>
              <a:rPr lang="fr-FR" sz="2000" dirty="0"/>
              <a:t>                                                                                                       </a:t>
            </a:r>
            <a:r>
              <a:rPr lang="fr-FR" sz="1800" dirty="0"/>
              <a:t>DS &amp; AI – Cohort 11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3E7101-5F22-55F1-7FAC-CCE0A821AEAD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914400" y="2038350"/>
            <a:ext cx="4576763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your chatbot in 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Typing a question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Clicking a sample prompt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Receiving a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&amp; Deployment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Backend</a:t>
            </a:r>
            <a:endParaRPr lang="en-US" dirty="0"/>
          </a:p>
          <a:p>
            <a:r>
              <a:rPr lang="en-US" dirty="0"/>
              <a:t>Python 3.10+</a:t>
            </a:r>
          </a:p>
          <a:p>
            <a:r>
              <a:rPr lang="en-US" dirty="0" err="1"/>
              <a:t>FastAPI</a:t>
            </a:r>
            <a:r>
              <a:rPr lang="en-US" dirty="0"/>
              <a:t> (REST API)</a:t>
            </a:r>
          </a:p>
          <a:p>
            <a:r>
              <a:rPr lang="en-US" dirty="0" err="1"/>
              <a:t>LangChain</a:t>
            </a:r>
            <a:r>
              <a:rPr lang="en-US" dirty="0"/>
              <a:t> (RAG pipeline)</a:t>
            </a:r>
          </a:p>
          <a:p>
            <a:r>
              <a:rPr lang="en-US" dirty="0"/>
              <a:t>Hugging Face Transformers (models &amp; embeddings)</a:t>
            </a:r>
          </a:p>
          <a:p>
            <a:r>
              <a:rPr lang="en-US" dirty="0"/>
              <a:t>FAISS (vector database for retrieval)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Hosted on </a:t>
            </a:r>
            <a:r>
              <a:rPr lang="en-US" b="1" dirty="0" err="1"/>
              <a:t>Streamlit</a:t>
            </a:r>
            <a:r>
              <a:rPr lang="en-US" b="1" dirty="0"/>
              <a:t> Cloud</a:t>
            </a:r>
            <a:endParaRPr lang="en-US" dirty="0"/>
          </a:p>
          <a:p>
            <a:r>
              <a:rPr lang="en-US" dirty="0"/>
              <a:t>Public URL available</a:t>
            </a:r>
          </a:p>
          <a:p>
            <a:r>
              <a:rPr lang="en-US" dirty="0"/>
              <a:t>Lightweight, no installation required</a:t>
            </a:r>
          </a:p>
          <a:p>
            <a:r>
              <a:rPr lang="en-US" dirty="0"/>
              <a:t>Accessible from any browser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Handling unknown queries</a:t>
            </a:r>
          </a:p>
          <a:p>
            <a:r>
              <a:rPr lang="en-US" dirty="0"/>
              <a:t>Designing a simple and user-friendly interface</a:t>
            </a:r>
          </a:p>
          <a:p>
            <a:r>
              <a:rPr lang="en-US" dirty="0"/>
              <a:t>Reversing chat messages for better UX</a:t>
            </a:r>
          </a:p>
          <a:p>
            <a:r>
              <a:rPr lang="en-US" dirty="0"/>
              <a:t>Integrating sample buttons for easier interaction</a:t>
            </a:r>
          </a:p>
          <a:p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0362" r="30362"/>
          <a:stretch/>
        </p:blipFill>
        <p:spPr>
          <a:xfrm>
            <a:off x="7464754" y="136621"/>
            <a:ext cx="4366175" cy="6236044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/ Takeaways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B2D51B-2384-7BCB-E68C-0A475804F05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094476" y="1322363"/>
            <a:ext cx="5887083" cy="51065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04CE27-1194-EB81-7098-0F81C61B324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65760" y="3801640"/>
            <a:ext cx="72780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staff workload by automating FAQs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citizen experience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responses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government services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Sana </a:t>
            </a:r>
            <a:r>
              <a:rPr lang="en-US" dirty="0" err="1"/>
              <a:t>hussain</a:t>
            </a:r>
            <a:endParaRPr lang="en-US" dirty="0"/>
          </a:p>
          <a:p>
            <a:pPr lvl="1"/>
            <a:r>
              <a:rPr lang="en-US" dirty="0"/>
              <a:t>sanahussain4747@gmail.com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305817"/>
              </p:ext>
            </p:extLst>
          </p:nvPr>
        </p:nvGraphicFramePr>
        <p:xfrm>
          <a:off x="6869113" y="674707"/>
          <a:ext cx="4321420" cy="4446016"/>
        </p:xfrm>
        <a:graphic>
          <a:graphicData uri="http://schemas.openxmlformats.org/drawingml/2006/table">
            <a:tbl>
              <a:tblPr firstRow="1" bandRow="1"/>
              <a:tblGrid>
                <a:gridCol w="4321420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459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Problem Statement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33366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Project Overview</a:t>
                      </a:r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52413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Key Features</a:t>
                      </a:r>
                    </a:p>
                    <a:p>
                      <a:pPr algn="r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143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Workflow / Architecture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149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Tech Stack &amp; Deployment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7E69C6-C0DA-1236-31DD-5DCFF159F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473314"/>
              </p:ext>
            </p:extLst>
          </p:nvPr>
        </p:nvGraphicFramePr>
        <p:xfrm>
          <a:off x="6869113" y="5120723"/>
          <a:ext cx="4321420" cy="1737277"/>
        </p:xfrm>
        <a:graphic>
          <a:graphicData uri="http://schemas.openxmlformats.org/drawingml/2006/table">
            <a:tbl>
              <a:tblPr firstRow="1" bandRow="1"/>
              <a:tblGrid>
                <a:gridCol w="4321420">
                  <a:extLst>
                    <a:ext uri="{9D8B030D-6E8A-4147-A177-3AD203B41FA5}">
                      <a16:colId xmlns:a16="http://schemas.microsoft.com/office/drawing/2014/main" val="462281269"/>
                    </a:ext>
                  </a:extLst>
                </a:gridCol>
              </a:tblGrid>
              <a:tr h="91431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Challenges &amp; Learnings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852749"/>
                  </a:ext>
                </a:extLst>
              </a:tr>
              <a:tr h="81498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Conclusion &amp; Takeaways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45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E2E723C-39B4-EB40-55D3-2BF1A545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8935" y="0"/>
            <a:ext cx="5763065" cy="6858000"/>
          </a:xfrm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40903-2940-B95B-2872-CA22DB36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61" y="914400"/>
            <a:ext cx="5278552" cy="4783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514535" cy="1659988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D8F9B-B226-48B6-E147-4BA50D23E434}"/>
              </a:ext>
            </a:extLst>
          </p:cNvPr>
          <p:cNvSpPr txBox="1"/>
          <p:nvPr/>
        </p:nvSpPr>
        <p:spPr>
          <a:xfrm>
            <a:off x="393895" y="3010486"/>
            <a:ext cx="5949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Citizens often have repetitive questions for Price Control &amp; Commodity Management Department in Punjab PC&amp;CMD.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Manual handling increases staff workload and response time.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Need: </a:t>
            </a:r>
            <a:r>
              <a:rPr lang="en-US" sz="2000" b="1" dirty="0"/>
              <a:t>Automated, lightweight solution</a:t>
            </a:r>
            <a:r>
              <a:rPr lang="en-US" sz="2000" dirty="0"/>
              <a:t> to handle FAQs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895" y="119575"/>
            <a:ext cx="7005711" cy="2693963"/>
          </a:xfrm>
        </p:spPr>
        <p:txBody>
          <a:bodyPr anchor="b"/>
          <a:lstStyle/>
          <a:p>
            <a:r>
              <a:rPr lang="en-US" sz="5400" b="1" dirty="0"/>
              <a:t>Project Overview</a:t>
            </a:r>
            <a:br>
              <a:rPr lang="en-US" b="1" dirty="0"/>
            </a:br>
            <a:r>
              <a:rPr lang="en-US" sz="3200" dirty="0">
                <a:latin typeface="Arial Narrow" panose="020B0606020202030204" pitchFamily="34" charset="0"/>
              </a:rPr>
              <a:t>AI-powered chatbot with </a:t>
            </a:r>
            <a:r>
              <a:rPr lang="en-US" sz="3200" b="1" dirty="0">
                <a:latin typeface="Arial Narrow" panose="020B0606020202030204" pitchFamily="34" charset="0"/>
              </a:rPr>
              <a:t>predefined intents</a:t>
            </a:r>
            <a:r>
              <a:rPr lang="en-US" sz="3200" dirty="0">
                <a:latin typeface="Arial Narrow" panose="020B0606020202030204" pitchFamily="34" charset="0"/>
              </a:rPr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500" r="24500"/>
          <a:stretch/>
        </p:blipFill>
        <p:spPr>
          <a:xfrm>
            <a:off x="-1" y="-129838"/>
            <a:ext cx="5345724" cy="6987838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3347" y="2700997"/>
            <a:ext cx="6288257" cy="4037428"/>
          </a:xfrm>
        </p:spPr>
        <p:txBody>
          <a:bodyPr/>
          <a:lstStyle/>
          <a:p>
            <a:r>
              <a:rPr lang="en-US" dirty="0"/>
              <a:t>Handles common queries: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Office hours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Contact info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Commodity INFO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Service procedures</a:t>
            </a:r>
            <a:br>
              <a:rPr lang="en-US" dirty="0"/>
            </a:br>
            <a:endParaRPr lang="en-US" dirty="0"/>
          </a:p>
          <a:p>
            <a:r>
              <a:rPr lang="en-US" sz="1800" dirty="0"/>
              <a:t>Optional OpenAI API integration for unknown 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D4295-D48E-93A5-6421-1780C09B5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F944D1-8781-AFDC-2867-A0C95CEC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056" y="119575"/>
            <a:ext cx="8426548" cy="2187527"/>
          </a:xfrm>
        </p:spPr>
        <p:txBody>
          <a:bodyPr anchor="b"/>
          <a:lstStyle/>
          <a:p>
            <a:r>
              <a:rPr lang="en-US" sz="5400" b="1" dirty="0"/>
              <a:t>Project Overview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3C50E50-4075-BB60-946C-0804D9F39B4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3347" y="2700997"/>
            <a:ext cx="6288257" cy="4037428"/>
          </a:xfrm>
        </p:spPr>
        <p:txBody>
          <a:bodyPr/>
          <a:lstStyle/>
          <a:p>
            <a:r>
              <a:rPr lang="en-US" sz="3200" dirty="0"/>
              <a:t>I created a </a:t>
            </a:r>
            <a:r>
              <a:rPr lang="en-US" sz="3200" b="1" dirty="0"/>
              <a:t>local AI-powered chatbot</a:t>
            </a:r>
            <a:r>
              <a:rPr lang="en-US" sz="3200" dirty="0"/>
              <a:t> for PCCMD that uses </a:t>
            </a:r>
            <a:r>
              <a:rPr lang="en-US" sz="3200" b="1" dirty="0"/>
              <a:t>embeddings + similarity search</a:t>
            </a:r>
            <a:r>
              <a:rPr lang="en-US" sz="3200" dirty="0"/>
              <a:t> on a curated knowledge base, and runs in a </a:t>
            </a:r>
            <a:r>
              <a:rPr lang="en-US" sz="3200" b="1" dirty="0" err="1"/>
              <a:t>Streamlit</a:t>
            </a:r>
            <a:r>
              <a:rPr lang="en-US" sz="3200" b="1" dirty="0"/>
              <a:t> web app</a:t>
            </a:r>
            <a:r>
              <a:rPr lang="en-US" sz="3200" dirty="0"/>
              <a:t> for easy interaction</a:t>
            </a:r>
            <a:r>
              <a:rPr lang="en-US" sz="3600" dirty="0"/>
              <a:t>.</a:t>
            </a:r>
            <a:endParaRPr lang="en-US" sz="3600" dirty="0">
              <a:latin typeface="Bahnschrift Light Condensed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F93D99-F65D-C392-39CF-2353A834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6" y="1786598"/>
            <a:ext cx="4648527" cy="440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3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F79D7-F79A-25CF-390B-A592ED2E3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374FAB-F15E-9AB3-1DE4-3638CEE9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097" y="119575"/>
            <a:ext cx="7413675" cy="2708031"/>
          </a:xfrm>
        </p:spPr>
        <p:txBody>
          <a:bodyPr anchor="b"/>
          <a:lstStyle/>
          <a:p>
            <a:r>
              <a:rPr lang="en-US" sz="5400" b="1" dirty="0"/>
              <a:t>Technical Overview</a:t>
            </a: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  </a:t>
            </a:r>
            <a:r>
              <a:rPr lang="en-US" altLang="en-US" sz="2800" b="1" dirty="0">
                <a:latin typeface="Arial" panose="020B0604020202020204" pitchFamily="34" charset="0"/>
              </a:rPr>
              <a:t>Problem:</a:t>
            </a:r>
            <a:r>
              <a:rPr lang="en-US" altLang="en-US" sz="2800" dirty="0">
                <a:latin typeface="Arial" panose="020B0604020202020204" pitchFamily="34" charset="0"/>
              </a:rPr>
              <a:t> Static FAQs in JSON are hard to search and not user-friendly.</a:t>
            </a:r>
            <a:br>
              <a:rPr lang="en-US" sz="2800" dirty="0"/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6BA835-4F04-3A93-0734-7158880194AE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570806" y="2456165"/>
            <a:ext cx="6621194" cy="348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 chatbot that turns JSON Q&amp;A into a smart assistant.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 pipeline 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FAISS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LLM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 API keys, no downloads)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answers for both short &amp; long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memory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reverse chat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JSON → Embeddings → Vector DB → LLM → Chat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app, lightweight, runs locally or on cloud.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F2DAE-6651-C28C-05FB-B757B077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136"/>
            <a:ext cx="5106572" cy="59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4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1354"/>
            <a:ext cx="7534656" cy="896624"/>
          </a:xfrm>
        </p:spPr>
        <p:txBody>
          <a:bodyPr/>
          <a:lstStyle/>
          <a:p>
            <a:r>
              <a:rPr lang="en-US" sz="6000" dirty="0"/>
              <a:t>Key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E6BA70-23C2-E86D-123C-5C2F46A928F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1177978"/>
            <a:ext cx="1065708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Text-based chat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prompt for easy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Latest messages appear at the top (chat-like view)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deployable online via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Expandable for future queries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659987" y="140677"/>
            <a:ext cx="9608233" cy="942535"/>
          </a:xfrm>
        </p:spPr>
        <p:txBody>
          <a:bodyPr anchor="b"/>
          <a:lstStyle/>
          <a:p>
            <a:r>
              <a:rPr lang="en-US" dirty="0"/>
              <a:t>Workflow /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DBEEC-0C33-6F9F-C309-D499E778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1" y="1252025"/>
            <a:ext cx="8169234" cy="52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6CA68-6706-E35D-7472-BB129FFA7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A10C0B56-7D1B-E27A-0F31-B349919D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659987" y="140677"/>
            <a:ext cx="9608233" cy="942535"/>
          </a:xfrm>
        </p:spPr>
        <p:txBody>
          <a:bodyPr anchor="b"/>
          <a:lstStyle/>
          <a:p>
            <a:r>
              <a:rPr lang="en-US" dirty="0"/>
              <a:t>Workflow /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3A481-C69B-36EC-917C-10AD08B1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72" y="1519311"/>
            <a:ext cx="4961650" cy="489555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7371CDA-44BB-38A2-0FC0-E360FF14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500" y="1645070"/>
            <a:ext cx="699521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framework connecting everything: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ingestion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(loading your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data.json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+ vector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(FAISS)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(fetching the most relevant Q&amp;As)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LLMChain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(wrapping the small LLM to generate answers)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 save chat history per session — “reverse saved chat” feature).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726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{12A8C106-5DE1-4757-9EA5-2D410B3D447E}TF1ed9553b-00c4-4092-846a-c8f7f2908f3beecd942f_win32-8e33096c3cfc</Template>
  <TotalTime>113</TotalTime>
  <Words>497</Words>
  <Application>Microsoft Office PowerPoint</Application>
  <PresentationFormat>Widescreen</PresentationFormat>
  <Paragraphs>105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Arial Unicode MS</vt:lpstr>
      <vt:lpstr>Bahnschrift Light Condensed</vt:lpstr>
      <vt:lpstr>Calibri</vt:lpstr>
      <vt:lpstr>Courier New</vt:lpstr>
      <vt:lpstr>Gill Sans Nova Light</vt:lpstr>
      <vt:lpstr>Sagona Book</vt:lpstr>
      <vt:lpstr>Wingdings</vt:lpstr>
      <vt:lpstr>Custom</vt:lpstr>
      <vt:lpstr>PublicPrompt – AI Chatbot for Public Queries  Data Science &amp; AI Bootcamp Project                                                                           by Sana Hussain                                                                                                        DS &amp; AI – Cohort 11</vt:lpstr>
      <vt:lpstr>agenda</vt:lpstr>
      <vt:lpstr>Problem Statement</vt:lpstr>
      <vt:lpstr>Project Overview AI-powered chatbot with predefined intents. </vt:lpstr>
      <vt:lpstr>Project Overview  </vt:lpstr>
      <vt:lpstr>Technical Overview    Problem: Static FAQs in JSON are hard to search and not user-friendly. </vt:lpstr>
      <vt:lpstr>Key Features</vt:lpstr>
      <vt:lpstr>Workflow / Architecture</vt:lpstr>
      <vt:lpstr>Workflow / Architecture</vt:lpstr>
      <vt:lpstr>Demo</vt:lpstr>
      <vt:lpstr>Tech Stack &amp; Deployment</vt:lpstr>
      <vt:lpstr>Challenges &amp; Learnings</vt:lpstr>
      <vt:lpstr>Conclusion /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Hussain</dc:creator>
  <cp:lastModifiedBy>Sana Hussain</cp:lastModifiedBy>
  <cp:revision>3</cp:revision>
  <dcterms:created xsi:type="dcterms:W3CDTF">2025-08-19T09:33:17Z</dcterms:created>
  <dcterms:modified xsi:type="dcterms:W3CDTF">2025-08-25T11:21:49Z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