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4"/>
  </p:normalViewPr>
  <p:slideViewPr>
    <p:cSldViewPr snapToGrid="0">
      <p:cViewPr varScale="1">
        <p:scale>
          <a:sx n="88" d="100"/>
          <a:sy n="88" d="100"/>
        </p:scale>
        <p:origin x="184" y="8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1910AEC-B16E-8B49-B4CB-88BC031991EF}" type="datetimeFigureOut">
              <a:rPr lang="en-US" smtClean="0"/>
              <a:t>6/26/24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C122F-B6CC-3341-BA25-C73896F5B1F8}" type="slidenum">
              <a:rPr lang="en-US" smtClean="0"/>
              <a:t>‹#›</a:t>
            </a:fld>
            <a:endParaRPr lang="en-US"/>
          </a:p>
        </p:txBody>
      </p:sp>
    </p:spTree>
    <p:extLst>
      <p:ext uri="{BB962C8B-B14F-4D97-AF65-F5344CB8AC3E}">
        <p14:creationId xmlns:p14="http://schemas.microsoft.com/office/powerpoint/2010/main" val="30837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1910AEC-B16E-8B49-B4CB-88BC031991EF}" type="datetimeFigureOut">
              <a:rPr lang="en-US" smtClean="0"/>
              <a:t>6/26/24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C122F-B6CC-3341-BA25-C73896F5B1F8}" type="slidenum">
              <a:rPr lang="en-US" smtClean="0"/>
              <a:t>‹#›</a:t>
            </a:fld>
            <a:endParaRPr lang="en-US"/>
          </a:p>
        </p:txBody>
      </p:sp>
    </p:spTree>
    <p:extLst>
      <p:ext uri="{BB962C8B-B14F-4D97-AF65-F5344CB8AC3E}">
        <p14:creationId xmlns:p14="http://schemas.microsoft.com/office/powerpoint/2010/main" val="3079087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1910AEC-B16E-8B49-B4CB-88BC031991EF}" type="datetimeFigureOut">
              <a:rPr lang="en-US" smtClean="0"/>
              <a:t>6/26/24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C122F-B6CC-3341-BA25-C73896F5B1F8}" type="slidenum">
              <a:rPr lang="en-US" smtClean="0"/>
              <a:t>‹#›</a:t>
            </a:fld>
            <a:endParaRPr lang="en-US"/>
          </a:p>
        </p:txBody>
      </p:sp>
    </p:spTree>
    <p:extLst>
      <p:ext uri="{BB962C8B-B14F-4D97-AF65-F5344CB8AC3E}">
        <p14:creationId xmlns:p14="http://schemas.microsoft.com/office/powerpoint/2010/main" val="3468539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1910AEC-B16E-8B49-B4CB-88BC031991EF}" type="datetimeFigureOut">
              <a:rPr lang="en-US" smtClean="0"/>
              <a:t>6/26/24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C122F-B6CC-3341-BA25-C73896F5B1F8}" type="slidenum">
              <a:rPr lang="en-US" smtClean="0"/>
              <a:t>‹#›</a:t>
            </a:fld>
            <a:endParaRPr lang="en-US"/>
          </a:p>
        </p:txBody>
      </p:sp>
    </p:spTree>
    <p:extLst>
      <p:ext uri="{BB962C8B-B14F-4D97-AF65-F5344CB8AC3E}">
        <p14:creationId xmlns:p14="http://schemas.microsoft.com/office/powerpoint/2010/main" val="416439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1910AEC-B16E-8B49-B4CB-88BC031991EF}" type="datetimeFigureOut">
              <a:rPr lang="en-US" smtClean="0"/>
              <a:t>6/26/24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C122F-B6CC-3341-BA25-C73896F5B1F8}" type="slidenum">
              <a:rPr lang="en-US" smtClean="0"/>
              <a:t>‹#›</a:t>
            </a:fld>
            <a:endParaRPr lang="en-US"/>
          </a:p>
        </p:txBody>
      </p:sp>
    </p:spTree>
    <p:extLst>
      <p:ext uri="{BB962C8B-B14F-4D97-AF65-F5344CB8AC3E}">
        <p14:creationId xmlns:p14="http://schemas.microsoft.com/office/powerpoint/2010/main" val="743761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1910AEC-B16E-8B49-B4CB-88BC031991EF}" type="datetimeFigureOut">
              <a:rPr lang="en-US" smtClean="0"/>
              <a:t>6/26/24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C122F-B6CC-3341-BA25-C73896F5B1F8}" type="slidenum">
              <a:rPr lang="en-US" smtClean="0"/>
              <a:t>‹#›</a:t>
            </a:fld>
            <a:endParaRPr lang="en-US"/>
          </a:p>
        </p:txBody>
      </p:sp>
    </p:spTree>
    <p:extLst>
      <p:ext uri="{BB962C8B-B14F-4D97-AF65-F5344CB8AC3E}">
        <p14:creationId xmlns:p14="http://schemas.microsoft.com/office/powerpoint/2010/main" val="3663220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1910AEC-B16E-8B49-B4CB-88BC031991EF}" type="datetimeFigureOut">
              <a:rPr lang="en-US" smtClean="0"/>
              <a:t>6/26/24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9C122F-B6CC-3341-BA25-C73896F5B1F8}" type="slidenum">
              <a:rPr lang="en-US" smtClean="0"/>
              <a:t>‹#›</a:t>
            </a:fld>
            <a:endParaRPr lang="en-US"/>
          </a:p>
        </p:txBody>
      </p:sp>
    </p:spTree>
    <p:extLst>
      <p:ext uri="{BB962C8B-B14F-4D97-AF65-F5344CB8AC3E}">
        <p14:creationId xmlns:p14="http://schemas.microsoft.com/office/powerpoint/2010/main" val="140577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1910AEC-B16E-8B49-B4CB-88BC031991EF}" type="datetimeFigureOut">
              <a:rPr lang="en-US" smtClean="0"/>
              <a:t>6/26/24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9C122F-B6CC-3341-BA25-C73896F5B1F8}" type="slidenum">
              <a:rPr lang="en-US" smtClean="0"/>
              <a:t>‹#›</a:t>
            </a:fld>
            <a:endParaRPr lang="en-US"/>
          </a:p>
        </p:txBody>
      </p:sp>
    </p:spTree>
    <p:extLst>
      <p:ext uri="{BB962C8B-B14F-4D97-AF65-F5344CB8AC3E}">
        <p14:creationId xmlns:p14="http://schemas.microsoft.com/office/powerpoint/2010/main" val="945298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910AEC-B16E-8B49-B4CB-88BC031991EF}" type="datetimeFigureOut">
              <a:rPr lang="en-US" smtClean="0"/>
              <a:t>6/26/24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9C122F-B6CC-3341-BA25-C73896F5B1F8}" type="slidenum">
              <a:rPr lang="en-US" smtClean="0"/>
              <a:t>‹#›</a:t>
            </a:fld>
            <a:endParaRPr lang="en-US"/>
          </a:p>
        </p:txBody>
      </p:sp>
    </p:spTree>
    <p:extLst>
      <p:ext uri="{BB962C8B-B14F-4D97-AF65-F5344CB8AC3E}">
        <p14:creationId xmlns:p14="http://schemas.microsoft.com/office/powerpoint/2010/main" val="1496314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1910AEC-B16E-8B49-B4CB-88BC031991EF}" type="datetimeFigureOut">
              <a:rPr lang="en-US" smtClean="0"/>
              <a:t>6/26/24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C122F-B6CC-3341-BA25-C73896F5B1F8}" type="slidenum">
              <a:rPr lang="en-US" smtClean="0"/>
              <a:t>‹#›</a:t>
            </a:fld>
            <a:endParaRPr lang="en-US"/>
          </a:p>
        </p:txBody>
      </p:sp>
    </p:spTree>
    <p:extLst>
      <p:ext uri="{BB962C8B-B14F-4D97-AF65-F5344CB8AC3E}">
        <p14:creationId xmlns:p14="http://schemas.microsoft.com/office/powerpoint/2010/main" val="308207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1910AEC-B16E-8B49-B4CB-88BC031991EF}" type="datetimeFigureOut">
              <a:rPr lang="en-US" smtClean="0"/>
              <a:t>6/26/24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C122F-B6CC-3341-BA25-C73896F5B1F8}" type="slidenum">
              <a:rPr lang="en-US" smtClean="0"/>
              <a:t>‹#›</a:t>
            </a:fld>
            <a:endParaRPr lang="en-US"/>
          </a:p>
        </p:txBody>
      </p:sp>
    </p:spTree>
    <p:extLst>
      <p:ext uri="{BB962C8B-B14F-4D97-AF65-F5344CB8AC3E}">
        <p14:creationId xmlns:p14="http://schemas.microsoft.com/office/powerpoint/2010/main" val="1749022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910AEC-B16E-8B49-B4CB-88BC031991EF}" type="datetimeFigureOut">
              <a:rPr lang="en-US" smtClean="0"/>
              <a:t>6/26/24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9C122F-B6CC-3341-BA25-C73896F5B1F8}" type="slidenum">
              <a:rPr lang="en-US" smtClean="0"/>
              <a:t>‹#›</a:t>
            </a:fld>
            <a:endParaRPr lang="en-US"/>
          </a:p>
        </p:txBody>
      </p:sp>
    </p:spTree>
    <p:extLst>
      <p:ext uri="{BB962C8B-B14F-4D97-AF65-F5344CB8AC3E}">
        <p14:creationId xmlns:p14="http://schemas.microsoft.com/office/powerpoint/2010/main" val="301355843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81C06-9E67-5A4A-21F4-4FDBAE71A72C}"/>
              </a:ext>
            </a:extLst>
          </p:cNvPr>
          <p:cNvSpPr>
            <a:spLocks noGrp="1"/>
          </p:cNvSpPr>
          <p:nvPr>
            <p:ph type="ctrTitle"/>
          </p:nvPr>
        </p:nvSpPr>
        <p:spPr/>
        <p:txBody>
          <a:bodyPr/>
          <a:lstStyle/>
          <a:p>
            <a:r>
              <a:rPr lang="en-US" dirty="0"/>
              <a:t>Bike Sharing Assignment</a:t>
            </a:r>
          </a:p>
        </p:txBody>
      </p:sp>
      <p:sp>
        <p:nvSpPr>
          <p:cNvPr id="3" name="Subtitle 2">
            <a:extLst>
              <a:ext uri="{FF2B5EF4-FFF2-40B4-BE49-F238E27FC236}">
                <a16:creationId xmlns:a16="http://schemas.microsoft.com/office/drawing/2014/main" id="{27697E9A-42DE-A441-08B3-88D995D232B9}"/>
              </a:ext>
            </a:extLst>
          </p:cNvPr>
          <p:cNvSpPr>
            <a:spLocks noGrp="1"/>
          </p:cNvSpPr>
          <p:nvPr>
            <p:ph type="subTitle" idx="1"/>
          </p:nvPr>
        </p:nvSpPr>
        <p:spPr/>
        <p:txBody>
          <a:bodyPr/>
          <a:lstStyle/>
          <a:p>
            <a:r>
              <a:rPr lang="en-US" dirty="0"/>
              <a:t>Sandeep A Nair</a:t>
            </a:r>
          </a:p>
        </p:txBody>
      </p:sp>
    </p:spTree>
    <p:extLst>
      <p:ext uri="{BB962C8B-B14F-4D97-AF65-F5344CB8AC3E}">
        <p14:creationId xmlns:p14="http://schemas.microsoft.com/office/powerpoint/2010/main" val="1044325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1F0DC-FE85-6994-2F9B-746826F74AEB}"/>
              </a:ext>
            </a:extLst>
          </p:cNvPr>
          <p:cNvSpPr>
            <a:spLocks noGrp="1"/>
          </p:cNvSpPr>
          <p:nvPr>
            <p:ph type="title"/>
          </p:nvPr>
        </p:nvSpPr>
        <p:spPr/>
        <p:txBody>
          <a:bodyPr>
            <a:normAutofit/>
          </a:bodyPr>
          <a:lstStyle/>
          <a:p>
            <a:r>
              <a:rPr lang="en-IN" sz="2800" b="1" dirty="0"/>
              <a:t>What is Pearson’s R?</a:t>
            </a:r>
            <a:endParaRPr lang="en-US" sz="2800" b="1" dirty="0"/>
          </a:p>
        </p:txBody>
      </p:sp>
      <p:sp>
        <p:nvSpPr>
          <p:cNvPr id="3" name="Content Placeholder 2">
            <a:extLst>
              <a:ext uri="{FF2B5EF4-FFF2-40B4-BE49-F238E27FC236}">
                <a16:creationId xmlns:a16="http://schemas.microsoft.com/office/drawing/2014/main" id="{B5B0A1C5-D4DC-6FF0-69CA-F9CC2A0652A2}"/>
              </a:ext>
            </a:extLst>
          </p:cNvPr>
          <p:cNvSpPr>
            <a:spLocks noGrp="1"/>
          </p:cNvSpPr>
          <p:nvPr>
            <p:ph idx="1"/>
          </p:nvPr>
        </p:nvSpPr>
        <p:spPr/>
        <p:txBody>
          <a:bodyPr>
            <a:normAutofit/>
          </a:bodyPr>
          <a:lstStyle/>
          <a:p>
            <a:r>
              <a:rPr lang="en-IN" sz="2400" b="0" i="0" dirty="0">
                <a:effectLst/>
                <a:highlight>
                  <a:srgbClr val="FFFFFF"/>
                </a:highlight>
              </a:rPr>
              <a:t>The Pearson correlation coefficient (r) is the most common way of measuring a linear correlation. It is a number between –1 and 1 that measures the strength and direction of the relationship between two variables.</a:t>
            </a:r>
          </a:p>
          <a:p>
            <a:r>
              <a:rPr lang="en-IN" sz="2400" dirty="0">
                <a:highlight>
                  <a:srgbClr val="FFFFFF"/>
                </a:highlight>
              </a:rPr>
              <a:t>0 being no correlation, 0 - 1 being positive correlation and 0 – (-1) being negative correlation</a:t>
            </a:r>
          </a:p>
          <a:p>
            <a:r>
              <a:rPr lang="en-US" sz="2400" dirty="0"/>
              <a:t>The Pearson correlation coefficient is also an inferential statistic, meaning that it can be used to test the statistical hypotheses. Specifically, we can test whether there is a significant relationship between two variables in the data</a:t>
            </a:r>
          </a:p>
          <a:p>
            <a:r>
              <a:rPr lang="en-US" sz="2400" dirty="0"/>
              <a:t>The formula used to calculate Pearson’s R is </a:t>
            </a:r>
          </a:p>
          <a:p>
            <a:r>
              <a:rPr lang="en-US" sz="2400" dirty="0"/>
              <a:t>It is a good choice to use when Both variables are quantitative, The variables are normally distributed, The data have no outliers, The relationship is linear</a:t>
            </a:r>
          </a:p>
        </p:txBody>
      </p:sp>
      <p:pic>
        <p:nvPicPr>
          <p:cNvPr id="4" name="Picture 3">
            <a:extLst>
              <a:ext uri="{FF2B5EF4-FFF2-40B4-BE49-F238E27FC236}">
                <a16:creationId xmlns:a16="http://schemas.microsoft.com/office/drawing/2014/main" id="{56B28A46-EC3D-E054-7C02-3221086C385E}"/>
              </a:ext>
            </a:extLst>
          </p:cNvPr>
          <p:cNvPicPr>
            <a:picLocks noChangeAspect="1"/>
          </p:cNvPicPr>
          <p:nvPr/>
        </p:nvPicPr>
        <p:blipFill>
          <a:blip r:embed="rId2"/>
          <a:stretch>
            <a:fillRect/>
          </a:stretch>
        </p:blipFill>
        <p:spPr>
          <a:xfrm>
            <a:off x="7092951" y="4840514"/>
            <a:ext cx="3289300" cy="457200"/>
          </a:xfrm>
          <a:prstGeom prst="rect">
            <a:avLst/>
          </a:prstGeom>
        </p:spPr>
      </p:pic>
    </p:spTree>
    <p:extLst>
      <p:ext uri="{BB962C8B-B14F-4D97-AF65-F5344CB8AC3E}">
        <p14:creationId xmlns:p14="http://schemas.microsoft.com/office/powerpoint/2010/main" val="974096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570D8-D8BF-C166-6CFF-3F9AC9E1F2D3}"/>
              </a:ext>
            </a:extLst>
          </p:cNvPr>
          <p:cNvSpPr>
            <a:spLocks noGrp="1"/>
          </p:cNvSpPr>
          <p:nvPr>
            <p:ph type="title"/>
          </p:nvPr>
        </p:nvSpPr>
        <p:spPr/>
        <p:txBody>
          <a:bodyPr>
            <a:noAutofit/>
          </a:bodyPr>
          <a:lstStyle/>
          <a:p>
            <a:r>
              <a:rPr lang="en-US" sz="2800" b="1" dirty="0"/>
              <a:t>What is scaling? Why is scaling performed? What is the difference between normalized scaling and</a:t>
            </a:r>
            <a:br>
              <a:rPr lang="en-US" sz="2800" b="1" dirty="0"/>
            </a:br>
            <a:r>
              <a:rPr lang="en-US" sz="2800" b="1" dirty="0"/>
              <a:t>standardized scaling?</a:t>
            </a:r>
          </a:p>
        </p:txBody>
      </p:sp>
      <p:sp>
        <p:nvSpPr>
          <p:cNvPr id="3" name="Content Placeholder 2">
            <a:extLst>
              <a:ext uri="{FF2B5EF4-FFF2-40B4-BE49-F238E27FC236}">
                <a16:creationId xmlns:a16="http://schemas.microsoft.com/office/drawing/2014/main" id="{94B0C93D-476E-483F-844C-D9C0A72097C2}"/>
              </a:ext>
            </a:extLst>
          </p:cNvPr>
          <p:cNvSpPr>
            <a:spLocks noGrp="1"/>
          </p:cNvSpPr>
          <p:nvPr>
            <p:ph idx="1"/>
          </p:nvPr>
        </p:nvSpPr>
        <p:spPr/>
        <p:txBody>
          <a:bodyPr>
            <a:normAutofit/>
          </a:bodyPr>
          <a:lstStyle/>
          <a:p>
            <a:r>
              <a:rPr lang="en-US" sz="2000" dirty="0"/>
              <a:t>Scaling is a step of data Pre-Processing which is applied to independent variables to normalize the data within a particular range. It also helps in speeding up the calculations in an algorithm.</a:t>
            </a:r>
          </a:p>
          <a:p>
            <a:r>
              <a:rPr lang="en-US" sz="2000" dirty="0"/>
              <a:t>Data set contains features highly varying in magnitudes, units and range. If scaling is not done then algorithm only takes magnitude in account and not units hence incorrect modelling. To solve this issue, we have to do scaling to bring all the variables to the same level of magnitude.</a:t>
            </a:r>
          </a:p>
          <a:p>
            <a:r>
              <a:rPr lang="en-US" sz="2000" dirty="0"/>
              <a:t>Normalized scaling brings all values between the range of 0 to 1</a:t>
            </a:r>
          </a:p>
          <a:p>
            <a:r>
              <a:rPr lang="en-US" sz="2000" dirty="0"/>
              <a:t>Standardized scaling replaces the values with their Z-scores thereby bringing the data into a normal distribution with a mean and standard deviation</a:t>
            </a:r>
          </a:p>
          <a:p>
            <a:r>
              <a:rPr lang="en-US" sz="2000" dirty="0"/>
              <a:t>One disadvantage of normalization over standardization is that it loses some information in the data, especially about outliers.</a:t>
            </a:r>
          </a:p>
          <a:p>
            <a:endParaRPr lang="en-US" sz="2000" dirty="0"/>
          </a:p>
        </p:txBody>
      </p:sp>
    </p:spTree>
    <p:extLst>
      <p:ext uri="{BB962C8B-B14F-4D97-AF65-F5344CB8AC3E}">
        <p14:creationId xmlns:p14="http://schemas.microsoft.com/office/powerpoint/2010/main" val="1363249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2F64-36F3-FF7C-E9C2-074BCEC997BB}"/>
              </a:ext>
            </a:extLst>
          </p:cNvPr>
          <p:cNvSpPr>
            <a:spLocks noGrp="1"/>
          </p:cNvSpPr>
          <p:nvPr>
            <p:ph type="title"/>
          </p:nvPr>
        </p:nvSpPr>
        <p:spPr/>
        <p:txBody>
          <a:bodyPr>
            <a:normAutofit/>
          </a:bodyPr>
          <a:lstStyle/>
          <a:p>
            <a:r>
              <a:rPr lang="en-US" sz="2800" b="1" dirty="0"/>
              <a:t>You might have observed that some cases the value of VIF is infinite. Why does this happen?</a:t>
            </a:r>
          </a:p>
        </p:txBody>
      </p:sp>
      <p:sp>
        <p:nvSpPr>
          <p:cNvPr id="3" name="Content Placeholder 2">
            <a:extLst>
              <a:ext uri="{FF2B5EF4-FFF2-40B4-BE49-F238E27FC236}">
                <a16:creationId xmlns:a16="http://schemas.microsoft.com/office/drawing/2014/main" id="{6773431A-AEEC-0472-791D-2F261081BC50}"/>
              </a:ext>
            </a:extLst>
          </p:cNvPr>
          <p:cNvSpPr>
            <a:spLocks noGrp="1"/>
          </p:cNvSpPr>
          <p:nvPr>
            <p:ph idx="1"/>
          </p:nvPr>
        </p:nvSpPr>
        <p:spPr/>
        <p:txBody>
          <a:bodyPr>
            <a:normAutofit/>
          </a:bodyPr>
          <a:lstStyle/>
          <a:p>
            <a:r>
              <a:rPr lang="en-US" sz="2400" dirty="0"/>
              <a:t>VIF is an index that provides a measure of how much the variance of an estimated regression coefficient increases due to collinearity. In order to determine VIF, we fit a regression model between the independent variables.</a:t>
            </a:r>
          </a:p>
          <a:p>
            <a:r>
              <a:rPr lang="en-US" sz="2400" dirty="0"/>
              <a:t>In the context of VIF, infinity represents perfect correlation, and as VIF values increase, the reliability of the regression results decreases.</a:t>
            </a:r>
          </a:p>
          <a:p>
            <a:r>
              <a:rPr lang="en-US" sz="2400" dirty="0"/>
              <a:t>If the independent variable can be perfectly explained by other independent variables then the R value will be 1 with means the R^2 value is also 1.</a:t>
            </a:r>
          </a:p>
          <a:p>
            <a:r>
              <a:rPr lang="en-US" sz="2400" dirty="0"/>
              <a:t>Substituting this in the formula for VIF which is </a:t>
            </a:r>
            <a:r>
              <a:rPr lang="en-US" sz="2400" i="1" dirty="0"/>
              <a:t>VIF = 1 / (1 — R2)</a:t>
            </a:r>
            <a:r>
              <a:rPr lang="en-US" sz="2400" dirty="0"/>
              <a:t> we get </a:t>
            </a:r>
            <a:r>
              <a:rPr lang="en-US" sz="2400" i="1" dirty="0"/>
              <a:t>VIF = 1/(1-1).</a:t>
            </a:r>
            <a:endParaRPr lang="en-US" sz="2400" dirty="0"/>
          </a:p>
          <a:p>
            <a:r>
              <a:rPr lang="en-US" sz="2400" dirty="0"/>
              <a:t>This results in the infinite value that we see in some cases</a:t>
            </a:r>
          </a:p>
        </p:txBody>
      </p:sp>
    </p:spTree>
    <p:extLst>
      <p:ext uri="{BB962C8B-B14F-4D97-AF65-F5344CB8AC3E}">
        <p14:creationId xmlns:p14="http://schemas.microsoft.com/office/powerpoint/2010/main" val="1060028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744B1-8838-798E-3013-1FE021B37734}"/>
              </a:ext>
            </a:extLst>
          </p:cNvPr>
          <p:cNvSpPr>
            <a:spLocks noGrp="1"/>
          </p:cNvSpPr>
          <p:nvPr>
            <p:ph type="title"/>
          </p:nvPr>
        </p:nvSpPr>
        <p:spPr/>
        <p:txBody>
          <a:bodyPr>
            <a:normAutofit/>
          </a:bodyPr>
          <a:lstStyle/>
          <a:p>
            <a:r>
              <a:rPr lang="en-IN" sz="2800" b="1" dirty="0"/>
              <a:t>What is a Q-Q plot? Explain the use and importance of a Q-Q plot in linear regression</a:t>
            </a:r>
            <a:endParaRPr lang="en-US" sz="2800" b="1" dirty="0"/>
          </a:p>
        </p:txBody>
      </p:sp>
      <p:sp>
        <p:nvSpPr>
          <p:cNvPr id="3" name="Content Placeholder 2">
            <a:extLst>
              <a:ext uri="{FF2B5EF4-FFF2-40B4-BE49-F238E27FC236}">
                <a16:creationId xmlns:a16="http://schemas.microsoft.com/office/drawing/2014/main" id="{C295D241-A430-D0C0-3831-9F2854D8FEF0}"/>
              </a:ext>
            </a:extLst>
          </p:cNvPr>
          <p:cNvSpPr>
            <a:spLocks noGrp="1"/>
          </p:cNvSpPr>
          <p:nvPr>
            <p:ph idx="1"/>
          </p:nvPr>
        </p:nvSpPr>
        <p:spPr/>
        <p:txBody>
          <a:bodyPr>
            <a:normAutofit/>
          </a:bodyPr>
          <a:lstStyle/>
          <a:p>
            <a:pPr>
              <a:lnSpc>
                <a:spcPct val="110000"/>
              </a:lnSpc>
            </a:pPr>
            <a:r>
              <a:rPr lang="en-US" sz="2400" dirty="0">
                <a:latin typeface="Aptos Display" panose="020B0004020202020204" pitchFamily="34" charset="0"/>
              </a:rPr>
              <a:t>A Q-Q plot is a scatterplot created by </a:t>
            </a:r>
            <a:r>
              <a:rPr lang="en-US" sz="2400" dirty="0" err="1">
                <a:latin typeface="Aptos Display" panose="020B0004020202020204" pitchFamily="34" charset="0"/>
              </a:rPr>
              <a:t>ploting</a:t>
            </a:r>
            <a:r>
              <a:rPr lang="en-US" sz="2400" dirty="0">
                <a:latin typeface="Aptos Display" panose="020B0004020202020204" pitchFamily="34" charset="0"/>
              </a:rPr>
              <a:t> two sets of quantiles against one another. It is used to compare the shapes of distributions . If both sets of quantiles came from the same distribution, we should see the points forming a line that’s roughly straight. The Q-Q plot is used to answer the following questions:</a:t>
            </a:r>
          </a:p>
          <a:p>
            <a:pPr>
              <a:lnSpc>
                <a:spcPct val="110000"/>
              </a:lnSpc>
            </a:pPr>
            <a:r>
              <a:rPr lang="en-US" sz="2400" dirty="0">
                <a:latin typeface="Aptos Display" panose="020B0004020202020204" pitchFamily="34" charset="0"/>
              </a:rPr>
              <a:t>Do two data sets come from populations with a common distribution</a:t>
            </a:r>
          </a:p>
          <a:p>
            <a:pPr>
              <a:lnSpc>
                <a:spcPct val="110000"/>
              </a:lnSpc>
            </a:pPr>
            <a:r>
              <a:rPr lang="en-US" sz="2400" dirty="0">
                <a:latin typeface="Aptos Display" panose="020B0004020202020204" pitchFamily="34" charset="0"/>
              </a:rPr>
              <a:t>Do two data sets have common</a:t>
            </a:r>
          </a:p>
          <a:p>
            <a:pPr>
              <a:lnSpc>
                <a:spcPct val="110000"/>
              </a:lnSpc>
            </a:pPr>
            <a:r>
              <a:rPr lang="en-US" sz="2400" dirty="0">
                <a:latin typeface="Aptos Display" panose="020B0004020202020204" pitchFamily="34" charset="0"/>
              </a:rPr>
              <a:t>location and scale?</a:t>
            </a:r>
          </a:p>
          <a:p>
            <a:pPr>
              <a:lnSpc>
                <a:spcPct val="110000"/>
              </a:lnSpc>
            </a:pPr>
            <a:r>
              <a:rPr lang="en-US" sz="2400" dirty="0">
                <a:latin typeface="Aptos Display" panose="020B0004020202020204" pitchFamily="34" charset="0"/>
              </a:rPr>
              <a:t>Do two data sets have similar distributional shapes?</a:t>
            </a:r>
          </a:p>
          <a:p>
            <a:pPr>
              <a:lnSpc>
                <a:spcPct val="110000"/>
              </a:lnSpc>
            </a:pPr>
            <a:r>
              <a:rPr lang="en-US" sz="2400" dirty="0">
                <a:latin typeface="Aptos Display" panose="020B0004020202020204" pitchFamily="34" charset="0"/>
              </a:rPr>
              <a:t>Do two data sets have similar tail behavior?</a:t>
            </a:r>
          </a:p>
        </p:txBody>
      </p:sp>
    </p:spTree>
    <p:extLst>
      <p:ext uri="{BB962C8B-B14F-4D97-AF65-F5344CB8AC3E}">
        <p14:creationId xmlns:p14="http://schemas.microsoft.com/office/powerpoint/2010/main" val="94345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D54C3-4217-DE71-5A1A-372D32CD7DF6}"/>
              </a:ext>
            </a:extLst>
          </p:cNvPr>
          <p:cNvSpPr>
            <a:spLocks noGrp="1"/>
          </p:cNvSpPr>
          <p:nvPr>
            <p:ph type="title"/>
          </p:nvPr>
        </p:nvSpPr>
        <p:spPr/>
        <p:txBody>
          <a:bodyPr>
            <a:noAutofit/>
          </a:bodyPr>
          <a:lstStyle/>
          <a:p>
            <a:r>
              <a:rPr lang="en-IN" sz="2800" b="1" dirty="0"/>
              <a:t>From your analysis of the categorical variables from the dataset, what could you infer about their effect on the dependent variable?</a:t>
            </a:r>
            <a:endParaRPr lang="en-US" sz="2800" b="1" dirty="0"/>
          </a:p>
        </p:txBody>
      </p:sp>
      <p:pic>
        <p:nvPicPr>
          <p:cNvPr id="5" name="Content Placeholder 4" descr="A graph of different seasons&#10;&#10;Description automatically generated">
            <a:extLst>
              <a:ext uri="{FF2B5EF4-FFF2-40B4-BE49-F238E27FC236}">
                <a16:creationId xmlns:a16="http://schemas.microsoft.com/office/drawing/2014/main" id="{4763370C-528B-470B-9C2B-C15ADAB47A99}"/>
              </a:ext>
            </a:extLst>
          </p:cNvPr>
          <p:cNvPicPr>
            <a:picLocks noGrp="1" noChangeAspect="1"/>
          </p:cNvPicPr>
          <p:nvPr>
            <p:ph idx="1"/>
          </p:nvPr>
        </p:nvPicPr>
        <p:blipFill>
          <a:blip r:embed="rId2"/>
          <a:stretch>
            <a:fillRect/>
          </a:stretch>
        </p:blipFill>
        <p:spPr>
          <a:xfrm>
            <a:off x="838200" y="1682972"/>
            <a:ext cx="4535542" cy="3348027"/>
          </a:xfrm>
        </p:spPr>
      </p:pic>
      <p:pic>
        <p:nvPicPr>
          <p:cNvPr id="9" name="Picture 8" descr="A graph of blue bars&#10;&#10;Description automatically generated">
            <a:extLst>
              <a:ext uri="{FF2B5EF4-FFF2-40B4-BE49-F238E27FC236}">
                <a16:creationId xmlns:a16="http://schemas.microsoft.com/office/drawing/2014/main" id="{B5FA94E2-D784-2E21-3C2A-3F53F18B2809}"/>
              </a:ext>
            </a:extLst>
          </p:cNvPr>
          <p:cNvPicPr>
            <a:picLocks noChangeAspect="1"/>
          </p:cNvPicPr>
          <p:nvPr/>
        </p:nvPicPr>
        <p:blipFill>
          <a:blip r:embed="rId3"/>
          <a:stretch>
            <a:fillRect/>
          </a:stretch>
        </p:blipFill>
        <p:spPr>
          <a:xfrm>
            <a:off x="5976431" y="1682972"/>
            <a:ext cx="4561303" cy="3348027"/>
          </a:xfrm>
          <a:prstGeom prst="rect">
            <a:avLst/>
          </a:prstGeom>
        </p:spPr>
      </p:pic>
      <p:sp>
        <p:nvSpPr>
          <p:cNvPr id="15" name="TextBox 14">
            <a:extLst>
              <a:ext uri="{FF2B5EF4-FFF2-40B4-BE49-F238E27FC236}">
                <a16:creationId xmlns:a16="http://schemas.microsoft.com/office/drawing/2014/main" id="{770EADC1-2E1A-156F-4D27-D0CE1A1F3F02}"/>
              </a:ext>
            </a:extLst>
          </p:cNvPr>
          <p:cNvSpPr txBox="1"/>
          <p:nvPr/>
        </p:nvSpPr>
        <p:spPr>
          <a:xfrm>
            <a:off x="1233714" y="5254171"/>
            <a:ext cx="10334176" cy="646331"/>
          </a:xfrm>
          <a:prstGeom prst="rect">
            <a:avLst/>
          </a:prstGeom>
          <a:noFill/>
        </p:spPr>
        <p:txBody>
          <a:bodyPr wrap="none" rtlCol="0">
            <a:spAutoFit/>
          </a:bodyPr>
          <a:lstStyle/>
          <a:p>
            <a:r>
              <a:rPr lang="en-US" dirty="0"/>
              <a:t>The above graphs show that during the months of Summer and Fall season most of the bikes are rented</a:t>
            </a:r>
          </a:p>
          <a:p>
            <a:r>
              <a:rPr lang="en-US" dirty="0"/>
              <a:t>And the least number of bikes are rented during Spring season months</a:t>
            </a:r>
          </a:p>
        </p:txBody>
      </p:sp>
    </p:spTree>
    <p:extLst>
      <p:ext uri="{BB962C8B-B14F-4D97-AF65-F5344CB8AC3E}">
        <p14:creationId xmlns:p14="http://schemas.microsoft.com/office/powerpoint/2010/main" val="311414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0157-237E-5A01-1753-FFFFA83E4E3C}"/>
              </a:ext>
            </a:extLst>
          </p:cNvPr>
          <p:cNvSpPr>
            <a:spLocks noGrp="1"/>
          </p:cNvSpPr>
          <p:nvPr>
            <p:ph type="title"/>
          </p:nvPr>
        </p:nvSpPr>
        <p:spPr/>
        <p:txBody>
          <a:bodyPr/>
          <a:lstStyle/>
          <a:p>
            <a:endParaRPr lang="en-US"/>
          </a:p>
        </p:txBody>
      </p:sp>
      <p:pic>
        <p:nvPicPr>
          <p:cNvPr id="4" name="Picture 3" descr="A graph of different weather conditions&#10;&#10;Description automatically generated">
            <a:extLst>
              <a:ext uri="{FF2B5EF4-FFF2-40B4-BE49-F238E27FC236}">
                <a16:creationId xmlns:a16="http://schemas.microsoft.com/office/drawing/2014/main" id="{8F99D586-0994-C849-545E-6A2B8ED1E3A2}"/>
              </a:ext>
            </a:extLst>
          </p:cNvPr>
          <p:cNvPicPr>
            <a:picLocks noChangeAspect="1"/>
          </p:cNvPicPr>
          <p:nvPr/>
        </p:nvPicPr>
        <p:blipFill>
          <a:blip r:embed="rId2"/>
          <a:stretch>
            <a:fillRect/>
          </a:stretch>
        </p:blipFill>
        <p:spPr>
          <a:xfrm>
            <a:off x="8161416" y="365125"/>
            <a:ext cx="3969563" cy="2815848"/>
          </a:xfrm>
          <a:prstGeom prst="rect">
            <a:avLst/>
          </a:prstGeom>
        </p:spPr>
      </p:pic>
      <p:pic>
        <p:nvPicPr>
          <p:cNvPr id="5" name="Picture 4" descr="A graph of blue bars&#10;&#10;Description automatically generated">
            <a:extLst>
              <a:ext uri="{FF2B5EF4-FFF2-40B4-BE49-F238E27FC236}">
                <a16:creationId xmlns:a16="http://schemas.microsoft.com/office/drawing/2014/main" id="{511F3B78-07D6-C752-5928-AE1CB2366B7D}"/>
              </a:ext>
            </a:extLst>
          </p:cNvPr>
          <p:cNvPicPr>
            <a:picLocks noChangeAspect="1"/>
          </p:cNvPicPr>
          <p:nvPr/>
        </p:nvPicPr>
        <p:blipFill>
          <a:blip r:embed="rId3"/>
          <a:stretch>
            <a:fillRect/>
          </a:stretch>
        </p:blipFill>
        <p:spPr>
          <a:xfrm>
            <a:off x="271937" y="365125"/>
            <a:ext cx="3723879" cy="2785033"/>
          </a:xfrm>
          <a:prstGeom prst="rect">
            <a:avLst/>
          </a:prstGeom>
        </p:spPr>
      </p:pic>
      <p:pic>
        <p:nvPicPr>
          <p:cNvPr id="6" name="Picture 5" descr="A graph showing a number of holidays&#10;&#10;Description automatically generated">
            <a:extLst>
              <a:ext uri="{FF2B5EF4-FFF2-40B4-BE49-F238E27FC236}">
                <a16:creationId xmlns:a16="http://schemas.microsoft.com/office/drawing/2014/main" id="{9A08E961-5C99-EA66-A136-40B046D7E3DA}"/>
              </a:ext>
            </a:extLst>
          </p:cNvPr>
          <p:cNvPicPr>
            <a:picLocks noChangeAspect="1"/>
          </p:cNvPicPr>
          <p:nvPr/>
        </p:nvPicPr>
        <p:blipFill>
          <a:blip r:embed="rId4"/>
          <a:stretch>
            <a:fillRect/>
          </a:stretch>
        </p:blipFill>
        <p:spPr>
          <a:xfrm>
            <a:off x="3995816" y="365125"/>
            <a:ext cx="4165600" cy="2848387"/>
          </a:xfrm>
          <a:prstGeom prst="rect">
            <a:avLst/>
          </a:prstGeom>
        </p:spPr>
      </p:pic>
      <p:sp>
        <p:nvSpPr>
          <p:cNvPr id="7" name="TextBox 6">
            <a:extLst>
              <a:ext uri="{FF2B5EF4-FFF2-40B4-BE49-F238E27FC236}">
                <a16:creationId xmlns:a16="http://schemas.microsoft.com/office/drawing/2014/main" id="{78B24849-7992-D4AA-7346-F6BAD16A6312}"/>
              </a:ext>
            </a:extLst>
          </p:cNvPr>
          <p:cNvSpPr txBox="1"/>
          <p:nvPr/>
        </p:nvSpPr>
        <p:spPr>
          <a:xfrm>
            <a:off x="478972" y="3536625"/>
            <a:ext cx="11518346" cy="1477328"/>
          </a:xfrm>
          <a:prstGeom prst="rect">
            <a:avLst/>
          </a:prstGeom>
          <a:noFill/>
        </p:spPr>
        <p:txBody>
          <a:bodyPr wrap="none" rtlCol="0">
            <a:spAutoFit/>
          </a:bodyPr>
          <a:lstStyle/>
          <a:p>
            <a:pPr marL="285750" indent="-285750">
              <a:buFont typeface="Arial" panose="020B0604020202020204" pitchFamily="34" charset="0"/>
              <a:buChar char="•"/>
            </a:pPr>
            <a:r>
              <a:rPr lang="en-US" dirty="0"/>
              <a:t>While we do not see any particular relationship between the Weekdays and the number of bikes rented, we see</a:t>
            </a:r>
            <a:br>
              <a:rPr lang="en-US" dirty="0"/>
            </a:br>
            <a:r>
              <a:rPr lang="en-US" dirty="0"/>
              <a:t>on an average bikes are rented more during a Non-holiday than during a holiday.</a:t>
            </a:r>
          </a:p>
          <a:p>
            <a:pPr marL="285750" indent="-285750">
              <a:buFont typeface="Arial" panose="020B0604020202020204" pitchFamily="34" charset="0"/>
              <a:buChar char="•"/>
            </a:pPr>
            <a:r>
              <a:rPr lang="en-US" dirty="0"/>
              <a:t>Also we notice that a lot more bikes are rented during clear weather and there is a drop off in renting bikes during</a:t>
            </a:r>
            <a:br>
              <a:rPr lang="en-US" dirty="0"/>
            </a:br>
            <a:r>
              <a:rPr lang="en-US" dirty="0"/>
              <a:t>snow.</a:t>
            </a:r>
          </a:p>
          <a:p>
            <a:pPr marL="285750" indent="-285750">
              <a:buFont typeface="Arial" panose="020B0604020202020204" pitchFamily="34" charset="0"/>
              <a:buChar char="•"/>
            </a:pPr>
            <a:r>
              <a:rPr lang="en-US" dirty="0"/>
              <a:t>There is no data present on rainy conditions</a:t>
            </a:r>
          </a:p>
        </p:txBody>
      </p:sp>
    </p:spTree>
    <p:extLst>
      <p:ext uri="{BB962C8B-B14F-4D97-AF65-F5344CB8AC3E}">
        <p14:creationId xmlns:p14="http://schemas.microsoft.com/office/powerpoint/2010/main" val="3175964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54B0-E2D8-45C5-0571-4C5DFFD0BC15}"/>
              </a:ext>
            </a:extLst>
          </p:cNvPr>
          <p:cNvSpPr>
            <a:spLocks noGrp="1"/>
          </p:cNvSpPr>
          <p:nvPr>
            <p:ph type="title"/>
          </p:nvPr>
        </p:nvSpPr>
        <p:spPr/>
        <p:txBody>
          <a:bodyPr>
            <a:normAutofit/>
          </a:bodyPr>
          <a:lstStyle/>
          <a:p>
            <a:r>
              <a:rPr lang="en-IN" sz="2800" b="1" dirty="0"/>
              <a:t>Why is it important to use </a:t>
            </a:r>
            <a:r>
              <a:rPr lang="en-IN" sz="2800" b="1" dirty="0" err="1"/>
              <a:t>drop_first</a:t>
            </a:r>
            <a:r>
              <a:rPr lang="en-IN" sz="2800" b="1" dirty="0"/>
              <a:t>=True during dummy variable creation?</a:t>
            </a:r>
            <a:endParaRPr lang="en-US" sz="2800" b="1" dirty="0"/>
          </a:p>
        </p:txBody>
      </p:sp>
      <p:sp>
        <p:nvSpPr>
          <p:cNvPr id="3" name="Content Placeholder 2">
            <a:extLst>
              <a:ext uri="{FF2B5EF4-FFF2-40B4-BE49-F238E27FC236}">
                <a16:creationId xmlns:a16="http://schemas.microsoft.com/office/drawing/2014/main" id="{A5EECA2C-212B-4041-767C-339F2AA0B48B}"/>
              </a:ext>
            </a:extLst>
          </p:cNvPr>
          <p:cNvSpPr>
            <a:spLocks noGrp="1"/>
          </p:cNvSpPr>
          <p:nvPr>
            <p:ph idx="1"/>
          </p:nvPr>
        </p:nvSpPr>
        <p:spPr/>
        <p:txBody>
          <a:bodyPr/>
          <a:lstStyle/>
          <a:p>
            <a:r>
              <a:rPr lang="en-US" dirty="0"/>
              <a:t>It is important to use </a:t>
            </a:r>
            <a:r>
              <a:rPr lang="en-US" dirty="0" err="1"/>
              <a:t>drop_first</a:t>
            </a:r>
            <a:r>
              <a:rPr lang="en-US" dirty="0"/>
              <a:t>=True </a:t>
            </a:r>
            <a:r>
              <a:rPr lang="en-IN" sz="2800" dirty="0"/>
              <a:t>during dummy variable creation because we need to reduce the correlation between the dummy variables. The dropped column can be inferred from the rest of the columns that are added and hence that relationship is removed.</a:t>
            </a:r>
          </a:p>
          <a:p>
            <a:r>
              <a:rPr lang="en-IN" dirty="0"/>
              <a:t>This also helps to reduce the cardinality of the equation</a:t>
            </a:r>
            <a:endParaRPr lang="en-US" dirty="0"/>
          </a:p>
        </p:txBody>
      </p:sp>
    </p:spTree>
    <p:extLst>
      <p:ext uri="{BB962C8B-B14F-4D97-AF65-F5344CB8AC3E}">
        <p14:creationId xmlns:p14="http://schemas.microsoft.com/office/powerpoint/2010/main" val="1110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88CB-0139-517F-BDD3-06F59E7A483F}"/>
              </a:ext>
            </a:extLst>
          </p:cNvPr>
          <p:cNvSpPr>
            <a:spLocks noGrp="1"/>
          </p:cNvSpPr>
          <p:nvPr>
            <p:ph type="title"/>
          </p:nvPr>
        </p:nvSpPr>
        <p:spPr/>
        <p:txBody>
          <a:bodyPr>
            <a:normAutofit/>
          </a:bodyPr>
          <a:lstStyle/>
          <a:p>
            <a:r>
              <a:rPr lang="en-IN" sz="2800" b="1" dirty="0"/>
              <a:t>Looking at the pair-plot among the numerical variables, which one has the highest correlation with the target variable?</a:t>
            </a:r>
            <a:endParaRPr lang="en-US" sz="6000" b="1" dirty="0"/>
          </a:p>
        </p:txBody>
      </p:sp>
      <p:pic>
        <p:nvPicPr>
          <p:cNvPr id="11" name="Content Placeholder 10" descr="A group of blue and white graphs&#10;&#10;Description automatically generated with medium confidence">
            <a:extLst>
              <a:ext uri="{FF2B5EF4-FFF2-40B4-BE49-F238E27FC236}">
                <a16:creationId xmlns:a16="http://schemas.microsoft.com/office/drawing/2014/main" id="{FD902999-1930-0556-607C-F188400EBB86}"/>
              </a:ext>
            </a:extLst>
          </p:cNvPr>
          <p:cNvPicPr>
            <a:picLocks noGrp="1" noChangeAspect="1"/>
          </p:cNvPicPr>
          <p:nvPr>
            <p:ph idx="1"/>
          </p:nvPr>
        </p:nvPicPr>
        <p:blipFill>
          <a:blip r:embed="rId2"/>
          <a:stretch>
            <a:fillRect/>
          </a:stretch>
        </p:blipFill>
        <p:spPr>
          <a:xfrm>
            <a:off x="381869" y="1690688"/>
            <a:ext cx="4875326" cy="4875326"/>
          </a:xfrm>
        </p:spPr>
      </p:pic>
      <p:sp>
        <p:nvSpPr>
          <p:cNvPr id="7" name="TextBox 6">
            <a:extLst>
              <a:ext uri="{FF2B5EF4-FFF2-40B4-BE49-F238E27FC236}">
                <a16:creationId xmlns:a16="http://schemas.microsoft.com/office/drawing/2014/main" id="{78C31A03-7AC5-4AB5-E08D-467A93227830}"/>
              </a:ext>
            </a:extLst>
          </p:cNvPr>
          <p:cNvSpPr txBox="1"/>
          <p:nvPr/>
        </p:nvSpPr>
        <p:spPr>
          <a:xfrm>
            <a:off x="5486399" y="1690688"/>
            <a:ext cx="6185193" cy="2862322"/>
          </a:xfrm>
          <a:prstGeom prst="rect">
            <a:avLst/>
          </a:prstGeom>
          <a:noFill/>
        </p:spPr>
        <p:txBody>
          <a:bodyPr wrap="square" rtlCol="0">
            <a:spAutoFit/>
          </a:bodyPr>
          <a:lstStyle/>
          <a:p>
            <a:pPr algn="just"/>
            <a:r>
              <a:rPr lang="en-US" dirty="0"/>
              <a:t>Looking at the pair plots of the numerical variables we can see that there seems to be a linear relation between</a:t>
            </a:r>
            <a:br>
              <a:rPr lang="en-US" dirty="0"/>
            </a:br>
            <a:r>
              <a:rPr lang="en-US" dirty="0"/>
              <a:t>the  temperature and the Count of number of bikes that are rented whereas Humidity and Windspeed do not show</a:t>
            </a:r>
            <a:br>
              <a:rPr lang="en-US" dirty="0"/>
            </a:br>
            <a:r>
              <a:rPr lang="en-US" dirty="0"/>
              <a:t>any particular relationship the count.</a:t>
            </a:r>
          </a:p>
          <a:p>
            <a:pPr algn="just"/>
            <a:endParaRPr lang="en-US" dirty="0"/>
          </a:p>
          <a:p>
            <a:pPr algn="just"/>
            <a:r>
              <a:rPr lang="en-US" dirty="0"/>
              <a:t>We also notice that </a:t>
            </a:r>
            <a:r>
              <a:rPr lang="en-US" dirty="0" err="1"/>
              <a:t>atemp</a:t>
            </a:r>
            <a:r>
              <a:rPr lang="en-US" dirty="0"/>
              <a:t> and temp are </a:t>
            </a:r>
            <a:r>
              <a:rPr lang="en-US" dirty="0" err="1"/>
              <a:t>higly</a:t>
            </a:r>
            <a:r>
              <a:rPr lang="en-US" dirty="0"/>
              <a:t> collinear and can cause problems while making the model and it would be best to drop one of them since they both show same relationship</a:t>
            </a:r>
          </a:p>
        </p:txBody>
      </p:sp>
    </p:spTree>
    <p:extLst>
      <p:ext uri="{BB962C8B-B14F-4D97-AF65-F5344CB8AC3E}">
        <p14:creationId xmlns:p14="http://schemas.microsoft.com/office/powerpoint/2010/main" val="642311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A84A3-2610-02B8-6ACF-CF4701CE2B5F}"/>
              </a:ext>
            </a:extLst>
          </p:cNvPr>
          <p:cNvSpPr>
            <a:spLocks noGrp="1"/>
          </p:cNvSpPr>
          <p:nvPr>
            <p:ph type="title"/>
          </p:nvPr>
        </p:nvSpPr>
        <p:spPr/>
        <p:txBody>
          <a:bodyPr>
            <a:noAutofit/>
          </a:bodyPr>
          <a:lstStyle/>
          <a:p>
            <a:r>
              <a:rPr lang="en-IN" sz="2800" b="1" dirty="0"/>
              <a:t>How did you validate the assumptions of Linear Regression after building the model on the training set?</a:t>
            </a:r>
            <a:endParaRPr lang="en-US" sz="2800" b="1" dirty="0"/>
          </a:p>
        </p:txBody>
      </p:sp>
      <p:sp>
        <p:nvSpPr>
          <p:cNvPr id="3" name="Content Placeholder 2">
            <a:extLst>
              <a:ext uri="{FF2B5EF4-FFF2-40B4-BE49-F238E27FC236}">
                <a16:creationId xmlns:a16="http://schemas.microsoft.com/office/drawing/2014/main" id="{365DA4F4-2D80-3053-72DE-4F7544A9B635}"/>
              </a:ext>
            </a:extLst>
          </p:cNvPr>
          <p:cNvSpPr>
            <a:spLocks noGrp="1"/>
          </p:cNvSpPr>
          <p:nvPr>
            <p:ph idx="1"/>
          </p:nvPr>
        </p:nvSpPr>
        <p:spPr>
          <a:xfrm>
            <a:off x="838200" y="1825625"/>
            <a:ext cx="5881914" cy="4351338"/>
          </a:xfrm>
        </p:spPr>
        <p:txBody>
          <a:bodyPr>
            <a:normAutofit/>
          </a:bodyPr>
          <a:lstStyle/>
          <a:p>
            <a:r>
              <a:rPr lang="en-US" sz="2400" dirty="0"/>
              <a:t>Residuals distribution should follow normal distribution and centered around 0 (mean = 0). We validated this assumption about residuals by </a:t>
            </a:r>
            <a:r>
              <a:rPr lang="en-US" sz="2400" dirty="0" err="1"/>
              <a:t>plottng</a:t>
            </a:r>
            <a:r>
              <a:rPr lang="en-US" sz="2400" dirty="0"/>
              <a:t> a histogram of residuals and see if residuals are following normal distribution or not.</a:t>
            </a:r>
          </a:p>
          <a:p>
            <a:r>
              <a:rPr lang="en-US" sz="2400" dirty="0"/>
              <a:t>Looking at the R^2 number shows a value of 0.806(80.6%), which is a good number</a:t>
            </a:r>
          </a:p>
          <a:p>
            <a:r>
              <a:rPr lang="en-US" sz="2400" dirty="0"/>
              <a:t>Also the Prob F-stat is under 0.05 which shows that the regression model is meaningful</a:t>
            </a:r>
          </a:p>
        </p:txBody>
      </p:sp>
      <p:pic>
        <p:nvPicPr>
          <p:cNvPr id="5" name="Picture 4" descr="A graph of error&#10;&#10;Description automatically generated">
            <a:extLst>
              <a:ext uri="{FF2B5EF4-FFF2-40B4-BE49-F238E27FC236}">
                <a16:creationId xmlns:a16="http://schemas.microsoft.com/office/drawing/2014/main" id="{B903F1BE-859B-E03B-B2FB-3B408B788DB4}"/>
              </a:ext>
            </a:extLst>
          </p:cNvPr>
          <p:cNvPicPr>
            <a:picLocks noChangeAspect="1"/>
          </p:cNvPicPr>
          <p:nvPr/>
        </p:nvPicPr>
        <p:blipFill>
          <a:blip r:embed="rId2"/>
          <a:stretch>
            <a:fillRect/>
          </a:stretch>
        </p:blipFill>
        <p:spPr>
          <a:xfrm>
            <a:off x="6383908" y="1587744"/>
            <a:ext cx="5808092" cy="4351339"/>
          </a:xfrm>
          <a:prstGeom prst="rect">
            <a:avLst/>
          </a:prstGeom>
        </p:spPr>
      </p:pic>
    </p:spTree>
    <p:extLst>
      <p:ext uri="{BB962C8B-B14F-4D97-AF65-F5344CB8AC3E}">
        <p14:creationId xmlns:p14="http://schemas.microsoft.com/office/powerpoint/2010/main" val="3807625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9D5ED-2D87-7708-9DEB-483785178AD6}"/>
              </a:ext>
            </a:extLst>
          </p:cNvPr>
          <p:cNvSpPr>
            <a:spLocks noGrp="1"/>
          </p:cNvSpPr>
          <p:nvPr>
            <p:ph type="title"/>
          </p:nvPr>
        </p:nvSpPr>
        <p:spPr/>
        <p:txBody>
          <a:bodyPr>
            <a:normAutofit/>
          </a:bodyPr>
          <a:lstStyle/>
          <a:p>
            <a:r>
              <a:rPr lang="en-US" sz="2800" b="1" dirty="0"/>
              <a:t>Based on the final model, which are the top 3 features contributing significantly towards explaining the demand of the shared bikes?</a:t>
            </a:r>
          </a:p>
        </p:txBody>
      </p:sp>
      <p:sp>
        <p:nvSpPr>
          <p:cNvPr id="3" name="Content Placeholder 2">
            <a:extLst>
              <a:ext uri="{FF2B5EF4-FFF2-40B4-BE49-F238E27FC236}">
                <a16:creationId xmlns:a16="http://schemas.microsoft.com/office/drawing/2014/main" id="{4347C44E-D2EF-8795-7E6B-F7031B0E7CF7}"/>
              </a:ext>
            </a:extLst>
          </p:cNvPr>
          <p:cNvSpPr>
            <a:spLocks noGrp="1"/>
          </p:cNvSpPr>
          <p:nvPr>
            <p:ph idx="1"/>
          </p:nvPr>
        </p:nvSpPr>
        <p:spPr/>
        <p:txBody>
          <a:bodyPr>
            <a:normAutofit lnSpcReduction="10000"/>
          </a:bodyPr>
          <a:lstStyle/>
          <a:p>
            <a:r>
              <a:rPr lang="en-US" sz="2400" dirty="0"/>
              <a:t>Temperature - Positive</a:t>
            </a:r>
          </a:p>
          <a:p>
            <a:r>
              <a:rPr lang="en-US" sz="2400" dirty="0"/>
              <a:t>Year - Positive</a:t>
            </a:r>
          </a:p>
          <a:p>
            <a:r>
              <a:rPr lang="en-US" sz="2400" dirty="0"/>
              <a:t>Snowy weather – Negative</a:t>
            </a:r>
          </a:p>
          <a:p>
            <a:r>
              <a:rPr lang="en-US" sz="2400" dirty="0"/>
              <a:t>Spring Season - Negative</a:t>
            </a:r>
          </a:p>
          <a:p>
            <a:r>
              <a:rPr lang="en-US" sz="2400" dirty="0"/>
              <a:t>Winter Season - Positive</a:t>
            </a:r>
          </a:p>
          <a:p>
            <a:pPr marL="0" indent="0">
              <a:buNone/>
            </a:pPr>
            <a:r>
              <a:rPr lang="en-US" sz="2400" dirty="0"/>
              <a:t>are the biggest contributors.</a:t>
            </a:r>
          </a:p>
          <a:p>
            <a:pPr marL="0" indent="0">
              <a:buNone/>
            </a:pPr>
            <a:r>
              <a:rPr lang="en-US" sz="2400" dirty="0"/>
              <a:t>This shows that the business is growing customers as the years pass and customers are more likely to rent a bike when the temperature starts rising and the snow stops.</a:t>
            </a:r>
          </a:p>
          <a:p>
            <a:pPr marL="0" indent="0">
              <a:buNone/>
            </a:pPr>
            <a:r>
              <a:rPr lang="en-US" sz="2400" dirty="0"/>
              <a:t>Ignoring Year the next significant feature is Season being Spring that contributes negatively</a:t>
            </a:r>
          </a:p>
        </p:txBody>
      </p:sp>
    </p:spTree>
    <p:extLst>
      <p:ext uri="{BB962C8B-B14F-4D97-AF65-F5344CB8AC3E}">
        <p14:creationId xmlns:p14="http://schemas.microsoft.com/office/powerpoint/2010/main" val="1852453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576BC-BDA0-D2AE-5DCB-57155C5D8FC3}"/>
              </a:ext>
            </a:extLst>
          </p:cNvPr>
          <p:cNvSpPr>
            <a:spLocks noGrp="1"/>
          </p:cNvSpPr>
          <p:nvPr>
            <p:ph type="title"/>
          </p:nvPr>
        </p:nvSpPr>
        <p:spPr/>
        <p:txBody>
          <a:bodyPr>
            <a:normAutofit/>
          </a:bodyPr>
          <a:lstStyle/>
          <a:p>
            <a:r>
              <a:rPr lang="en-US" sz="2800" b="1" dirty="0"/>
              <a:t>Explain the linear regression algorithm in detail.</a:t>
            </a:r>
          </a:p>
        </p:txBody>
      </p:sp>
      <p:sp>
        <p:nvSpPr>
          <p:cNvPr id="3" name="Content Placeholder 2">
            <a:extLst>
              <a:ext uri="{FF2B5EF4-FFF2-40B4-BE49-F238E27FC236}">
                <a16:creationId xmlns:a16="http://schemas.microsoft.com/office/drawing/2014/main" id="{FA9F1499-C9DA-54FE-869E-CB2FA2A5DEB2}"/>
              </a:ext>
            </a:extLst>
          </p:cNvPr>
          <p:cNvSpPr>
            <a:spLocks noGrp="1"/>
          </p:cNvSpPr>
          <p:nvPr>
            <p:ph idx="1"/>
          </p:nvPr>
        </p:nvSpPr>
        <p:spPr/>
        <p:txBody>
          <a:bodyPr>
            <a:normAutofit lnSpcReduction="10000"/>
          </a:bodyPr>
          <a:lstStyle/>
          <a:p>
            <a:r>
              <a:rPr lang="en-US" sz="2400" dirty="0"/>
              <a:t>Linear regression is a type of supervised machine learning that predicts the importance of independent variables in predicting a dependent one.</a:t>
            </a:r>
          </a:p>
          <a:p>
            <a:r>
              <a:rPr lang="en-US" sz="2400" dirty="0"/>
              <a:t>It is based off of the equation of a line. If there is a single Independent variable then it is called Simple Linear Regression else it’s called Multiple Linear Regression.</a:t>
            </a:r>
          </a:p>
          <a:p>
            <a:r>
              <a:rPr lang="en-US" sz="2400" dirty="0"/>
              <a:t>The goal of the algorithm is to find a best fit line that represents all the independent variables present in the data and can predict for other values of these independent variables</a:t>
            </a:r>
          </a:p>
          <a:p>
            <a:r>
              <a:rPr lang="en-US" sz="2400" dirty="0"/>
              <a:t>The algorithm works by trying to minimize the Mean Squared Error or the MSE between the predicted values and the actual values of the dependent variable. This works by adjusting the coefficients of the independent variables in the equation over a gradient to achieve the best fit, there are other methods to achieve this as well.</a:t>
            </a:r>
          </a:p>
        </p:txBody>
      </p:sp>
    </p:spTree>
    <p:extLst>
      <p:ext uri="{BB962C8B-B14F-4D97-AF65-F5344CB8AC3E}">
        <p14:creationId xmlns:p14="http://schemas.microsoft.com/office/powerpoint/2010/main" val="1298037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18505-505F-CD3E-8131-B3CBCB91D988}"/>
              </a:ext>
            </a:extLst>
          </p:cNvPr>
          <p:cNvSpPr>
            <a:spLocks noGrp="1"/>
          </p:cNvSpPr>
          <p:nvPr>
            <p:ph type="title"/>
          </p:nvPr>
        </p:nvSpPr>
        <p:spPr/>
        <p:txBody>
          <a:bodyPr>
            <a:normAutofit/>
          </a:bodyPr>
          <a:lstStyle/>
          <a:p>
            <a:r>
              <a:rPr lang="en-US" sz="2800" b="1" dirty="0"/>
              <a:t>Explain the Anscombe’s quartet in detail</a:t>
            </a:r>
          </a:p>
        </p:txBody>
      </p:sp>
      <p:sp>
        <p:nvSpPr>
          <p:cNvPr id="3" name="Content Placeholder 2">
            <a:extLst>
              <a:ext uri="{FF2B5EF4-FFF2-40B4-BE49-F238E27FC236}">
                <a16:creationId xmlns:a16="http://schemas.microsoft.com/office/drawing/2014/main" id="{B2BBF931-D476-ACC1-A2BC-9D575FC9F55F}"/>
              </a:ext>
            </a:extLst>
          </p:cNvPr>
          <p:cNvSpPr>
            <a:spLocks noGrp="1"/>
          </p:cNvSpPr>
          <p:nvPr>
            <p:ph idx="1"/>
          </p:nvPr>
        </p:nvSpPr>
        <p:spPr/>
        <p:txBody>
          <a:bodyPr>
            <a:normAutofit lnSpcReduction="10000"/>
          </a:bodyPr>
          <a:lstStyle/>
          <a:p>
            <a:r>
              <a:rPr lang="en-US" sz="2400" dirty="0"/>
              <a:t>Anscombe’s quartet comprises a set of four datasets, having identical descriptive statistical properties in terms of means, variance, R-squared, correlations, and linear regression lines but having different representations when we scatter plots on a graph.</a:t>
            </a:r>
          </a:p>
          <a:p>
            <a:r>
              <a:rPr lang="en-US" sz="2400" dirty="0"/>
              <a:t>The purpose of Anscombe’s quartet is to show the importance of exploratory data analysis and visualizing data and not relying on summary statistics alone.</a:t>
            </a:r>
          </a:p>
          <a:p>
            <a:r>
              <a:rPr lang="en-US" sz="2400" dirty="0"/>
              <a:t>The four datasets that make up Anscombe’s quartet each include 11 x-y pairs of data. When plotted, each dataset seems to have a unique connection between x and y, with unique variability patterns and distinctive correlation strengths. </a:t>
            </a:r>
          </a:p>
          <a:p>
            <a:r>
              <a:rPr lang="en-US" sz="2400" dirty="0"/>
              <a:t>Despite these variations, each dataset has the same summary statistics, such as the same x and y mean and variance, x and y correlation coefficient, and linear regression line.  This shows how easy it is to fool a regression algorithm</a:t>
            </a:r>
          </a:p>
        </p:txBody>
      </p:sp>
    </p:spTree>
    <p:extLst>
      <p:ext uri="{BB962C8B-B14F-4D97-AF65-F5344CB8AC3E}">
        <p14:creationId xmlns:p14="http://schemas.microsoft.com/office/powerpoint/2010/main" val="723268025"/>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223</TotalTime>
  <Words>1369</Words>
  <Application>Microsoft Macintosh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 Display</vt:lpstr>
      <vt:lpstr>Arial</vt:lpstr>
      <vt:lpstr>Calibri</vt:lpstr>
      <vt:lpstr>Calibri Light</vt:lpstr>
      <vt:lpstr>Office 2013 - 2022 Theme</vt:lpstr>
      <vt:lpstr>Bike Sharing Assignment</vt:lpstr>
      <vt:lpstr>From your analysis of the categorical variables from the dataset, what could you infer about their effect on the dependent variable?</vt:lpstr>
      <vt:lpstr>PowerPoint Presentation</vt:lpstr>
      <vt:lpstr>Why is it important to use drop_first=True during dummy variable creation?</vt:lpstr>
      <vt:lpstr>Looking at the pair-plot among the numerical variables, which one has the highest correlation with the target variable?</vt:lpstr>
      <vt:lpstr>How did you validate the assumptions of Linear Regression after building the model on the training set?</vt:lpstr>
      <vt:lpstr>Based on the final model, which are the top 3 features contributing significantly towards explaining the demand of the shared bikes?</vt:lpstr>
      <vt:lpstr>Explain the linear regression algorithm in detail.</vt:lpstr>
      <vt:lpstr>Explain the Anscombe’s quartet in detail</vt:lpstr>
      <vt:lpstr>What is Pearson’s R?</vt:lpstr>
      <vt:lpstr>What is scaling? Why is scaling performed? What is the difference between normalized scaling and standardized scaling?</vt:lpstr>
      <vt:lpstr>You might have observed that some cases the value of VIF is infinite. Why does this happen?</vt:lpstr>
      <vt:lpstr>What is a Q-Q plot? Explain the use and importance of a Q-Q plot in linear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Sandeep .A</dc:creator>
  <cp:lastModifiedBy>Sandeep .A</cp:lastModifiedBy>
  <cp:revision>1</cp:revision>
  <dcterms:created xsi:type="dcterms:W3CDTF">2024-06-26T12:39:54Z</dcterms:created>
  <dcterms:modified xsi:type="dcterms:W3CDTF">2024-06-26T16:23:40Z</dcterms:modified>
</cp:coreProperties>
</file>