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italic.fntdata"/><Relationship Id="rId14" Type="http://schemas.openxmlformats.org/officeDocument/2006/relationships/font" Target="fonts/Roboto-bold.fntdata"/><Relationship Id="rId16"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c6f73a04f_0_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c6f73a04f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de8cd58ac9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de8cd58ac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c6f73a04f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c6f73a0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c6f73a04f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6f73a04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de3fb4f36e_0_19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de3fb4f36e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de8cd58ac9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de8cd58ac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rgbClr val="000000"/>
                </a:solidFill>
                <a:latin typeface="Times New Roman"/>
                <a:ea typeface="Times New Roman"/>
                <a:cs typeface="Times New Roman"/>
                <a:sym typeface="Times New Roman"/>
              </a:rPr>
              <a:t>POWER BI</a:t>
            </a:r>
            <a:endParaRPr>
              <a:solidFill>
                <a:srgbClr val="000000"/>
              </a:solidFill>
              <a:latin typeface="Times New Roman"/>
              <a:ea typeface="Times New Roman"/>
              <a:cs typeface="Times New Roman"/>
              <a:sym typeface="Times New Roman"/>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i="1" lang="en" sz="2400">
                <a:solidFill>
                  <a:srgbClr val="000000"/>
                </a:solidFill>
                <a:latin typeface="Times New Roman"/>
                <a:ea typeface="Times New Roman"/>
                <a:cs typeface="Times New Roman"/>
                <a:sym typeface="Times New Roman"/>
              </a:rPr>
              <a:t>Rehman Sadaqat</a:t>
            </a:r>
            <a:endParaRPr i="1" sz="2400">
              <a:solidFill>
                <a:srgbClr val="000000"/>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72" name="Shape 72"/>
        <p:cNvGrpSpPr/>
        <p:nvPr/>
      </p:nvGrpSpPr>
      <p:grpSpPr>
        <a:xfrm>
          <a:off x="0" y="0"/>
          <a:ext cx="0" cy="0"/>
          <a:chOff x="0" y="0"/>
          <a:chExt cx="0" cy="0"/>
        </a:xfrm>
      </p:grpSpPr>
      <p:sp>
        <p:nvSpPr>
          <p:cNvPr id="73" name="Google Shape;73;p14"/>
          <p:cNvSpPr txBox="1"/>
          <p:nvPr>
            <p:ph idx="4294967295" type="title"/>
          </p:nvPr>
        </p:nvSpPr>
        <p:spPr>
          <a:xfrm>
            <a:off x="773700" y="1663450"/>
            <a:ext cx="7596600" cy="7617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t/>
            </a:r>
            <a:endParaRPr b="1" sz="1900">
              <a:solidFill>
                <a:srgbClr val="000000"/>
              </a:solidFill>
              <a:latin typeface="Times New Roman"/>
              <a:ea typeface="Times New Roman"/>
              <a:cs typeface="Times New Roman"/>
              <a:sym typeface="Times New Roman"/>
            </a:endParaRPr>
          </a:p>
          <a:p>
            <a:pPr indent="0" lvl="0" marL="0" rtl="0" algn="ctr">
              <a:spcBef>
                <a:spcPts val="0"/>
              </a:spcBef>
              <a:spcAft>
                <a:spcPts val="0"/>
              </a:spcAft>
              <a:buNone/>
            </a:pPr>
            <a:r>
              <a:rPr b="1" lang="en" sz="1900">
                <a:solidFill>
                  <a:srgbClr val="000000"/>
                </a:solidFill>
                <a:latin typeface="Times New Roman"/>
                <a:ea typeface="Times New Roman"/>
                <a:cs typeface="Times New Roman"/>
                <a:sym typeface="Times New Roman"/>
              </a:rPr>
              <a:t>Data analytics refers to the process of analyzing raw data to extract valuable insights and make informed decisions. It involves various techniques and methodologies to uncover patterns, trends, correlations, and other meaningful information from datasets. </a:t>
            </a:r>
            <a:endParaRPr b="1" sz="1900">
              <a:solidFill>
                <a:srgbClr val="000000"/>
              </a:solidFill>
              <a:latin typeface="Times New Roman"/>
              <a:ea typeface="Times New Roman"/>
              <a:cs typeface="Times New Roman"/>
              <a:sym typeface="Times New Roman"/>
            </a:endParaRPr>
          </a:p>
          <a:p>
            <a:pPr indent="0" lvl="0" marL="0" rtl="0" algn="just">
              <a:spcBef>
                <a:spcPts val="0"/>
              </a:spcBef>
              <a:spcAft>
                <a:spcPts val="0"/>
              </a:spcAft>
              <a:buNone/>
            </a:pPr>
            <a:r>
              <a:t/>
            </a:r>
            <a:endParaRPr b="1" sz="1900">
              <a:solidFill>
                <a:srgbClr val="000000"/>
              </a:solidFill>
              <a:latin typeface="Times New Roman"/>
              <a:ea typeface="Times New Roman"/>
              <a:cs typeface="Times New Roman"/>
              <a:sym typeface="Times New Roman"/>
            </a:endParaRPr>
          </a:p>
        </p:txBody>
      </p:sp>
      <p:cxnSp>
        <p:nvCxnSpPr>
          <p:cNvPr id="74" name="Google Shape;74;p14"/>
          <p:cNvCxnSpPr/>
          <p:nvPr/>
        </p:nvCxnSpPr>
        <p:spPr>
          <a:xfrm>
            <a:off x="4268775" y="2894325"/>
            <a:ext cx="552900" cy="0"/>
          </a:xfrm>
          <a:prstGeom prst="straightConnector1">
            <a:avLst/>
          </a:prstGeom>
          <a:noFill/>
          <a:ln cap="flat" cmpd="sng" w="28575">
            <a:solidFill>
              <a:schemeClr val="accent4"/>
            </a:solidFill>
            <a:prstDash val="solid"/>
            <a:round/>
            <a:headEnd len="sm" w="sm" type="none"/>
            <a:tailEnd len="sm" w="sm" type="none"/>
          </a:ln>
        </p:spPr>
      </p:cxnSp>
      <p:sp>
        <p:nvSpPr>
          <p:cNvPr id="75" name="Google Shape;75;p14"/>
          <p:cNvSpPr txBox="1"/>
          <p:nvPr>
            <p:ph idx="4294967295" type="body"/>
          </p:nvPr>
        </p:nvSpPr>
        <p:spPr>
          <a:xfrm>
            <a:off x="773700" y="2961650"/>
            <a:ext cx="7596600" cy="5184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sz="2700">
                <a:solidFill>
                  <a:srgbClr val="000000"/>
                </a:solidFill>
                <a:latin typeface="Times New Roman"/>
                <a:ea typeface="Times New Roman"/>
                <a:cs typeface="Times New Roman"/>
                <a:sym typeface="Times New Roman"/>
              </a:rPr>
              <a:t>Data Analytics</a:t>
            </a:r>
            <a:endParaRPr b="1" sz="2700">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79" name="Shape 79"/>
        <p:cNvGrpSpPr/>
        <p:nvPr/>
      </p:nvGrpSpPr>
      <p:grpSpPr>
        <a:xfrm>
          <a:off x="0" y="0"/>
          <a:ext cx="0" cy="0"/>
          <a:chOff x="0" y="0"/>
          <a:chExt cx="0" cy="0"/>
        </a:xfrm>
      </p:grpSpPr>
      <p:sp>
        <p:nvSpPr>
          <p:cNvPr id="80" name="Google Shape;80;p1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solidFill>
                  <a:srgbClr val="000000"/>
                </a:solidFill>
                <a:latin typeface="Times New Roman"/>
                <a:ea typeface="Times New Roman"/>
                <a:cs typeface="Times New Roman"/>
                <a:sym typeface="Times New Roman"/>
              </a:rPr>
              <a:t>Intro</a:t>
            </a:r>
            <a:endParaRPr b="1">
              <a:solidFill>
                <a:srgbClr val="000000"/>
              </a:solidFill>
              <a:latin typeface="Times New Roman"/>
              <a:ea typeface="Times New Roman"/>
              <a:cs typeface="Times New Roman"/>
              <a:sym typeface="Times New Roman"/>
            </a:endParaRPr>
          </a:p>
        </p:txBody>
      </p:sp>
      <p:sp>
        <p:nvSpPr>
          <p:cNvPr id="81" name="Google Shape;81;p15"/>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Char char="●"/>
            </a:pPr>
            <a:r>
              <a:rPr lang="en"/>
              <a:t>Power BI is a powerful suite of business analytics tools that enables you to analyze data and share insights. </a:t>
            </a:r>
            <a:endParaRPr/>
          </a:p>
          <a:p>
            <a:pPr indent="-342900" lvl="0" marL="457200" rtl="0" algn="just">
              <a:spcBef>
                <a:spcPts val="0"/>
              </a:spcBef>
              <a:spcAft>
                <a:spcPts val="0"/>
              </a:spcAft>
              <a:buSzPts val="1800"/>
              <a:buChar char="●"/>
            </a:pPr>
            <a:r>
              <a:rPr lang="en"/>
              <a:t>It's like having your own data science lab, where you can connect to various data sources, transform raw data into meaningful visuals, and uncover hidden patterns that drive decision-making.</a:t>
            </a:r>
            <a:endParaRPr/>
          </a:p>
          <a:p>
            <a:pPr indent="-342900" lvl="0" marL="457200" rtl="0" algn="just">
              <a:spcBef>
                <a:spcPts val="0"/>
              </a:spcBef>
              <a:spcAft>
                <a:spcPts val="0"/>
              </a:spcAft>
              <a:buSzPts val="1800"/>
              <a:buChar char="●"/>
            </a:pPr>
            <a:r>
              <a:rPr lang="en"/>
              <a:t> It is part of the Microsoft Power Platform.</a:t>
            </a:r>
            <a:endParaRPr/>
          </a:p>
        </p:txBody>
      </p:sp>
    </p:spTree>
  </p:cSld>
  <p:clrMapOvr>
    <a:masterClrMapping/>
  </p:clrMapOvr>
  <p:transition spd="med">
    <p:push dir="r"/>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85" name="Shape 85"/>
        <p:cNvGrpSpPr/>
        <p:nvPr/>
      </p:nvGrpSpPr>
      <p:grpSpPr>
        <a:xfrm>
          <a:off x="0" y="0"/>
          <a:ext cx="0" cy="0"/>
          <a:chOff x="0" y="0"/>
          <a:chExt cx="0" cy="0"/>
        </a:xfrm>
      </p:grpSpPr>
      <p:sp>
        <p:nvSpPr>
          <p:cNvPr id="86" name="Google Shape;86;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200">
                <a:solidFill>
                  <a:srgbClr val="000000"/>
                </a:solidFill>
                <a:latin typeface="Times New Roman"/>
                <a:ea typeface="Times New Roman"/>
                <a:cs typeface="Times New Roman"/>
                <a:sym typeface="Times New Roman"/>
              </a:rPr>
              <a:t>Why Power BI</a:t>
            </a:r>
            <a:endParaRPr sz="4200">
              <a:solidFill>
                <a:srgbClr val="000000"/>
              </a:solidFill>
              <a:latin typeface="Times New Roman"/>
              <a:ea typeface="Times New Roman"/>
              <a:cs typeface="Times New Roman"/>
              <a:sym typeface="Times New Roman"/>
            </a:endParaRPr>
          </a:p>
        </p:txBody>
      </p:sp>
      <p:sp>
        <p:nvSpPr>
          <p:cNvPr id="87" name="Google Shape;87;p16"/>
          <p:cNvSpPr txBox="1"/>
          <p:nvPr>
            <p:ph idx="1" type="body"/>
          </p:nvPr>
        </p:nvSpPr>
        <p:spPr>
          <a:xfrm>
            <a:off x="391550" y="1771725"/>
            <a:ext cx="8302500" cy="3090600"/>
          </a:xfrm>
          <a:prstGeom prst="rect">
            <a:avLst/>
          </a:prstGeom>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Clr>
                <a:srgbClr val="000000"/>
              </a:buClr>
              <a:buSzPts val="1700"/>
              <a:buFont typeface="Arial"/>
              <a:buChar char="●"/>
            </a:pPr>
            <a:r>
              <a:rPr b="1" lang="en" sz="1700">
                <a:solidFill>
                  <a:srgbClr val="000000"/>
                </a:solidFill>
                <a:latin typeface="Times New Roman"/>
                <a:ea typeface="Times New Roman"/>
                <a:cs typeface="Times New Roman"/>
                <a:sym typeface="Times New Roman"/>
              </a:rPr>
              <a:t>Career Advantage:</a:t>
            </a:r>
            <a:r>
              <a:rPr lang="en" sz="1700">
                <a:solidFill>
                  <a:srgbClr val="000000"/>
                </a:solidFill>
                <a:latin typeface="Times New Roman"/>
                <a:ea typeface="Times New Roman"/>
                <a:cs typeface="Times New Roman"/>
                <a:sym typeface="Times New Roman"/>
              </a:rPr>
              <a:t> Data analysis is a sought-after skill in today's job market. Proficiency in Power BI sets you apart from the competition and opens doors to fields like business intelligence, consulting, marketing, finance, and more.</a:t>
            </a:r>
            <a:endParaRPr sz="1700">
              <a:solidFill>
                <a:srgbClr val="000000"/>
              </a:solidFill>
              <a:latin typeface="Times New Roman"/>
              <a:ea typeface="Times New Roman"/>
              <a:cs typeface="Times New Roman"/>
              <a:sym typeface="Times New Roman"/>
            </a:endParaRPr>
          </a:p>
          <a:p>
            <a:pPr indent="-336550" lvl="0" marL="457200" rtl="0" algn="l">
              <a:lnSpc>
                <a:spcPct val="115000"/>
              </a:lnSpc>
              <a:spcBef>
                <a:spcPts val="0"/>
              </a:spcBef>
              <a:spcAft>
                <a:spcPts val="0"/>
              </a:spcAft>
              <a:buClr>
                <a:srgbClr val="000000"/>
              </a:buClr>
              <a:buSzPts val="1700"/>
              <a:buFont typeface="Arial"/>
              <a:buChar char="●"/>
            </a:pPr>
            <a:r>
              <a:rPr b="1" lang="en" sz="1700">
                <a:solidFill>
                  <a:srgbClr val="000000"/>
                </a:solidFill>
                <a:latin typeface="Times New Roman"/>
                <a:ea typeface="Times New Roman"/>
                <a:cs typeface="Times New Roman"/>
                <a:sym typeface="Times New Roman"/>
              </a:rPr>
              <a:t>Data-Driven Decision Making:</a:t>
            </a:r>
            <a:r>
              <a:rPr lang="en" sz="1700">
                <a:solidFill>
                  <a:srgbClr val="000000"/>
                </a:solidFill>
                <a:latin typeface="Times New Roman"/>
                <a:ea typeface="Times New Roman"/>
                <a:cs typeface="Times New Roman"/>
                <a:sym typeface="Times New Roman"/>
              </a:rPr>
              <a:t> Whether you're working on a research project, a business plan, or simply trying to understand trends, Power BI empowers you to make informed decisions based on concrete evidence.</a:t>
            </a:r>
            <a:endParaRPr sz="1700">
              <a:solidFill>
                <a:srgbClr val="000000"/>
              </a:solidFill>
              <a:latin typeface="Times New Roman"/>
              <a:ea typeface="Times New Roman"/>
              <a:cs typeface="Times New Roman"/>
              <a:sym typeface="Times New Roman"/>
            </a:endParaRPr>
          </a:p>
          <a:p>
            <a:pPr indent="-336550" lvl="0" marL="457200" rtl="0" algn="l">
              <a:lnSpc>
                <a:spcPct val="115000"/>
              </a:lnSpc>
              <a:spcBef>
                <a:spcPts val="0"/>
              </a:spcBef>
              <a:spcAft>
                <a:spcPts val="0"/>
              </a:spcAft>
              <a:buClr>
                <a:srgbClr val="000000"/>
              </a:buClr>
              <a:buSzPts val="1700"/>
              <a:buFont typeface="Arial"/>
              <a:buChar char="●"/>
            </a:pPr>
            <a:r>
              <a:rPr b="1" lang="en" sz="1700">
                <a:solidFill>
                  <a:srgbClr val="000000"/>
                </a:solidFill>
                <a:latin typeface="Times New Roman"/>
                <a:ea typeface="Times New Roman"/>
                <a:cs typeface="Times New Roman"/>
                <a:sym typeface="Times New Roman"/>
              </a:rPr>
              <a:t>Enhanced Communication:</a:t>
            </a:r>
            <a:r>
              <a:rPr lang="en" sz="1700">
                <a:solidFill>
                  <a:srgbClr val="000000"/>
                </a:solidFill>
                <a:latin typeface="Times New Roman"/>
                <a:ea typeface="Times New Roman"/>
                <a:cs typeface="Times New Roman"/>
                <a:sym typeface="Times New Roman"/>
              </a:rPr>
              <a:t> Transform complex data into clear, compelling visuals that capture attention and make your presentations stand out.</a:t>
            </a:r>
            <a:endParaRPr sz="1700">
              <a:solidFill>
                <a:srgbClr val="000000"/>
              </a:solidFill>
              <a:latin typeface="Times New Roman"/>
              <a:ea typeface="Times New Roman"/>
              <a:cs typeface="Times New Roman"/>
              <a:sym typeface="Times New Roman"/>
            </a:endParaRPr>
          </a:p>
          <a:p>
            <a:pPr indent="-336550" lvl="0" marL="457200" rtl="0" algn="l">
              <a:lnSpc>
                <a:spcPct val="115000"/>
              </a:lnSpc>
              <a:spcBef>
                <a:spcPts val="0"/>
              </a:spcBef>
              <a:spcAft>
                <a:spcPts val="0"/>
              </a:spcAft>
              <a:buClr>
                <a:srgbClr val="000000"/>
              </a:buClr>
              <a:buSzPts val="1700"/>
              <a:buFont typeface="Arial"/>
              <a:buChar char="●"/>
            </a:pPr>
            <a:r>
              <a:rPr b="1" lang="en" sz="1700">
                <a:solidFill>
                  <a:srgbClr val="000000"/>
                </a:solidFill>
                <a:latin typeface="Times New Roman"/>
                <a:ea typeface="Times New Roman"/>
                <a:cs typeface="Times New Roman"/>
                <a:sym typeface="Times New Roman"/>
              </a:rPr>
              <a:t>Cross-Industry Applications:</a:t>
            </a:r>
            <a:r>
              <a:rPr lang="en" sz="1700">
                <a:solidFill>
                  <a:srgbClr val="000000"/>
                </a:solidFill>
                <a:latin typeface="Times New Roman"/>
                <a:ea typeface="Times New Roman"/>
                <a:cs typeface="Times New Roman"/>
                <a:sym typeface="Times New Roman"/>
              </a:rPr>
              <a:t> Power BI is versatile and used across industries. Learning it equips you with a transferable skillset applicable to any field you choose.</a:t>
            </a:r>
            <a:endParaRPr b="1" sz="1700">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91" name="Shape 91"/>
        <p:cNvGrpSpPr/>
        <p:nvPr/>
      </p:nvGrpSpPr>
      <p:grpSpPr>
        <a:xfrm>
          <a:off x="0" y="0"/>
          <a:ext cx="0" cy="0"/>
          <a:chOff x="0" y="0"/>
          <a:chExt cx="0" cy="0"/>
        </a:xfrm>
      </p:grpSpPr>
      <p:sp>
        <p:nvSpPr>
          <p:cNvPr id="92" name="Google Shape;92;p1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500">
                <a:latin typeface="Times New Roman"/>
                <a:ea typeface="Times New Roman"/>
                <a:cs typeface="Times New Roman"/>
                <a:sym typeface="Times New Roman"/>
              </a:rPr>
              <a:t>Alternatives</a:t>
            </a:r>
            <a:endParaRPr sz="3500">
              <a:latin typeface="Times New Roman"/>
              <a:ea typeface="Times New Roman"/>
              <a:cs typeface="Times New Roman"/>
              <a:sym typeface="Times New Roman"/>
            </a:endParaRPr>
          </a:p>
        </p:txBody>
      </p:sp>
      <p:sp>
        <p:nvSpPr>
          <p:cNvPr id="93" name="Google Shape;93;p17"/>
          <p:cNvSpPr txBox="1"/>
          <p:nvPr>
            <p:ph idx="1" type="body"/>
          </p:nvPr>
        </p:nvSpPr>
        <p:spPr>
          <a:xfrm>
            <a:off x="226075" y="1465800"/>
            <a:ext cx="3069000" cy="31635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605"/>
              <a:buNone/>
            </a:pPr>
            <a:r>
              <a:rPr b="1" lang="en" sz="1800">
                <a:solidFill>
                  <a:srgbClr val="000000"/>
                </a:solidFill>
                <a:latin typeface="Times New Roman"/>
                <a:ea typeface="Times New Roman"/>
                <a:cs typeface="Times New Roman"/>
                <a:sym typeface="Times New Roman"/>
              </a:rPr>
              <a:t>Tableau:</a:t>
            </a:r>
            <a:r>
              <a:rPr lang="en" sz="1800">
                <a:solidFill>
                  <a:srgbClr val="000000"/>
                </a:solidFill>
                <a:latin typeface="Times New Roman"/>
                <a:ea typeface="Times New Roman"/>
                <a:cs typeface="Times New Roman"/>
                <a:sym typeface="Times New Roman"/>
              </a:rPr>
              <a:t> Renowned for its intuitive drag-and-drop interface and exceptional data visualization capabilities.</a:t>
            </a:r>
            <a:endParaRPr sz="1800">
              <a:solidFill>
                <a:srgbClr val="000000"/>
              </a:solidFill>
              <a:latin typeface="Times New Roman"/>
              <a:ea typeface="Times New Roman"/>
              <a:cs typeface="Times New Roman"/>
              <a:sym typeface="Times New Roman"/>
            </a:endParaRPr>
          </a:p>
          <a:p>
            <a:pPr indent="0" lvl="0" marL="0" rtl="0" algn="l">
              <a:lnSpc>
                <a:spcPct val="105000"/>
              </a:lnSpc>
              <a:spcBef>
                <a:spcPts val="1200"/>
              </a:spcBef>
              <a:spcAft>
                <a:spcPts val="0"/>
              </a:spcAft>
              <a:buSzPts val="605"/>
              <a:buNone/>
            </a:pPr>
            <a:r>
              <a:t/>
            </a:r>
            <a:endParaRPr sz="1700">
              <a:solidFill>
                <a:srgbClr val="000000"/>
              </a:solidFill>
              <a:latin typeface="Times New Roman"/>
              <a:ea typeface="Times New Roman"/>
              <a:cs typeface="Times New Roman"/>
              <a:sym typeface="Times New Roman"/>
            </a:endParaRPr>
          </a:p>
          <a:p>
            <a:pPr indent="0" lvl="0" marL="0" rtl="0" algn="l">
              <a:lnSpc>
                <a:spcPct val="105000"/>
              </a:lnSpc>
              <a:spcBef>
                <a:spcPts val="1200"/>
              </a:spcBef>
              <a:spcAft>
                <a:spcPts val="0"/>
              </a:spcAft>
              <a:buSzPts val="605"/>
              <a:buNone/>
            </a:pPr>
            <a:r>
              <a:rPr lang="en" sz="1700">
                <a:solidFill>
                  <a:srgbClr val="000000"/>
                </a:solidFill>
                <a:latin typeface="Times New Roman"/>
                <a:ea typeface="Times New Roman"/>
                <a:cs typeface="Times New Roman"/>
                <a:sym typeface="Times New Roman"/>
              </a:rPr>
              <a:t>More like Qlik sense, Sisense, Domo, Looker and Metabase.</a:t>
            </a:r>
            <a:endParaRPr sz="1700">
              <a:solidFill>
                <a:srgbClr val="000000"/>
              </a:solidFill>
              <a:latin typeface="Times New Roman"/>
              <a:ea typeface="Times New Roman"/>
              <a:cs typeface="Times New Roman"/>
              <a:sym typeface="Times New Roman"/>
            </a:endParaRPr>
          </a:p>
          <a:p>
            <a:pPr indent="0" lvl="0" marL="0" rtl="0" algn="l">
              <a:lnSpc>
                <a:spcPct val="105000"/>
              </a:lnSpc>
              <a:spcBef>
                <a:spcPts val="1200"/>
              </a:spcBef>
              <a:spcAft>
                <a:spcPts val="1200"/>
              </a:spcAft>
              <a:buSzPts val="605"/>
              <a:buNone/>
            </a:pPr>
            <a:r>
              <a:rPr lang="en" sz="1700">
                <a:solidFill>
                  <a:srgbClr val="000000"/>
                </a:solidFill>
                <a:latin typeface="Times New Roman"/>
                <a:ea typeface="Times New Roman"/>
                <a:cs typeface="Times New Roman"/>
                <a:sym typeface="Times New Roman"/>
              </a:rPr>
              <a:t>Do explore them yourself…It’d be worth it</a:t>
            </a:r>
            <a:endParaRPr sz="1700">
              <a:solidFill>
                <a:srgbClr val="000000"/>
              </a:solidFill>
              <a:latin typeface="Times New Roman"/>
              <a:ea typeface="Times New Roman"/>
              <a:cs typeface="Times New Roman"/>
              <a:sym typeface="Times New Roman"/>
            </a:endParaRPr>
          </a:p>
        </p:txBody>
      </p:sp>
      <p:pic>
        <p:nvPicPr>
          <p:cNvPr id="94" name="Google Shape;94;p17"/>
          <p:cNvPicPr preferRelativeResize="0"/>
          <p:nvPr/>
        </p:nvPicPr>
        <p:blipFill>
          <a:blip r:embed="rId3">
            <a:alphaModFix/>
          </a:blip>
          <a:stretch>
            <a:fillRect/>
          </a:stretch>
        </p:blipFill>
        <p:spPr>
          <a:xfrm>
            <a:off x="4034900" y="179688"/>
            <a:ext cx="4805475" cy="4784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98" name="Shape 98"/>
        <p:cNvGrpSpPr/>
        <p:nvPr/>
      </p:nvGrpSpPr>
      <p:grpSpPr>
        <a:xfrm>
          <a:off x="0" y="0"/>
          <a:ext cx="0" cy="0"/>
          <a:chOff x="0" y="0"/>
          <a:chExt cx="0" cy="0"/>
        </a:xfrm>
      </p:grpSpPr>
      <p:sp>
        <p:nvSpPr>
          <p:cNvPr id="99" name="Google Shape;99;p1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900">
                <a:latin typeface="Times New Roman"/>
                <a:ea typeface="Times New Roman"/>
                <a:cs typeface="Times New Roman"/>
                <a:sym typeface="Times New Roman"/>
              </a:rPr>
              <a:t>Learning Outcomes</a:t>
            </a:r>
            <a:endParaRPr sz="4900">
              <a:latin typeface="Times New Roman"/>
              <a:ea typeface="Times New Roman"/>
              <a:cs typeface="Times New Roman"/>
              <a:sym typeface="Times New Roman"/>
            </a:endParaRPr>
          </a:p>
        </p:txBody>
      </p:sp>
      <p:sp>
        <p:nvSpPr>
          <p:cNvPr id="100" name="Google Shape;100;p18"/>
          <p:cNvSpPr txBox="1"/>
          <p:nvPr>
            <p:ph idx="1" type="body"/>
          </p:nvPr>
        </p:nvSpPr>
        <p:spPr>
          <a:xfrm>
            <a:off x="391550" y="1771725"/>
            <a:ext cx="8302500" cy="3090600"/>
          </a:xfrm>
          <a:prstGeom prst="rect">
            <a:avLst/>
          </a:prstGeom>
        </p:spPr>
        <p:txBody>
          <a:bodyPr anchorCtr="0" anchor="t" bIns="91425" lIns="91425" spcFirstLastPara="1" rIns="91425" wrap="square" tIns="91425">
            <a:noAutofit/>
          </a:bodyPr>
          <a:lstStyle/>
          <a:p>
            <a:pPr indent="-349250" lvl="0" marL="457200" rtl="0" algn="just">
              <a:lnSpc>
                <a:spcPct val="115000"/>
              </a:lnSpc>
              <a:spcBef>
                <a:spcPts val="0"/>
              </a:spcBef>
              <a:spcAft>
                <a:spcPts val="0"/>
              </a:spcAft>
              <a:buClr>
                <a:srgbClr val="000000"/>
              </a:buClr>
              <a:buSzPts val="1900"/>
              <a:buFont typeface="Arial"/>
              <a:buChar char="●"/>
            </a:pPr>
            <a:r>
              <a:rPr b="1" lang="en" sz="1900">
                <a:solidFill>
                  <a:srgbClr val="000000"/>
                </a:solidFill>
                <a:latin typeface="Times New Roman"/>
                <a:ea typeface="Times New Roman"/>
                <a:cs typeface="Times New Roman"/>
                <a:sym typeface="Times New Roman"/>
              </a:rPr>
              <a:t>Data Preparation:</a:t>
            </a:r>
            <a:r>
              <a:rPr lang="en" sz="1900">
                <a:solidFill>
                  <a:srgbClr val="000000"/>
                </a:solidFill>
                <a:latin typeface="Times New Roman"/>
                <a:ea typeface="Times New Roman"/>
                <a:cs typeface="Times New Roman"/>
                <a:sym typeface="Times New Roman"/>
              </a:rPr>
              <a:t> Master the art of data wrangling, cleaning, and formatting.</a:t>
            </a:r>
            <a:endParaRPr sz="1900">
              <a:solidFill>
                <a:srgbClr val="000000"/>
              </a:solidFill>
              <a:latin typeface="Times New Roman"/>
              <a:ea typeface="Times New Roman"/>
              <a:cs typeface="Times New Roman"/>
              <a:sym typeface="Times New Roman"/>
            </a:endParaRPr>
          </a:p>
          <a:p>
            <a:pPr indent="-349250" lvl="0" marL="457200" rtl="0" algn="just">
              <a:lnSpc>
                <a:spcPct val="115000"/>
              </a:lnSpc>
              <a:spcBef>
                <a:spcPts val="0"/>
              </a:spcBef>
              <a:spcAft>
                <a:spcPts val="0"/>
              </a:spcAft>
              <a:buClr>
                <a:srgbClr val="000000"/>
              </a:buClr>
              <a:buSzPts val="1900"/>
              <a:buFont typeface="Arial"/>
              <a:buChar char="●"/>
            </a:pPr>
            <a:r>
              <a:rPr b="1" lang="en" sz="1900">
                <a:solidFill>
                  <a:srgbClr val="000000"/>
                </a:solidFill>
                <a:latin typeface="Times New Roman"/>
                <a:ea typeface="Times New Roman"/>
                <a:cs typeface="Times New Roman"/>
                <a:sym typeface="Times New Roman"/>
              </a:rPr>
              <a:t>Data Modeling</a:t>
            </a:r>
            <a:r>
              <a:rPr lang="en" sz="1900">
                <a:solidFill>
                  <a:srgbClr val="000000"/>
                </a:solidFill>
                <a:latin typeface="Times New Roman"/>
                <a:ea typeface="Times New Roman"/>
                <a:cs typeface="Times New Roman"/>
                <a:sym typeface="Times New Roman"/>
              </a:rPr>
              <a:t>: Design effective data models to establish relationships between different datasets.</a:t>
            </a:r>
            <a:endParaRPr sz="1900">
              <a:solidFill>
                <a:srgbClr val="000000"/>
              </a:solidFill>
              <a:latin typeface="Times New Roman"/>
              <a:ea typeface="Times New Roman"/>
              <a:cs typeface="Times New Roman"/>
              <a:sym typeface="Times New Roman"/>
            </a:endParaRPr>
          </a:p>
          <a:p>
            <a:pPr indent="-349250" lvl="0" marL="457200" rtl="0" algn="just">
              <a:lnSpc>
                <a:spcPct val="115000"/>
              </a:lnSpc>
              <a:spcBef>
                <a:spcPts val="0"/>
              </a:spcBef>
              <a:spcAft>
                <a:spcPts val="0"/>
              </a:spcAft>
              <a:buClr>
                <a:srgbClr val="000000"/>
              </a:buClr>
              <a:buSzPts val="1900"/>
              <a:buFont typeface="Arial"/>
              <a:buChar char="●"/>
            </a:pPr>
            <a:r>
              <a:rPr b="1" lang="en" sz="1900">
                <a:solidFill>
                  <a:srgbClr val="000000"/>
                </a:solidFill>
                <a:latin typeface="Times New Roman"/>
                <a:ea typeface="Times New Roman"/>
                <a:cs typeface="Times New Roman"/>
                <a:sym typeface="Times New Roman"/>
              </a:rPr>
              <a:t>Visualization:</a:t>
            </a:r>
            <a:r>
              <a:rPr lang="en" sz="1900">
                <a:solidFill>
                  <a:srgbClr val="000000"/>
                </a:solidFill>
                <a:latin typeface="Times New Roman"/>
                <a:ea typeface="Times New Roman"/>
                <a:cs typeface="Times New Roman"/>
                <a:sym typeface="Times New Roman"/>
              </a:rPr>
              <a:t> Create eye-catching charts, graphs, and maps to illustrate your findings.</a:t>
            </a:r>
            <a:endParaRPr sz="1900">
              <a:solidFill>
                <a:srgbClr val="000000"/>
              </a:solidFill>
              <a:latin typeface="Times New Roman"/>
              <a:ea typeface="Times New Roman"/>
              <a:cs typeface="Times New Roman"/>
              <a:sym typeface="Times New Roman"/>
            </a:endParaRPr>
          </a:p>
          <a:p>
            <a:pPr indent="-349250" lvl="0" marL="457200" rtl="0" algn="just">
              <a:lnSpc>
                <a:spcPct val="115000"/>
              </a:lnSpc>
              <a:spcBef>
                <a:spcPts val="0"/>
              </a:spcBef>
              <a:spcAft>
                <a:spcPts val="0"/>
              </a:spcAft>
              <a:buClr>
                <a:srgbClr val="000000"/>
              </a:buClr>
              <a:buSzPts val="1900"/>
              <a:buFont typeface="Arial"/>
              <a:buChar char="●"/>
            </a:pPr>
            <a:r>
              <a:rPr b="1" lang="en" sz="1900">
                <a:solidFill>
                  <a:srgbClr val="000000"/>
                </a:solidFill>
                <a:latin typeface="Times New Roman"/>
                <a:ea typeface="Times New Roman"/>
                <a:cs typeface="Times New Roman"/>
                <a:sym typeface="Times New Roman"/>
              </a:rPr>
              <a:t>DAX (Data Analysis Expressions)</a:t>
            </a:r>
            <a:r>
              <a:rPr lang="en" sz="1900">
                <a:solidFill>
                  <a:srgbClr val="000000"/>
                </a:solidFill>
                <a:latin typeface="Times New Roman"/>
                <a:ea typeface="Times New Roman"/>
                <a:cs typeface="Times New Roman"/>
                <a:sym typeface="Times New Roman"/>
              </a:rPr>
              <a:t>: Learn this powerful language to create custom calculations and measures.</a:t>
            </a:r>
            <a:endParaRPr sz="1900">
              <a:solidFill>
                <a:srgbClr val="000000"/>
              </a:solidFill>
              <a:latin typeface="Times New Roman"/>
              <a:ea typeface="Times New Roman"/>
              <a:cs typeface="Times New Roman"/>
              <a:sym typeface="Times New Roman"/>
            </a:endParaRPr>
          </a:p>
          <a:p>
            <a:pPr indent="-349250" lvl="0" marL="457200" rtl="0" algn="just">
              <a:lnSpc>
                <a:spcPct val="115000"/>
              </a:lnSpc>
              <a:spcBef>
                <a:spcPts val="0"/>
              </a:spcBef>
              <a:spcAft>
                <a:spcPts val="0"/>
              </a:spcAft>
              <a:buClr>
                <a:srgbClr val="000000"/>
              </a:buClr>
              <a:buSzPts val="1900"/>
              <a:buFont typeface="Arial"/>
              <a:buChar char="●"/>
            </a:pPr>
            <a:r>
              <a:rPr b="1" lang="en" sz="1900">
                <a:solidFill>
                  <a:srgbClr val="000000"/>
                </a:solidFill>
                <a:latin typeface="Times New Roman"/>
                <a:ea typeface="Times New Roman"/>
                <a:cs typeface="Times New Roman"/>
                <a:sym typeface="Times New Roman"/>
              </a:rPr>
              <a:t>Storytelling</a:t>
            </a:r>
            <a:r>
              <a:rPr lang="en" sz="1900">
                <a:solidFill>
                  <a:srgbClr val="000000"/>
                </a:solidFill>
                <a:latin typeface="Times New Roman"/>
                <a:ea typeface="Times New Roman"/>
                <a:cs typeface="Times New Roman"/>
                <a:sym typeface="Times New Roman"/>
              </a:rPr>
              <a:t>: Communicate your insights effectively through compelling visuals and narratives.</a:t>
            </a:r>
            <a:endParaRPr sz="1900">
              <a:solidFill>
                <a:srgbClr val="00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04" name="Shape 104"/>
        <p:cNvGrpSpPr/>
        <p:nvPr/>
      </p:nvGrpSpPr>
      <p:grpSpPr>
        <a:xfrm>
          <a:off x="0" y="0"/>
          <a:ext cx="0" cy="0"/>
          <a:chOff x="0" y="0"/>
          <a:chExt cx="0" cy="0"/>
        </a:xfrm>
      </p:grpSpPr>
      <p:sp>
        <p:nvSpPr>
          <p:cNvPr id="105" name="Google Shape;105;p19"/>
          <p:cNvSpPr txBox="1"/>
          <p:nvPr>
            <p:ph idx="4294967295" type="title"/>
          </p:nvPr>
        </p:nvSpPr>
        <p:spPr>
          <a:xfrm>
            <a:off x="773700" y="1663450"/>
            <a:ext cx="7596600" cy="76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4100">
                <a:solidFill>
                  <a:srgbClr val="000000"/>
                </a:solidFill>
                <a:latin typeface="Times New Roman"/>
                <a:ea typeface="Times New Roman"/>
                <a:cs typeface="Times New Roman"/>
                <a:sym typeface="Times New Roman"/>
              </a:rPr>
              <a:t>Moving on to our Power BI Outline </a:t>
            </a:r>
            <a:endParaRPr b="1" sz="4100">
              <a:solidFill>
                <a:srgbClr val="000000"/>
              </a:solidFill>
              <a:latin typeface="Times New Roman"/>
              <a:ea typeface="Times New Roman"/>
              <a:cs typeface="Times New Roman"/>
              <a:sym typeface="Times New Roman"/>
            </a:endParaRPr>
          </a:p>
        </p:txBody>
      </p:sp>
      <p:cxnSp>
        <p:nvCxnSpPr>
          <p:cNvPr id="106" name="Google Shape;106;p19"/>
          <p:cNvCxnSpPr/>
          <p:nvPr/>
        </p:nvCxnSpPr>
        <p:spPr>
          <a:xfrm>
            <a:off x="4268775" y="2894325"/>
            <a:ext cx="552900" cy="0"/>
          </a:xfrm>
          <a:prstGeom prst="straightConnector1">
            <a:avLst/>
          </a:prstGeom>
          <a:noFill/>
          <a:ln cap="flat" cmpd="sng" w="28575">
            <a:solidFill>
              <a:schemeClr val="accent4"/>
            </a:solidFill>
            <a:prstDash val="solid"/>
            <a:round/>
            <a:headEnd len="sm" w="sm" type="none"/>
            <a:tailEnd len="sm" w="sm" type="none"/>
          </a:ln>
        </p:spPr>
      </p:cxnSp>
      <p:sp>
        <p:nvSpPr>
          <p:cNvPr id="107" name="Google Shape;107;p19"/>
          <p:cNvSpPr txBox="1"/>
          <p:nvPr>
            <p:ph idx="4294967295" type="body"/>
          </p:nvPr>
        </p:nvSpPr>
        <p:spPr>
          <a:xfrm>
            <a:off x="773700" y="2961650"/>
            <a:ext cx="7596600" cy="5184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sz="2700">
                <a:solidFill>
                  <a:srgbClr val="000000"/>
                </a:solidFill>
                <a:latin typeface="Times New Roman"/>
                <a:ea typeface="Times New Roman"/>
                <a:cs typeface="Times New Roman"/>
                <a:sym typeface="Times New Roman"/>
              </a:rPr>
              <a:t>Day 1</a:t>
            </a:r>
            <a:endParaRPr b="1" sz="2700">
              <a:solidFill>
                <a:srgbClr val="000000"/>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