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TSansNarrow-bold.fntdata"/><Relationship Id="rId16" Type="http://schemas.openxmlformats.org/officeDocument/2006/relationships/slide" Target="slides/slide12.xml"/><Relationship Id="rId38" Type="http://schemas.openxmlformats.org/officeDocument/2006/relationships/font" Target="fonts/PTSansNarrow-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t/>
            </a:r>
            <a:endParaRPr sz="10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0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0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0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3650" y="2433139"/>
            <a:ext cx="7136700" cy="1022400"/>
          </a:xfrm>
          <a:prstGeom prst="rect">
            <a:avLst/>
          </a:prstGeom>
        </p:spPr>
        <p:txBody>
          <a:bodyPr anchorCtr="0" anchor="b" bIns="91425" lIns="91425" rIns="91425" tIns="91425">
            <a:noAutofit/>
          </a:bodyPr>
          <a:lstStyle/>
          <a:p>
            <a:pPr lvl="0">
              <a:spcBef>
                <a:spcPts val="0"/>
              </a:spcBef>
              <a:buNone/>
            </a:pPr>
            <a:r>
              <a:rPr lang="en"/>
              <a:t>Intro to Test Driven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90250" y="526350"/>
            <a:ext cx="5613600" cy="4090800"/>
          </a:xfrm>
          <a:prstGeom prst="rect">
            <a:avLst/>
          </a:prstGeom>
        </p:spPr>
        <p:txBody>
          <a:bodyPr anchorCtr="0" anchor="ctr" bIns="91425" lIns="91425" rIns="91425" tIns="91425">
            <a:noAutofit/>
          </a:bodyPr>
          <a:lstStyle/>
          <a:p>
            <a:pPr lvl="0" rtl="0">
              <a:spcBef>
                <a:spcPts val="0"/>
              </a:spcBef>
              <a:buNone/>
            </a:pPr>
            <a:r>
              <a:rPr lang="en"/>
              <a:t>But wait...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descr="Screen Shot 2016-10-21 at 9.38.18 PM.png" id="121" name="Shape 121"/>
          <p:cNvPicPr preferRelativeResize="0"/>
          <p:nvPr/>
        </p:nvPicPr>
        <p:blipFill>
          <a:blip r:embed="rId3">
            <a:alphaModFix/>
          </a:blip>
          <a:stretch>
            <a:fillRect/>
          </a:stretch>
        </p:blipFill>
        <p:spPr>
          <a:xfrm>
            <a:off x="75974" y="227575"/>
            <a:ext cx="8992051" cy="468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DAMN! </a:t>
            </a:r>
          </a:p>
          <a:p>
            <a:pPr lvl="0" rtl="0">
              <a:spcBef>
                <a:spcPts val="0"/>
              </a:spcBef>
              <a:buNone/>
            </a:pPr>
            <a:r>
              <a:rPr lang="en"/>
              <a:t>WHAT DO I DO NOW??</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1304850"/>
            <a:ext cx="8520600" cy="1538400"/>
          </a:xfrm>
          <a:prstGeom prst="rect">
            <a:avLst/>
          </a:prstGeom>
        </p:spPr>
        <p:txBody>
          <a:bodyPr anchorCtr="0" anchor="ctr" bIns="91425" lIns="91425" rIns="91425" tIns="91425">
            <a:noAutofit/>
          </a:bodyPr>
          <a:lstStyle/>
          <a:p>
            <a:pPr lvl="0">
              <a:spcBef>
                <a:spcPts val="0"/>
              </a:spcBef>
              <a:buNone/>
            </a:pPr>
            <a:r>
              <a:rPr lang="en"/>
              <a:t>100%</a:t>
            </a:r>
          </a:p>
        </p:txBody>
      </p:sp>
      <p:sp>
        <p:nvSpPr>
          <p:cNvPr id="132" name="Shape 132"/>
          <p:cNvSpPr txBox="1"/>
          <p:nvPr>
            <p:ph idx="1" type="body"/>
          </p:nvPr>
        </p:nvSpPr>
        <p:spPr>
          <a:xfrm>
            <a:off x="311700" y="2995650"/>
            <a:ext cx="8520600" cy="1071600"/>
          </a:xfrm>
          <a:prstGeom prst="rect">
            <a:avLst/>
          </a:prstGeom>
        </p:spPr>
        <p:txBody>
          <a:bodyPr anchorCtr="0" anchor="t" bIns="91425" lIns="91425" rIns="91425" tIns="91425">
            <a:noAutofit/>
          </a:bodyPr>
          <a:lstStyle/>
          <a:p>
            <a:pPr lvl="0">
              <a:spcBef>
                <a:spcPts val="0"/>
              </a:spcBef>
              <a:buNone/>
            </a:pPr>
            <a:r>
              <a:rPr lang="en" sz="3500"/>
              <a:t>How can I be confident that I’ve fixed the bug but not created new ones in the process?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TDD Time!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Yikes a Bug! </a:t>
            </a:r>
            <a:br>
              <a:rPr lang="en"/>
            </a:br>
            <a:r>
              <a:rPr lang="en"/>
              <a:t>How Would TDD Apply Here?</a:t>
            </a:r>
          </a:p>
        </p:txBody>
      </p:sp>
      <p:sp>
        <p:nvSpPr>
          <p:cNvPr id="143" name="Shape 143"/>
          <p:cNvSpPr txBox="1"/>
          <p:nvPr>
            <p:ph idx="1" type="body"/>
          </p:nvPr>
        </p:nvSpPr>
        <p:spPr>
          <a:xfrm>
            <a:off x="311700" y="1238425"/>
            <a:ext cx="8520600" cy="3340200"/>
          </a:xfrm>
          <a:prstGeom prst="rect">
            <a:avLst/>
          </a:prstGeom>
        </p:spPr>
        <p:txBody>
          <a:bodyPr anchorCtr="0" anchor="t" bIns="91425" lIns="91425" rIns="91425" tIns="91425">
            <a:noAutofit/>
          </a:bodyPr>
          <a:lstStyle/>
          <a:p>
            <a:pPr lvl="0" rtl="0">
              <a:spcBef>
                <a:spcPts val="0"/>
              </a:spcBef>
              <a:buNone/>
            </a:pPr>
            <a:r>
              <a:t/>
            </a:r>
            <a:endParaRPr sz="2100"/>
          </a:p>
          <a:p>
            <a:pPr indent="-361950" lvl="0" marL="457200" rtl="0">
              <a:spcBef>
                <a:spcPts val="0"/>
              </a:spcBef>
              <a:buSzPct val="100000"/>
              <a:buAutoNum type="arabicPeriod"/>
            </a:pPr>
            <a:r>
              <a:rPr lang="en" sz="2100"/>
              <a:t>Write your test first.</a:t>
            </a:r>
          </a:p>
          <a:p>
            <a:pPr indent="-361950" lvl="0" marL="457200" rtl="0">
              <a:spcBef>
                <a:spcPts val="0"/>
              </a:spcBef>
              <a:buSzPct val="100000"/>
              <a:buAutoNum type="arabicPeriod"/>
            </a:pPr>
            <a:r>
              <a:rPr lang="en" sz="2100"/>
              <a:t>Add the docstring with your requirements for the test.</a:t>
            </a:r>
          </a:p>
          <a:p>
            <a:pPr indent="-361950" lvl="0" marL="457200" rtl="0">
              <a:spcBef>
                <a:spcPts val="0"/>
              </a:spcBef>
              <a:buSzPct val="100000"/>
              <a:buAutoNum type="arabicPeriod"/>
            </a:pPr>
            <a:r>
              <a:rPr lang="en" sz="2100"/>
              <a:t>Run your test (yes, even  before you’ve written any code). Ensure it fails.</a:t>
            </a:r>
          </a:p>
          <a:p>
            <a:pPr indent="-361950" lvl="0" marL="457200" rtl="0">
              <a:spcBef>
                <a:spcPts val="0"/>
              </a:spcBef>
              <a:buSzPct val="100000"/>
              <a:buAutoNum type="arabicPeriod"/>
            </a:pPr>
            <a:r>
              <a:rPr lang="en" sz="2100"/>
              <a:t>Fix the code.</a:t>
            </a:r>
          </a:p>
          <a:p>
            <a:pPr indent="-361950" lvl="0" marL="457200" rtl="0">
              <a:spcBef>
                <a:spcPts val="0"/>
              </a:spcBef>
              <a:buSzPct val="100000"/>
              <a:buAutoNum type="arabicPeriod"/>
            </a:pPr>
            <a:r>
              <a:rPr lang="en" sz="2100"/>
              <a:t>Run the test again and ensure it passes.</a:t>
            </a:r>
          </a:p>
          <a:p>
            <a:pPr lvl="0" rtl="0">
              <a:spcBef>
                <a:spcPts val="0"/>
              </a:spcBef>
              <a:buNone/>
            </a:pPr>
            <a:r>
              <a:t/>
            </a:r>
            <a:endParaRPr sz="2100"/>
          </a:p>
          <a:p>
            <a:pPr lvl="0">
              <a:spcBef>
                <a:spcPts val="0"/>
              </a:spcBef>
              <a:buNone/>
            </a:pPr>
            <a:r>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descr="Screen Shot 2016-10-21 at 9.54.29 PM.png" id="148" name="Shape 148"/>
          <p:cNvPicPr preferRelativeResize="0"/>
          <p:nvPr/>
        </p:nvPicPr>
        <p:blipFill>
          <a:blip r:embed="rId3">
            <a:alphaModFix/>
          </a:blip>
          <a:stretch>
            <a:fillRect/>
          </a:stretch>
        </p:blipFill>
        <p:spPr>
          <a:xfrm>
            <a:off x="150475" y="159299"/>
            <a:ext cx="8843075" cy="4358099"/>
          </a:xfrm>
          <a:prstGeom prst="rect">
            <a:avLst/>
          </a:prstGeom>
          <a:noFill/>
          <a:ln>
            <a:noFill/>
          </a:ln>
        </p:spPr>
      </p:pic>
      <p:sp>
        <p:nvSpPr>
          <p:cNvPr id="149" name="Shape 149"/>
          <p:cNvSpPr txBox="1"/>
          <p:nvPr>
            <p:ph idx="1" type="body"/>
          </p:nvPr>
        </p:nvSpPr>
        <p:spPr>
          <a:xfrm>
            <a:off x="0" y="4671125"/>
            <a:ext cx="5998800" cy="472500"/>
          </a:xfrm>
          <a:prstGeom prst="rect">
            <a:avLst/>
          </a:prstGeom>
        </p:spPr>
        <p:txBody>
          <a:bodyPr anchorCtr="0" anchor="ctr" bIns="91425" lIns="91425" rIns="91425" tIns="91425">
            <a:noAutofit/>
          </a:bodyPr>
          <a:lstStyle/>
          <a:p>
            <a:pPr lvl="0" rtl="0">
              <a:spcBef>
                <a:spcPts val="0"/>
              </a:spcBef>
              <a:buNone/>
            </a:pPr>
            <a:r>
              <a:rPr b="1" lang="en"/>
              <a:t>Step 1: Let’s write a test and our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descr="Screen Shot 2016-10-21 at 9.57.40 PM.png" id="154" name="Shape 154"/>
          <p:cNvPicPr preferRelativeResize="0"/>
          <p:nvPr/>
        </p:nvPicPr>
        <p:blipFill rotWithShape="1">
          <a:blip r:embed="rId3">
            <a:alphaModFix/>
          </a:blip>
          <a:srcRect b="6084" l="0" r="0" t="15815"/>
          <a:stretch/>
        </p:blipFill>
        <p:spPr>
          <a:xfrm>
            <a:off x="69550" y="0"/>
            <a:ext cx="9034551" cy="4020725"/>
          </a:xfrm>
          <a:prstGeom prst="rect">
            <a:avLst/>
          </a:prstGeom>
          <a:noFill/>
          <a:ln>
            <a:noFill/>
          </a:ln>
        </p:spPr>
      </p:pic>
      <p:sp>
        <p:nvSpPr>
          <p:cNvPr id="155" name="Shape 155"/>
          <p:cNvSpPr txBox="1"/>
          <p:nvPr>
            <p:ph idx="1" type="body"/>
          </p:nvPr>
        </p:nvSpPr>
        <p:spPr>
          <a:xfrm>
            <a:off x="104300" y="4375875"/>
            <a:ext cx="5998800" cy="598800"/>
          </a:xfrm>
          <a:prstGeom prst="rect">
            <a:avLst/>
          </a:prstGeom>
        </p:spPr>
        <p:txBody>
          <a:bodyPr anchorCtr="0" anchor="ctr" bIns="91425" lIns="91425" rIns="91425" tIns="91425">
            <a:noAutofit/>
          </a:bodyPr>
          <a:lstStyle/>
          <a:p>
            <a:pPr lvl="0">
              <a:spcBef>
                <a:spcPts val="0"/>
              </a:spcBef>
              <a:buNone/>
            </a:pPr>
            <a:r>
              <a:rPr b="1" lang="en"/>
              <a:t>Step 2: Let’s run our test and make sure it fails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descr="Screen Shot 2016-10-21 at 10.04.44 PM.png" id="160" name="Shape 160"/>
          <p:cNvPicPr preferRelativeResize="0"/>
          <p:nvPr/>
        </p:nvPicPr>
        <p:blipFill>
          <a:blip r:embed="rId3">
            <a:alphaModFix/>
          </a:blip>
          <a:stretch>
            <a:fillRect/>
          </a:stretch>
        </p:blipFill>
        <p:spPr>
          <a:xfrm>
            <a:off x="309762" y="349912"/>
            <a:ext cx="8463774" cy="4194775"/>
          </a:xfrm>
          <a:prstGeom prst="rect">
            <a:avLst/>
          </a:prstGeom>
          <a:noFill/>
          <a:ln>
            <a:noFill/>
          </a:ln>
        </p:spPr>
      </p:pic>
      <p:sp>
        <p:nvSpPr>
          <p:cNvPr id="161" name="Shape 161"/>
          <p:cNvSpPr txBox="1"/>
          <p:nvPr>
            <p:ph idx="1" type="body"/>
          </p:nvPr>
        </p:nvSpPr>
        <p:spPr>
          <a:xfrm>
            <a:off x="-36725" y="4544700"/>
            <a:ext cx="5998800" cy="598800"/>
          </a:xfrm>
          <a:prstGeom prst="rect">
            <a:avLst/>
          </a:prstGeom>
        </p:spPr>
        <p:txBody>
          <a:bodyPr anchorCtr="0" anchor="ctr" bIns="91425" lIns="91425" rIns="91425" tIns="91425">
            <a:noAutofit/>
          </a:bodyPr>
          <a:lstStyle/>
          <a:p>
            <a:pPr lvl="0" rtl="0">
              <a:spcBef>
                <a:spcPts val="0"/>
              </a:spcBef>
              <a:buNone/>
            </a:pPr>
            <a:r>
              <a:rPr b="1" lang="en"/>
              <a:t>Step 3: Let’s add our solution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descr="Screen Shot 2016-10-21 at 10.06.09 PM.png" id="166" name="Shape 166"/>
          <p:cNvPicPr preferRelativeResize="0"/>
          <p:nvPr/>
        </p:nvPicPr>
        <p:blipFill>
          <a:blip r:embed="rId3">
            <a:alphaModFix/>
          </a:blip>
          <a:stretch>
            <a:fillRect/>
          </a:stretch>
        </p:blipFill>
        <p:spPr>
          <a:xfrm>
            <a:off x="180812" y="1847062"/>
            <a:ext cx="8782373" cy="1449375"/>
          </a:xfrm>
          <a:prstGeom prst="rect">
            <a:avLst/>
          </a:prstGeom>
          <a:noFill/>
          <a:ln>
            <a:noFill/>
          </a:ln>
        </p:spPr>
      </p:pic>
      <p:sp>
        <p:nvSpPr>
          <p:cNvPr id="167" name="Shape 167"/>
          <p:cNvSpPr txBox="1"/>
          <p:nvPr>
            <p:ph idx="1" type="body"/>
          </p:nvPr>
        </p:nvSpPr>
        <p:spPr>
          <a:xfrm>
            <a:off x="-36725" y="4544700"/>
            <a:ext cx="5998800" cy="598800"/>
          </a:xfrm>
          <a:prstGeom prst="rect">
            <a:avLst/>
          </a:prstGeom>
        </p:spPr>
        <p:txBody>
          <a:bodyPr anchorCtr="0" anchor="ctr" bIns="91425" lIns="91425" rIns="91425" tIns="91425">
            <a:noAutofit/>
          </a:bodyPr>
          <a:lstStyle/>
          <a:p>
            <a:pPr lvl="0" rtl="0">
              <a:spcBef>
                <a:spcPts val="0"/>
              </a:spcBef>
              <a:buNone/>
            </a:pPr>
            <a:r>
              <a:rPr b="1" lang="en"/>
              <a:t>Step 4: Run our test and see if they pass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Hello!</a:t>
            </a:r>
          </a:p>
        </p:txBody>
      </p:sp>
      <p:sp>
        <p:nvSpPr>
          <p:cNvPr id="72" name="Shape 72"/>
          <p:cNvSpPr txBox="1"/>
          <p:nvPr>
            <p:ph idx="1" type="body"/>
          </p:nvPr>
        </p:nvSpPr>
        <p:spPr>
          <a:xfrm>
            <a:off x="311700" y="992550"/>
            <a:ext cx="8520600" cy="3340200"/>
          </a:xfrm>
          <a:prstGeom prst="rect">
            <a:avLst/>
          </a:prstGeom>
        </p:spPr>
        <p:txBody>
          <a:bodyPr anchorCtr="0" anchor="t" bIns="91425" lIns="91425" rIns="91425" tIns="91425">
            <a:noAutofit/>
          </a:bodyPr>
          <a:lstStyle/>
          <a:p>
            <a:pPr lvl="0">
              <a:spcBef>
                <a:spcPts val="0"/>
              </a:spcBef>
              <a:buNone/>
            </a:pPr>
            <a:r>
              <a:rPr lang="en" sz="2000"/>
              <a:t>My name is Sana Javed :) </a:t>
            </a:r>
            <a:br>
              <a:rPr lang="en" sz="2000"/>
            </a:br>
            <a:r>
              <a:rPr lang="en" sz="2000"/>
              <a:t>@sanacodes</a:t>
            </a:r>
          </a:p>
          <a:p>
            <a:pPr lvl="0">
              <a:spcBef>
                <a:spcPts val="0"/>
              </a:spcBef>
              <a:buNone/>
            </a:pPr>
            <a:br>
              <a:rPr lang="en" sz="2000"/>
            </a:br>
            <a:r>
              <a:rPr lang="en" sz="2000"/>
              <a:t>I’m a software developer at National Journal</a:t>
            </a:r>
          </a:p>
          <a:p>
            <a:pPr lvl="0">
              <a:spcBef>
                <a:spcPts val="0"/>
              </a:spcBef>
              <a:buNone/>
            </a:pPr>
            <a:br>
              <a:rPr lang="en" sz="2000"/>
            </a:br>
            <a:r>
              <a:rPr lang="en" sz="2000"/>
              <a:t>Transitioned to the tech field from digital media</a:t>
            </a:r>
          </a:p>
          <a:p>
            <a:pPr lvl="0">
              <a:spcBef>
                <a:spcPts val="0"/>
              </a:spcBef>
              <a:buNone/>
            </a:pPr>
            <a:r>
              <a:t/>
            </a:r>
            <a:endParaRPr sz="2000"/>
          </a:p>
          <a:p>
            <a:pPr lvl="0">
              <a:spcBef>
                <a:spcPts val="0"/>
              </a:spcBef>
              <a:buNone/>
            </a:pPr>
            <a:r>
              <a:rPr lang="en" sz="2000"/>
              <a:t>I also co-organize Prince George’s Tech Meetup so join us!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pic>
        <p:nvPicPr>
          <p:cNvPr descr="Screen Shot 2016-10-21 at 10.09.32 PM.png" id="172" name="Shape 172"/>
          <p:cNvPicPr preferRelativeResize="0"/>
          <p:nvPr/>
        </p:nvPicPr>
        <p:blipFill>
          <a:blip r:embed="rId3">
            <a:alphaModFix/>
          </a:blip>
          <a:stretch>
            <a:fillRect/>
          </a:stretch>
        </p:blipFill>
        <p:spPr>
          <a:xfrm>
            <a:off x="82100" y="0"/>
            <a:ext cx="5482948" cy="5143499"/>
          </a:xfrm>
          <a:prstGeom prst="rect">
            <a:avLst/>
          </a:prstGeom>
          <a:noFill/>
          <a:ln>
            <a:noFill/>
          </a:ln>
        </p:spPr>
      </p:pic>
      <p:sp>
        <p:nvSpPr>
          <p:cNvPr id="173" name="Shape 173"/>
          <p:cNvSpPr txBox="1"/>
          <p:nvPr>
            <p:ph idx="2" type="body"/>
          </p:nvPr>
        </p:nvSpPr>
        <p:spPr>
          <a:xfrm>
            <a:off x="5779525" y="724200"/>
            <a:ext cx="2997000" cy="3695100"/>
          </a:xfrm>
          <a:prstGeom prst="rect">
            <a:avLst/>
          </a:prstGeom>
          <a:ln cap="flat" cmpd="sng" w="28575">
            <a:solidFill>
              <a:schemeClr val="accent6"/>
            </a:solidFill>
            <a:prstDash val="dash"/>
            <a:round/>
            <a:headEnd len="med" w="med" type="none"/>
            <a:tailEnd len="med" w="med" type="none"/>
          </a:ln>
        </p:spPr>
        <p:txBody>
          <a:bodyPr anchorCtr="0" anchor="ctr" bIns="91425" lIns="91425" rIns="91425" tIns="91425">
            <a:noAutofit/>
          </a:bodyPr>
          <a:lstStyle/>
          <a:p>
            <a:pPr lvl="0" algn="ctr">
              <a:spcBef>
                <a:spcPts val="0"/>
              </a:spcBef>
              <a:buNone/>
            </a:pPr>
            <a:r>
              <a:rPr lang="en"/>
              <a:t>We know we ran into issues with lowercase vs. uppercase letters. </a:t>
            </a:r>
          </a:p>
          <a:p>
            <a:pPr lvl="0" algn="ctr">
              <a:spcBef>
                <a:spcPts val="0"/>
              </a:spcBef>
              <a:buNone/>
            </a:pPr>
            <a:r>
              <a:rPr lang="en"/>
              <a:t>Let’s add a test to make sure we’re covered.</a:t>
            </a:r>
          </a:p>
          <a:p>
            <a:pPr lvl="0" algn="ctr">
              <a:spcBef>
                <a:spcPts val="0"/>
              </a:spcBef>
              <a:buNone/>
            </a:pPr>
            <a:r>
              <a:rPr b="1" lang="en"/>
              <a:t>Step 1: Test and documentation!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descr="Screen Shot 2016-10-21 at 10.10.16 PM.png" id="178" name="Shape 178"/>
          <p:cNvPicPr preferRelativeResize="0"/>
          <p:nvPr/>
        </p:nvPicPr>
        <p:blipFill>
          <a:blip r:embed="rId3">
            <a:alphaModFix/>
          </a:blip>
          <a:stretch>
            <a:fillRect/>
          </a:stretch>
        </p:blipFill>
        <p:spPr>
          <a:xfrm>
            <a:off x="135287" y="134850"/>
            <a:ext cx="8873424" cy="4173875"/>
          </a:xfrm>
          <a:prstGeom prst="rect">
            <a:avLst/>
          </a:prstGeom>
          <a:noFill/>
          <a:ln>
            <a:noFill/>
          </a:ln>
        </p:spPr>
      </p:pic>
      <p:sp>
        <p:nvSpPr>
          <p:cNvPr id="179" name="Shape 179"/>
          <p:cNvSpPr txBox="1"/>
          <p:nvPr>
            <p:ph idx="1" type="body"/>
          </p:nvPr>
        </p:nvSpPr>
        <p:spPr>
          <a:xfrm>
            <a:off x="112600" y="4363450"/>
            <a:ext cx="5998800" cy="598800"/>
          </a:xfrm>
          <a:prstGeom prst="rect">
            <a:avLst/>
          </a:prstGeom>
        </p:spPr>
        <p:txBody>
          <a:bodyPr anchorCtr="0" anchor="ctr" bIns="91425" lIns="91425" rIns="91425" tIns="91425">
            <a:noAutofit/>
          </a:bodyPr>
          <a:lstStyle/>
          <a:p>
            <a:pPr lvl="0">
              <a:spcBef>
                <a:spcPts val="0"/>
              </a:spcBef>
              <a:buNone/>
            </a:pPr>
            <a:r>
              <a:rPr b="1" lang="en"/>
              <a:t>Step 2: Ensure test fails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1" type="body"/>
          </p:nvPr>
        </p:nvSpPr>
        <p:spPr>
          <a:xfrm>
            <a:off x="54500" y="4454725"/>
            <a:ext cx="5998800" cy="598800"/>
          </a:xfrm>
          <a:prstGeom prst="rect">
            <a:avLst/>
          </a:prstGeom>
        </p:spPr>
        <p:txBody>
          <a:bodyPr anchorCtr="0" anchor="ctr" bIns="91425" lIns="91425" rIns="91425" tIns="91425">
            <a:noAutofit/>
          </a:bodyPr>
          <a:lstStyle/>
          <a:p>
            <a:pPr lvl="0">
              <a:spcBef>
                <a:spcPts val="0"/>
              </a:spcBef>
              <a:buNone/>
            </a:pPr>
            <a:r>
              <a:rPr b="1" lang="en"/>
              <a:t>Step 3: Let’s add code that we think will fix things</a:t>
            </a:r>
          </a:p>
        </p:txBody>
      </p:sp>
      <p:pic>
        <p:nvPicPr>
          <p:cNvPr descr="Screen Shot 2016-10-21 at 10.11.05 PM.png" id="185" name="Shape 185"/>
          <p:cNvPicPr preferRelativeResize="0"/>
          <p:nvPr/>
        </p:nvPicPr>
        <p:blipFill>
          <a:blip r:embed="rId3">
            <a:alphaModFix/>
          </a:blip>
          <a:stretch>
            <a:fillRect/>
          </a:stretch>
        </p:blipFill>
        <p:spPr>
          <a:xfrm>
            <a:off x="146662" y="93250"/>
            <a:ext cx="8850673" cy="4165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pic>
        <p:nvPicPr>
          <p:cNvPr descr="Screen Shot 2016-10-21 at 10.11.32 PM.png" id="190" name="Shape 190"/>
          <p:cNvPicPr preferRelativeResize="0"/>
          <p:nvPr/>
        </p:nvPicPr>
        <p:blipFill>
          <a:blip r:embed="rId3">
            <a:alphaModFix/>
          </a:blip>
          <a:stretch>
            <a:fillRect/>
          </a:stretch>
        </p:blipFill>
        <p:spPr>
          <a:xfrm>
            <a:off x="0" y="2095163"/>
            <a:ext cx="9144001" cy="953173"/>
          </a:xfrm>
          <a:prstGeom prst="rect">
            <a:avLst/>
          </a:prstGeom>
          <a:noFill/>
          <a:ln>
            <a:noFill/>
          </a:ln>
        </p:spPr>
      </p:pic>
      <p:sp>
        <p:nvSpPr>
          <p:cNvPr id="191" name="Shape 191"/>
          <p:cNvSpPr txBox="1"/>
          <p:nvPr>
            <p:ph idx="1" type="body"/>
          </p:nvPr>
        </p:nvSpPr>
        <p:spPr>
          <a:xfrm>
            <a:off x="311700" y="4230725"/>
            <a:ext cx="5998800" cy="598800"/>
          </a:xfrm>
          <a:prstGeom prst="rect">
            <a:avLst/>
          </a:prstGeom>
        </p:spPr>
        <p:txBody>
          <a:bodyPr anchorCtr="0" anchor="ctr" bIns="91425" lIns="91425" rIns="91425" tIns="91425">
            <a:noAutofit/>
          </a:bodyPr>
          <a:lstStyle/>
          <a:p>
            <a:pPr lvl="0">
              <a:spcBef>
                <a:spcPts val="0"/>
              </a:spcBef>
              <a:buNone/>
            </a:pPr>
            <a:r>
              <a:rPr b="1" lang="en"/>
              <a:t>Step 4: Run tests and tests pass! Hooray!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But wait…</a:t>
            </a:r>
          </a:p>
          <a:p>
            <a:pPr lvl="0" rtl="0">
              <a:spcBef>
                <a:spcPts val="0"/>
              </a:spcBef>
              <a:buNone/>
            </a:pPr>
            <a:r>
              <a:rPr lang="en"/>
              <a:t>How do I know my tests aren’t buggy?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48900" y="1902450"/>
            <a:ext cx="4045200" cy="1675800"/>
          </a:xfrm>
          <a:prstGeom prst="rect">
            <a:avLst/>
          </a:prstGeom>
        </p:spPr>
        <p:txBody>
          <a:bodyPr anchorCtr="0" anchor="b" bIns="91425" lIns="91425" rIns="91425" tIns="91425">
            <a:noAutofit/>
          </a:bodyPr>
          <a:lstStyle/>
          <a:p>
            <a:pPr lvl="0">
              <a:spcBef>
                <a:spcPts val="0"/>
              </a:spcBef>
              <a:buNone/>
            </a:pPr>
            <a:r>
              <a:rPr lang="en"/>
              <a:t>This is why we run tests before we write code!</a:t>
            </a:r>
          </a:p>
        </p:txBody>
      </p:sp>
      <p:sp>
        <p:nvSpPr>
          <p:cNvPr id="202" name="Shape 20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A critical part of TDD is running the test before you’ve implemented the solution. </a:t>
            </a:r>
          </a:p>
          <a:p>
            <a:pPr lvl="0">
              <a:spcBef>
                <a:spcPts val="0"/>
              </a:spcBef>
              <a:buNone/>
            </a:pPr>
            <a:r>
              <a:rPr lang="en"/>
              <a:t>This helps us ensure that our tests aren’t giving us a false positive or negative.</a:t>
            </a:r>
          </a:p>
          <a:p>
            <a:pPr lvl="0">
              <a:spcBef>
                <a:spcPts val="0"/>
              </a:spcBef>
              <a:buNone/>
            </a:pPr>
            <a:r>
              <a:rPr lang="en"/>
              <a:t>If we get a positive test when we don’t have a solution yet, we know the test is wrong.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But doesn’t this take a lot longer?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Yes, but...it all depends.</a:t>
            </a:r>
          </a:p>
        </p:txBody>
      </p:sp>
      <p:sp>
        <p:nvSpPr>
          <p:cNvPr id="213" name="Shape 213"/>
          <p:cNvSpPr txBox="1"/>
          <p:nvPr>
            <p:ph idx="1" type="body"/>
          </p:nvPr>
        </p:nvSpPr>
        <p:spPr>
          <a:xfrm>
            <a:off x="311700" y="1266325"/>
            <a:ext cx="8520600" cy="3628200"/>
          </a:xfrm>
          <a:prstGeom prst="rect">
            <a:avLst/>
          </a:prstGeom>
        </p:spPr>
        <p:txBody>
          <a:bodyPr anchorCtr="0" anchor="t" bIns="91425" lIns="91425" rIns="91425" tIns="91425">
            <a:noAutofit/>
          </a:bodyPr>
          <a:lstStyle/>
          <a:p>
            <a:pPr indent="-228600" lvl="0" marL="457200" rtl="0">
              <a:spcBef>
                <a:spcPts val="0"/>
              </a:spcBef>
            </a:pPr>
            <a:r>
              <a:rPr lang="en"/>
              <a:t>Writing tests takes longer in the short term. But the return on the investment with tests happens when:</a:t>
            </a:r>
          </a:p>
          <a:p>
            <a:pPr indent="-342900" lvl="1" marL="914400" rtl="0">
              <a:spcBef>
                <a:spcPts val="0"/>
              </a:spcBef>
              <a:buSzPct val="100000"/>
            </a:pPr>
            <a:r>
              <a:rPr lang="en" sz="1800"/>
              <a:t>You can onboard new developers without fear that they’ll break anything</a:t>
            </a:r>
          </a:p>
          <a:p>
            <a:pPr indent="-342900" lvl="1" marL="914400" rtl="0">
              <a:spcBef>
                <a:spcPts val="0"/>
              </a:spcBef>
              <a:buSzPct val="100000"/>
            </a:pPr>
            <a:r>
              <a:rPr lang="en" sz="1800"/>
              <a:t>You’ll be able to add new features faster without fear of regressions</a:t>
            </a:r>
          </a:p>
          <a:p>
            <a:pPr indent="-342900" lvl="1" marL="914400" rtl="0">
              <a:spcBef>
                <a:spcPts val="0"/>
              </a:spcBef>
              <a:buSzPct val="100000"/>
            </a:pPr>
            <a:r>
              <a:rPr lang="en" sz="1800"/>
              <a:t>You’ll be able to refactor/rewrite code without fear of breaking a working system</a:t>
            </a:r>
          </a:p>
          <a:p>
            <a:pPr indent="-228600" lvl="0" marL="457200" rtl="0">
              <a:spcBef>
                <a:spcPts val="0"/>
              </a:spcBef>
            </a:pPr>
            <a:r>
              <a:rPr lang="en"/>
              <a:t>Without test developer time is lost when:</a:t>
            </a:r>
          </a:p>
          <a:p>
            <a:pPr indent="-342900" lvl="1" marL="914400" rtl="0">
              <a:spcBef>
                <a:spcPts val="0"/>
              </a:spcBef>
              <a:buSzPct val="100000"/>
            </a:pPr>
            <a:r>
              <a:rPr lang="en" sz="1800"/>
              <a:t>Even the smallest of changes break features across the code base</a:t>
            </a:r>
          </a:p>
          <a:p>
            <a:pPr indent="-342900" lvl="1" marL="914400" rtl="0">
              <a:spcBef>
                <a:spcPts val="0"/>
              </a:spcBef>
              <a:buSzPct val="100000"/>
            </a:pPr>
            <a:r>
              <a:rPr lang="en" sz="1800"/>
              <a:t>Hunting down bugs</a:t>
            </a:r>
          </a:p>
          <a:p>
            <a:pPr indent="-342900" lvl="1" marL="914400" rtl="0">
              <a:spcBef>
                <a:spcPts val="0"/>
              </a:spcBef>
              <a:buSzPct val="100000"/>
            </a:pPr>
            <a:r>
              <a:rPr lang="en" sz="1800"/>
              <a:t>Trashing a code base because it can’t adapt</a:t>
            </a:r>
          </a:p>
          <a:p>
            <a:pPr lvl="0" marR="0" rtl="0" algn="l">
              <a:lnSpc>
                <a:spcPct val="115000"/>
              </a:lnSpc>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290375" y="1733850"/>
            <a:ext cx="4045200" cy="1675800"/>
          </a:xfrm>
          <a:prstGeom prst="rect">
            <a:avLst/>
          </a:prstGeom>
        </p:spPr>
        <p:txBody>
          <a:bodyPr anchorCtr="0" anchor="b" bIns="91425" lIns="91425" rIns="91425" tIns="91425">
            <a:noAutofit/>
          </a:bodyPr>
          <a:lstStyle/>
          <a:p>
            <a:pPr lvl="0">
              <a:spcBef>
                <a:spcPts val="0"/>
              </a:spcBef>
              <a:buNone/>
            </a:pPr>
            <a:r>
              <a:rPr lang="en"/>
              <a:t>Testing &amp; Refactoring</a:t>
            </a:r>
          </a:p>
        </p:txBody>
      </p:sp>
      <p:sp>
        <p:nvSpPr>
          <p:cNvPr id="219" name="Shape 219"/>
          <p:cNvSpPr txBox="1"/>
          <p:nvPr>
            <p:ph idx="2" type="body"/>
          </p:nvPr>
        </p:nvSpPr>
        <p:spPr>
          <a:xfrm>
            <a:off x="4972050" y="389900"/>
            <a:ext cx="4045200" cy="3973800"/>
          </a:xfrm>
          <a:prstGeom prst="rect">
            <a:avLst/>
          </a:prstGeom>
        </p:spPr>
        <p:txBody>
          <a:bodyPr anchorCtr="0" anchor="ctr" bIns="91425" lIns="91425" rIns="91425" tIns="91425">
            <a:noAutofit/>
          </a:bodyPr>
          <a:lstStyle/>
          <a:p>
            <a:pPr lvl="0">
              <a:spcBef>
                <a:spcPts val="0"/>
              </a:spcBef>
              <a:buNone/>
            </a:pPr>
            <a:r>
              <a:rPr lang="en"/>
              <a:t>Testing isn’t only useful for bug fixing. </a:t>
            </a:r>
          </a:p>
          <a:p>
            <a:pPr lvl="0">
              <a:spcBef>
                <a:spcPts val="0"/>
              </a:spcBef>
              <a:buNone/>
            </a:pPr>
            <a:r>
              <a:rPr lang="en"/>
              <a:t>It can be difficult to remember why someone else or even yourself wrote something a certain way several months later.</a:t>
            </a:r>
          </a:p>
          <a:p>
            <a:pPr lvl="0">
              <a:spcBef>
                <a:spcPts val="0"/>
              </a:spcBef>
              <a:buNone/>
            </a:pPr>
            <a:r>
              <a:rPr lang="en"/>
              <a:t>Tests gives developers some trust that they can change an application and know they won’t break things in the process.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Let’s refactor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Testing and Why Does It Matter?</a:t>
            </a:r>
          </a:p>
        </p:txBody>
      </p:sp>
      <p:sp>
        <p:nvSpPr>
          <p:cNvPr id="78" name="Shape 78"/>
          <p:cNvSpPr txBox="1"/>
          <p:nvPr>
            <p:ph idx="1" type="body"/>
          </p:nvPr>
        </p:nvSpPr>
        <p:spPr>
          <a:xfrm>
            <a:off x="311700" y="1228675"/>
            <a:ext cx="8520600" cy="3353400"/>
          </a:xfrm>
          <a:prstGeom prst="rect">
            <a:avLst/>
          </a:prstGeom>
        </p:spPr>
        <p:txBody>
          <a:bodyPr anchorCtr="0" anchor="t" bIns="91425" lIns="91425" rIns="91425" tIns="91425">
            <a:noAutofit/>
          </a:bodyPr>
          <a:lstStyle/>
          <a:p>
            <a:pPr lvl="0" rtl="0">
              <a:spcBef>
                <a:spcPts val="0"/>
              </a:spcBef>
              <a:buNone/>
            </a:pPr>
            <a:r>
              <a:rPr lang="en" sz="2500"/>
              <a:t>As applications grow and evolve over time, tests are pieces of code that we write to ensure that:</a:t>
            </a:r>
          </a:p>
          <a:p>
            <a:pPr indent="-387350" lvl="0" marL="457200" rtl="0">
              <a:spcBef>
                <a:spcPts val="0"/>
              </a:spcBef>
              <a:buSzPct val="100000"/>
              <a:buAutoNum type="arabicPeriod"/>
            </a:pPr>
            <a:r>
              <a:rPr lang="en" sz="2500"/>
              <a:t>Current features work the way we expect them to</a:t>
            </a:r>
          </a:p>
          <a:p>
            <a:pPr indent="-387350" lvl="0" marL="457200" rtl="0">
              <a:spcBef>
                <a:spcPts val="0"/>
              </a:spcBef>
              <a:buSzPct val="100000"/>
              <a:buAutoNum type="arabicPeriod"/>
            </a:pPr>
            <a:r>
              <a:rPr lang="en" sz="2500"/>
              <a:t>New features don’t break existing features </a:t>
            </a:r>
          </a:p>
          <a:p>
            <a:pPr indent="-387350" lvl="0" marL="457200" rtl="0">
              <a:spcBef>
                <a:spcPts val="0"/>
              </a:spcBef>
              <a:buSzPct val="100000"/>
              <a:buAutoNum type="arabicPeriod"/>
            </a:pPr>
            <a:r>
              <a:rPr lang="en" sz="2500"/>
              <a:t>Software can easily adapt.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pic>
        <p:nvPicPr>
          <p:cNvPr descr="Screen Shot 2016-10-21 at 11.20.38 PM.png" id="229" name="Shape 229"/>
          <p:cNvPicPr preferRelativeResize="0"/>
          <p:nvPr/>
        </p:nvPicPr>
        <p:blipFill>
          <a:blip r:embed="rId3">
            <a:alphaModFix/>
          </a:blip>
          <a:stretch>
            <a:fillRect/>
          </a:stretch>
        </p:blipFill>
        <p:spPr>
          <a:xfrm>
            <a:off x="672900" y="0"/>
            <a:ext cx="7798200"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pic>
        <p:nvPicPr>
          <p:cNvPr descr="Screen Shot 2016-10-21 at 10.11.32 PM.png" id="234" name="Shape 234"/>
          <p:cNvPicPr preferRelativeResize="0"/>
          <p:nvPr/>
        </p:nvPicPr>
        <p:blipFill>
          <a:blip r:embed="rId3">
            <a:alphaModFix/>
          </a:blip>
          <a:stretch>
            <a:fillRect/>
          </a:stretch>
        </p:blipFill>
        <p:spPr>
          <a:xfrm>
            <a:off x="0" y="2095163"/>
            <a:ext cx="9144001" cy="953173"/>
          </a:xfrm>
          <a:prstGeom prst="rect">
            <a:avLst/>
          </a:prstGeom>
          <a:noFill/>
          <a:ln>
            <a:noFill/>
          </a:ln>
        </p:spPr>
      </p:pic>
      <p:sp>
        <p:nvSpPr>
          <p:cNvPr id="235" name="Shape 235"/>
          <p:cNvSpPr txBox="1"/>
          <p:nvPr>
            <p:ph idx="1" type="body"/>
          </p:nvPr>
        </p:nvSpPr>
        <p:spPr>
          <a:xfrm>
            <a:off x="311700" y="4230725"/>
            <a:ext cx="5998800" cy="598800"/>
          </a:xfrm>
          <a:prstGeom prst="rect">
            <a:avLst/>
          </a:prstGeom>
        </p:spPr>
        <p:txBody>
          <a:bodyPr anchorCtr="0" anchor="ctr" bIns="91425" lIns="91425" rIns="91425" tIns="91425">
            <a:noAutofit/>
          </a:bodyPr>
          <a:lstStyle/>
          <a:p>
            <a:pPr lvl="0" rtl="0">
              <a:spcBef>
                <a:spcPts val="0"/>
              </a:spcBef>
              <a:buNone/>
            </a:pPr>
            <a:r>
              <a:rPr b="1" lang="en"/>
              <a:t>Tests pass! Hooray!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Summary of TDD</a:t>
            </a:r>
          </a:p>
        </p:txBody>
      </p:sp>
      <p:sp>
        <p:nvSpPr>
          <p:cNvPr id="241" name="Shape 241"/>
          <p:cNvSpPr txBox="1"/>
          <p:nvPr>
            <p:ph idx="1" type="body"/>
          </p:nvPr>
        </p:nvSpPr>
        <p:spPr>
          <a:xfrm>
            <a:off x="311700" y="1238425"/>
            <a:ext cx="8520600" cy="3340200"/>
          </a:xfrm>
          <a:prstGeom prst="rect">
            <a:avLst/>
          </a:prstGeom>
        </p:spPr>
        <p:txBody>
          <a:bodyPr anchorCtr="0" anchor="t" bIns="91425" lIns="91425" rIns="91425" tIns="91425">
            <a:noAutofit/>
          </a:bodyPr>
          <a:lstStyle/>
          <a:p>
            <a:pPr indent="-387350" lvl="0" marL="457200" rtl="0">
              <a:spcBef>
                <a:spcPts val="0"/>
              </a:spcBef>
              <a:buSzPct val="100000"/>
              <a:buAutoNum type="arabicPeriod"/>
            </a:pPr>
            <a:r>
              <a:rPr lang="en" sz="2500"/>
              <a:t>Write your test first.</a:t>
            </a:r>
          </a:p>
          <a:p>
            <a:pPr indent="-387350" lvl="0" marL="457200" rtl="0">
              <a:spcBef>
                <a:spcPts val="0"/>
              </a:spcBef>
              <a:buSzPct val="100000"/>
              <a:buAutoNum type="arabicPeriod"/>
            </a:pPr>
            <a:r>
              <a:rPr lang="en" sz="2500"/>
              <a:t>Add the docstring with your requirements for the test.</a:t>
            </a:r>
          </a:p>
          <a:p>
            <a:pPr indent="-387350" lvl="0" marL="457200" rtl="0">
              <a:spcBef>
                <a:spcPts val="0"/>
              </a:spcBef>
              <a:buSzPct val="100000"/>
              <a:buAutoNum type="arabicPeriod"/>
            </a:pPr>
            <a:r>
              <a:rPr lang="en" sz="2500"/>
              <a:t>Run your test (yes, even  before you’ve written any code). Ensure it fails.</a:t>
            </a:r>
          </a:p>
          <a:p>
            <a:pPr indent="-387350" lvl="0" marL="457200" rtl="0">
              <a:spcBef>
                <a:spcPts val="0"/>
              </a:spcBef>
              <a:buSzPct val="100000"/>
              <a:buAutoNum type="arabicPeriod"/>
            </a:pPr>
            <a:r>
              <a:rPr lang="en" sz="2500"/>
              <a:t>Fix the code.</a:t>
            </a:r>
          </a:p>
          <a:p>
            <a:pPr indent="-387350" lvl="0" marL="457200" rtl="0">
              <a:spcBef>
                <a:spcPts val="0"/>
              </a:spcBef>
              <a:buSzPct val="100000"/>
              <a:buAutoNum type="arabicPeriod"/>
            </a:pPr>
            <a:r>
              <a:rPr lang="en" sz="2500"/>
              <a:t>Run the test again and ensure it passes.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Why Should I Write Tests?</a:t>
            </a:r>
          </a:p>
          <a:p>
            <a:pPr lvl="0">
              <a:spcBef>
                <a:spcPts val="0"/>
              </a:spcBef>
              <a:buNone/>
            </a:pPr>
            <a:r>
              <a:t/>
            </a:r>
            <a:endParaRPr/>
          </a:p>
        </p:txBody>
      </p:sp>
      <p:sp>
        <p:nvSpPr>
          <p:cNvPr id="84" name="Shape 84"/>
          <p:cNvSpPr txBox="1"/>
          <p:nvPr>
            <p:ph idx="1" type="body"/>
          </p:nvPr>
        </p:nvSpPr>
        <p:spPr>
          <a:xfrm>
            <a:off x="311700" y="1228675"/>
            <a:ext cx="4287600" cy="3740400"/>
          </a:xfrm>
          <a:prstGeom prst="rect">
            <a:avLst/>
          </a:prstGeom>
        </p:spPr>
        <p:txBody>
          <a:bodyPr anchorCtr="0" anchor="t" bIns="91425" lIns="91425" rIns="91425" tIns="91425">
            <a:noAutofit/>
          </a:bodyPr>
          <a:lstStyle/>
          <a:p>
            <a:pPr lvl="0">
              <a:spcBef>
                <a:spcPts val="0"/>
              </a:spcBef>
              <a:buNone/>
            </a:pPr>
            <a:r>
              <a:rPr lang="en" sz="2000"/>
              <a:t>Whether it’s the users or the developer, one way or another, someone is testing your code.</a:t>
            </a:r>
          </a:p>
          <a:p>
            <a:pPr lvl="0">
              <a:spcBef>
                <a:spcPts val="0"/>
              </a:spcBef>
              <a:buNone/>
            </a:pPr>
            <a:r>
              <a:rPr lang="en" sz="2000"/>
              <a:t>Users are bound to encounter bugs but as developers, we can minimize </a:t>
            </a:r>
            <a:r>
              <a:rPr i="1" lang="en" sz="2000"/>
              <a:t>how many</a:t>
            </a:r>
            <a:r>
              <a:rPr lang="en" sz="2000"/>
              <a:t> they encounter.</a:t>
            </a:r>
          </a:p>
        </p:txBody>
      </p:sp>
      <p:sp>
        <p:nvSpPr>
          <p:cNvPr id="85" name="Shape 85"/>
          <p:cNvSpPr txBox="1"/>
          <p:nvPr>
            <p:ph idx="2" type="body"/>
          </p:nvPr>
        </p:nvSpPr>
        <p:spPr>
          <a:xfrm>
            <a:off x="4832400" y="1491475"/>
            <a:ext cx="3999900" cy="2575800"/>
          </a:xfrm>
          <a:prstGeom prst="rect">
            <a:avLst/>
          </a:prstGeom>
          <a:ln cap="flat" cmpd="sng" w="38100">
            <a:solidFill>
              <a:schemeClr val="dk1"/>
            </a:solidFill>
            <a:prstDash val="dashDot"/>
            <a:round/>
            <a:headEnd len="med" w="med" type="none"/>
            <a:tailEnd len="med" w="med" type="none"/>
          </a:ln>
        </p:spPr>
        <p:txBody>
          <a:bodyPr anchorCtr="0" anchor="t" bIns="91425" lIns="91425" rIns="91425" tIns="91425">
            <a:noAutofit/>
          </a:bodyPr>
          <a:lstStyle/>
          <a:p>
            <a:pPr lvl="0">
              <a:spcBef>
                <a:spcPts val="0"/>
              </a:spcBef>
              <a:buNone/>
            </a:pPr>
            <a:r>
              <a:rPr lang="en" sz="2000"/>
              <a:t>Tests provide a safety net so that we can:</a:t>
            </a:r>
          </a:p>
          <a:p>
            <a:pPr indent="-355600" lvl="0" marL="457200" rtl="0">
              <a:spcBef>
                <a:spcPts val="0"/>
              </a:spcBef>
              <a:buSzPct val="100000"/>
              <a:buChar char="❏"/>
            </a:pPr>
            <a:r>
              <a:rPr lang="en" sz="2000"/>
              <a:t>Refactor code </a:t>
            </a:r>
          </a:p>
          <a:p>
            <a:pPr indent="-355600" lvl="0" marL="457200" rtl="0">
              <a:spcBef>
                <a:spcPts val="0"/>
              </a:spcBef>
              <a:buSzPct val="100000"/>
              <a:buChar char="❏"/>
            </a:pPr>
            <a:r>
              <a:rPr lang="en" sz="2000"/>
              <a:t>Add new features</a:t>
            </a:r>
          </a:p>
          <a:p>
            <a:pPr indent="-355600" lvl="0" marL="457200" rtl="0">
              <a:spcBef>
                <a:spcPts val="0"/>
              </a:spcBef>
              <a:buSzPct val="100000"/>
              <a:buChar char="❏"/>
            </a:pPr>
            <a:r>
              <a:rPr lang="en" sz="2000"/>
              <a:t>Avoid reintroducing bugs we already fixed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So What’s Test Driven Development? </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a:t>Breaking requirements into smaller pieces is a regular thing when writing code.</a:t>
            </a:r>
          </a:p>
          <a:p>
            <a:pPr lvl="0" rtl="0">
              <a:spcBef>
                <a:spcPts val="0"/>
              </a:spcBef>
              <a:buNone/>
            </a:pPr>
            <a:r>
              <a:rPr lang="en"/>
              <a:t>TDD reinforces that concept and applies it to testing.</a:t>
            </a:r>
          </a:p>
          <a:p>
            <a:pPr lvl="0" rtl="0">
              <a:spcBef>
                <a:spcPts val="0"/>
              </a:spcBef>
              <a:buNone/>
            </a:pPr>
            <a:r>
              <a:rPr lang="en"/>
              <a:t>When you write the test first, you have to figure out what the requirements for this bit of code are and what it would mean for the test to “pass” or to “fail”.</a:t>
            </a:r>
          </a:p>
          <a:p>
            <a:pPr lvl="0">
              <a:spcBef>
                <a:spcPts val="0"/>
              </a:spcBef>
              <a:buNone/>
            </a:pPr>
            <a:r>
              <a:rPr lang="en"/>
              <a:t>When paired with tests like this, you naturally keep your functions and methods quite succinct and DRY.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An Example: </a:t>
            </a:r>
          </a:p>
          <a:p>
            <a:pPr lvl="0">
              <a:spcBef>
                <a:spcPts val="0"/>
              </a:spcBef>
              <a:buNone/>
            </a:pPr>
            <a:r>
              <a:rPr lang="en"/>
              <a:t>Letter Count </a:t>
            </a:r>
            <a:br>
              <a:rPr lang="en"/>
            </a:br>
            <a:r>
              <a:rPr lang="en"/>
              <a:t>(Without TDD)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descr="Screen Shot 2016-10-21 at 9.26.05 PM.png" id="101" name="Shape 101"/>
          <p:cNvPicPr preferRelativeResize="0"/>
          <p:nvPr/>
        </p:nvPicPr>
        <p:blipFill>
          <a:blip r:embed="rId3">
            <a:alphaModFix/>
          </a:blip>
          <a:stretch>
            <a:fillRect/>
          </a:stretch>
        </p:blipFill>
        <p:spPr>
          <a:xfrm>
            <a:off x="372149" y="190838"/>
            <a:ext cx="8399697" cy="476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90250" y="526350"/>
            <a:ext cx="5613600" cy="4090800"/>
          </a:xfrm>
          <a:prstGeom prst="rect">
            <a:avLst/>
          </a:prstGeom>
        </p:spPr>
        <p:txBody>
          <a:bodyPr anchorCtr="0" anchor="ctr" bIns="91425" lIns="91425" rIns="91425" tIns="91425">
            <a:noAutofit/>
          </a:bodyPr>
          <a:lstStyle/>
          <a:p>
            <a:pPr lvl="0">
              <a:spcBef>
                <a:spcPts val="0"/>
              </a:spcBef>
              <a:buNone/>
            </a:pPr>
            <a:r>
              <a:rPr lang="en"/>
              <a:t>Let’s fix things!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pic>
        <p:nvPicPr>
          <p:cNvPr descr="Screen Shot 2016-10-21 at 9.29.29 PM.png" id="111" name="Shape 111"/>
          <p:cNvPicPr preferRelativeResize="0"/>
          <p:nvPr/>
        </p:nvPicPr>
        <p:blipFill>
          <a:blip r:embed="rId3">
            <a:alphaModFix/>
          </a:blip>
          <a:stretch>
            <a:fillRect/>
          </a:stretch>
        </p:blipFill>
        <p:spPr>
          <a:xfrm>
            <a:off x="197500" y="182074"/>
            <a:ext cx="8749000" cy="4665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