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57" r:id="rId5"/>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1284" y="1506"/>
      </p:cViewPr>
      <p:guideLst>
        <p:guide orient="horz" pos="312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CFCE8F-677F-4EE7-97FD-15BB74B62284}" type="datetimeFigureOut">
              <a:rPr lang="en-US" smtClean="0"/>
              <a:pPr/>
              <a:t>5/9/2024</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D578B-B2B0-47B2-B865-BF12B548135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1550" y="685800"/>
            <a:ext cx="23749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4D578B-B2B0-47B2-B865-BF12B548135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9AF1AC-DB8D-494B-B01C-002D48DF26FC}"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AF1AC-DB8D-494B-B01C-002D48DF26FC}"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1"/>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1"/>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AF1AC-DB8D-494B-B01C-002D48DF26FC}"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AF1AC-DB8D-494B-B01C-002D48DF26FC}"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AF1AC-DB8D-494B-B01C-002D48DF26FC}"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9AF1AC-DB8D-494B-B01C-002D48DF26FC}"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AF1AC-DB8D-494B-B01C-002D48DF26FC}" type="datetimeFigureOut">
              <a:rPr lang="en-US" smtClean="0"/>
              <a:pPr/>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9AF1AC-DB8D-494B-B01C-002D48DF26FC}" type="datetimeFigureOut">
              <a:rPr lang="en-US" smtClean="0"/>
              <a:pPr/>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AF1AC-DB8D-494B-B01C-002D48DF26FC}" type="datetimeFigureOut">
              <a:rPr lang="en-US" smtClean="0"/>
              <a:pPr/>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94408"/>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F1AC-DB8D-494B-B01C-002D48DF26FC}"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F1AC-DB8D-494B-B01C-002D48DF26FC}"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F487-BAE9-4CA7-95E1-D87E9E9C56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479AF1AC-DB8D-494B-B01C-002D48DF26FC}" type="datetimeFigureOut">
              <a:rPr lang="en-US" smtClean="0"/>
              <a:pPr/>
              <a:t>5/9/2024</a:t>
            </a:fld>
            <a:endParaRPr lang="en-US"/>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CF5AF487-BAE9-4CA7-95E1-D87E9E9C56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646" y="376494"/>
            <a:ext cx="5829300" cy="2123369"/>
          </a:xfrm>
        </p:spPr>
        <p:txBody>
          <a:bodyPr>
            <a:normAutofit/>
          </a:bodyPr>
          <a:lstStyle/>
          <a:p>
            <a:r>
              <a:rPr lang="en-US" sz="2200" b="1" dirty="0"/>
              <a:t>Welcome to </a:t>
            </a:r>
            <a:r>
              <a:rPr lang="en-US" sz="2200" b="1" dirty="0" err="1"/>
              <a:t>Truston</a:t>
            </a:r>
            <a:r>
              <a:rPr lang="en-US" sz="2200" b="1" dirty="0"/>
              <a:t> Polymers &amp; Engineering Components</a:t>
            </a:r>
            <a:r>
              <a:rPr lang="en-US" b="1" dirty="0"/>
              <a:t/>
            </a:r>
            <a:br>
              <a:rPr lang="en-US" b="1" dirty="0"/>
            </a:br>
            <a:r>
              <a:rPr lang="en-US" sz="1200" dirty="0" err="1"/>
              <a:t>Truston</a:t>
            </a:r>
            <a:r>
              <a:rPr lang="en-US" sz="1200" dirty="0"/>
              <a:t> Polymers is engaged in manufacturing, Processing and Design Polymer rods, Sheets, high-performance Components &amp; profiles. We also stocks wide range of Engineering Plastic Products to meet the requirements of our customers.</a:t>
            </a:r>
            <a:r>
              <a:rPr lang="en-US" dirty="0"/>
              <a:t/>
            </a:r>
            <a:br>
              <a:rPr lang="en-US" dirty="0"/>
            </a:br>
            <a:endParaRPr lang="en-US" dirty="0"/>
          </a:p>
        </p:txBody>
      </p:sp>
      <p:sp>
        <p:nvSpPr>
          <p:cNvPr id="3" name="Subtitle 2"/>
          <p:cNvSpPr>
            <a:spLocks noGrp="1"/>
          </p:cNvSpPr>
          <p:nvPr>
            <p:ph type="subTitle" idx="1"/>
          </p:nvPr>
        </p:nvSpPr>
        <p:spPr>
          <a:xfrm>
            <a:off x="0" y="6825208"/>
            <a:ext cx="6561348" cy="3432381"/>
          </a:xfrm>
          <a:ln>
            <a:solidFill>
              <a:schemeClr val="tx1"/>
            </a:solidFill>
          </a:ln>
        </p:spPr>
        <p:txBody>
          <a:bodyPr>
            <a:noAutofit/>
          </a:bodyPr>
          <a:lstStyle/>
          <a:p>
            <a:r>
              <a:rPr lang="en-US" sz="1200" b="1" dirty="0">
                <a:solidFill>
                  <a:schemeClr val="tx1"/>
                </a:solidFill>
              </a:rPr>
              <a:t>TRUSTON was established in 2017 as a partnership firm to serve quality Polymers &amp; customized products to boost the thrust of engineering growth. Three decades of experience &amp; technical expertise in the Polymer processing industry helps us to identify perfect material combination for each application.</a:t>
            </a:r>
          </a:p>
          <a:p>
            <a:r>
              <a:rPr lang="en-US" sz="1200" b="1" dirty="0" err="1">
                <a:solidFill>
                  <a:schemeClr val="tx1"/>
                </a:solidFill>
              </a:rPr>
              <a:t>Truston</a:t>
            </a:r>
            <a:r>
              <a:rPr lang="en-US" sz="1200" b="1" dirty="0">
                <a:solidFill>
                  <a:schemeClr val="tx1"/>
                </a:solidFill>
              </a:rPr>
              <a:t> committed to provide the best service and the best products to our customers.</a:t>
            </a:r>
          </a:p>
          <a:p>
            <a:r>
              <a:rPr lang="en-US" sz="1200" b="1" dirty="0">
                <a:solidFill>
                  <a:schemeClr val="tx1"/>
                </a:solidFill>
              </a:rPr>
              <a:t>The high-performing Engineering Plastics are used in numerous industrial applications including,</a:t>
            </a:r>
          </a:p>
          <a:p>
            <a:pPr>
              <a:buFont typeface="Arial" pitchFamily="34" charset="0"/>
              <a:buChar char="•"/>
            </a:pPr>
            <a:r>
              <a:rPr lang="en-US" sz="1200" dirty="0">
                <a:solidFill>
                  <a:schemeClr val="tx1"/>
                </a:solidFill>
              </a:rPr>
              <a:t>Improve safety.</a:t>
            </a:r>
          </a:p>
          <a:p>
            <a:pPr>
              <a:buFont typeface="Arial" pitchFamily="34" charset="0"/>
              <a:buChar char="•"/>
            </a:pPr>
            <a:r>
              <a:rPr lang="en-US" sz="1200" dirty="0">
                <a:solidFill>
                  <a:schemeClr val="tx1"/>
                </a:solidFill>
              </a:rPr>
              <a:t>Resist abrasion, impact &amp; corrosion.</a:t>
            </a:r>
          </a:p>
          <a:p>
            <a:pPr>
              <a:buFont typeface="Arial" pitchFamily="34" charset="0"/>
              <a:buChar char="•"/>
            </a:pPr>
            <a:r>
              <a:rPr lang="en-US" sz="1200" dirty="0" smtClean="0">
                <a:solidFill>
                  <a:schemeClr val="tx1"/>
                </a:solidFill>
              </a:rPr>
              <a:t>Reduce cost and weight.</a:t>
            </a:r>
          </a:p>
          <a:p>
            <a:pPr>
              <a:buFont typeface="Arial" pitchFamily="34" charset="0"/>
              <a:buChar char="•"/>
            </a:pPr>
            <a:r>
              <a:rPr lang="en-US" sz="1200" dirty="0" smtClean="0">
                <a:solidFill>
                  <a:schemeClr val="tx1"/>
                </a:solidFill>
              </a:rPr>
              <a:t>Increase </a:t>
            </a:r>
            <a:r>
              <a:rPr lang="en-US" sz="1200" dirty="0" err="1">
                <a:solidFill>
                  <a:schemeClr val="tx1"/>
                </a:solidFill>
              </a:rPr>
              <a:t>colour</a:t>
            </a:r>
            <a:r>
              <a:rPr lang="en-US" sz="1200" dirty="0">
                <a:solidFill>
                  <a:schemeClr val="tx1"/>
                </a:solidFill>
              </a:rPr>
              <a:t> </a:t>
            </a:r>
            <a:r>
              <a:rPr lang="en-US" sz="1200" dirty="0" smtClean="0">
                <a:solidFill>
                  <a:schemeClr val="tx1"/>
                </a:solidFill>
              </a:rPr>
              <a:t>options without painting.</a:t>
            </a:r>
          </a:p>
          <a:p>
            <a:endParaRPr lang="en-US" sz="1200" dirty="0">
              <a:solidFill>
                <a:schemeClr val="tx1"/>
              </a:solidFill>
            </a:endParaRPr>
          </a:p>
        </p:txBody>
      </p:sp>
      <p:pic>
        <p:nvPicPr>
          <p:cNvPr id="4" name="Picture 3" descr="1-Photoroom.jpg"/>
          <p:cNvPicPr>
            <a:picLocks noChangeAspect="1"/>
          </p:cNvPicPr>
          <p:nvPr/>
        </p:nvPicPr>
        <p:blipFill>
          <a:blip r:embed="rId2" cstate="print"/>
          <a:stretch>
            <a:fillRect/>
          </a:stretch>
        </p:blipFill>
        <p:spPr>
          <a:xfrm>
            <a:off x="0" y="4953000"/>
            <a:ext cx="1322766" cy="1582558"/>
          </a:xfrm>
          <a:prstGeom prst="rect">
            <a:avLst/>
          </a:prstGeom>
        </p:spPr>
      </p:pic>
      <p:pic>
        <p:nvPicPr>
          <p:cNvPr id="8" name="Picture 7" descr="DSC_0809.JPG"/>
          <p:cNvPicPr>
            <a:picLocks noChangeAspect="1"/>
          </p:cNvPicPr>
          <p:nvPr/>
        </p:nvPicPr>
        <p:blipFill>
          <a:blip r:embed="rId3" cstate="print"/>
          <a:stretch>
            <a:fillRect/>
          </a:stretch>
        </p:blipFill>
        <p:spPr>
          <a:xfrm>
            <a:off x="0" y="3392827"/>
            <a:ext cx="1772816" cy="1560173"/>
          </a:xfrm>
          <a:prstGeom prst="rect">
            <a:avLst/>
          </a:prstGeom>
        </p:spPr>
      </p:pic>
      <p:pic>
        <p:nvPicPr>
          <p:cNvPr id="10" name="Picture 9" descr="DSC_0821.JPG"/>
          <p:cNvPicPr>
            <a:picLocks noChangeAspect="1"/>
          </p:cNvPicPr>
          <p:nvPr/>
        </p:nvPicPr>
        <p:blipFill>
          <a:blip r:embed="rId4" cstate="print"/>
          <a:stretch>
            <a:fillRect/>
          </a:stretch>
        </p:blipFill>
        <p:spPr>
          <a:xfrm>
            <a:off x="3356992" y="3368824"/>
            <a:ext cx="1584176" cy="1584176"/>
          </a:xfrm>
          <a:prstGeom prst="rect">
            <a:avLst/>
          </a:prstGeom>
        </p:spPr>
      </p:pic>
      <p:pic>
        <p:nvPicPr>
          <p:cNvPr id="11" name="Picture 10" descr="DSC_0810.JPG"/>
          <p:cNvPicPr>
            <a:picLocks noChangeAspect="1"/>
          </p:cNvPicPr>
          <p:nvPr/>
        </p:nvPicPr>
        <p:blipFill>
          <a:blip r:embed="rId5" cstate="print"/>
          <a:stretch>
            <a:fillRect/>
          </a:stretch>
        </p:blipFill>
        <p:spPr>
          <a:xfrm>
            <a:off x="5157192" y="1784649"/>
            <a:ext cx="1700808" cy="1512168"/>
          </a:xfrm>
          <a:prstGeom prst="rect">
            <a:avLst/>
          </a:prstGeom>
        </p:spPr>
      </p:pic>
      <p:pic>
        <p:nvPicPr>
          <p:cNvPr id="12" name="Picture 11" descr="DSC_0817.JPG"/>
          <p:cNvPicPr>
            <a:picLocks noChangeAspect="1"/>
          </p:cNvPicPr>
          <p:nvPr/>
        </p:nvPicPr>
        <p:blipFill>
          <a:blip r:embed="rId6" cstate="print"/>
          <a:stretch>
            <a:fillRect/>
          </a:stretch>
        </p:blipFill>
        <p:spPr>
          <a:xfrm>
            <a:off x="4941168" y="3368825"/>
            <a:ext cx="1916832" cy="1584176"/>
          </a:xfrm>
          <a:prstGeom prst="rect">
            <a:avLst/>
          </a:prstGeom>
        </p:spPr>
      </p:pic>
      <p:pic>
        <p:nvPicPr>
          <p:cNvPr id="13" name="Picture 12" descr="DSC_0812-removebg-preview.png"/>
          <p:cNvPicPr>
            <a:picLocks noChangeAspect="1"/>
          </p:cNvPicPr>
          <p:nvPr/>
        </p:nvPicPr>
        <p:blipFill>
          <a:blip r:embed="rId7" cstate="print"/>
          <a:stretch>
            <a:fillRect/>
          </a:stretch>
        </p:blipFill>
        <p:spPr>
          <a:xfrm>
            <a:off x="1772816" y="3368824"/>
            <a:ext cx="1584176" cy="1584176"/>
          </a:xfrm>
          <a:prstGeom prst="rect">
            <a:avLst/>
          </a:prstGeom>
        </p:spPr>
      </p:pic>
      <p:pic>
        <p:nvPicPr>
          <p:cNvPr id="14" name="Picture 13" descr="WhatsApp_Image_2024-03-25_at_13.46.05-removebg-preview.png"/>
          <p:cNvPicPr>
            <a:picLocks noChangeAspect="1"/>
          </p:cNvPicPr>
          <p:nvPr/>
        </p:nvPicPr>
        <p:blipFill>
          <a:blip r:embed="rId8" cstate="print"/>
          <a:stretch>
            <a:fillRect/>
          </a:stretch>
        </p:blipFill>
        <p:spPr>
          <a:xfrm>
            <a:off x="3356992" y="1784648"/>
            <a:ext cx="1800200" cy="1584176"/>
          </a:xfrm>
          <a:prstGeom prst="rect">
            <a:avLst/>
          </a:prstGeom>
        </p:spPr>
      </p:pic>
      <p:pic>
        <p:nvPicPr>
          <p:cNvPr id="15" name="Picture 14" descr="Screenshot (18).png"/>
          <p:cNvPicPr>
            <a:picLocks noChangeAspect="1"/>
          </p:cNvPicPr>
          <p:nvPr/>
        </p:nvPicPr>
        <p:blipFill>
          <a:blip r:embed="rId9" cstate="print"/>
          <a:stretch>
            <a:fillRect/>
          </a:stretch>
        </p:blipFill>
        <p:spPr>
          <a:xfrm>
            <a:off x="0" y="1784648"/>
            <a:ext cx="1800200" cy="1584176"/>
          </a:xfrm>
          <a:prstGeom prst="rect">
            <a:avLst/>
          </a:prstGeom>
        </p:spPr>
      </p:pic>
      <p:pic>
        <p:nvPicPr>
          <p:cNvPr id="16" name="Picture 15" descr="acrylic-sheets-500x500.jpg"/>
          <p:cNvPicPr>
            <a:picLocks noChangeAspect="1"/>
          </p:cNvPicPr>
          <p:nvPr/>
        </p:nvPicPr>
        <p:blipFill>
          <a:blip r:embed="rId10" cstate="print"/>
          <a:stretch>
            <a:fillRect/>
          </a:stretch>
        </p:blipFill>
        <p:spPr>
          <a:xfrm>
            <a:off x="1844824" y="1784648"/>
            <a:ext cx="1512168" cy="15841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76672" y="2504728"/>
            <a:ext cx="2430270" cy="1277273"/>
          </a:xfrm>
          <a:prstGeom prst="rect">
            <a:avLst/>
          </a:prstGeom>
          <a:noFill/>
          <a:ln>
            <a:solidFill>
              <a:schemeClr val="tx1"/>
            </a:solidFill>
          </a:ln>
        </p:spPr>
        <p:txBody>
          <a:bodyPr wrap="square" rtlCol="0">
            <a:spAutoFit/>
          </a:bodyPr>
          <a:lstStyle/>
          <a:p>
            <a:pPr lvl="0" fontAlgn="base">
              <a:spcBef>
                <a:spcPct val="0"/>
              </a:spcBef>
              <a:spcAft>
                <a:spcPct val="0"/>
              </a:spcAft>
            </a:pPr>
            <a:r>
              <a:rPr kumimoji="0" lang="en-US" sz="1100" b="1" i="0" u="sng" strike="noStrike" cap="none" normalizeH="0" baseline="0" dirty="0" smtClean="0">
                <a:ln>
                  <a:noFill/>
                </a:ln>
                <a:solidFill>
                  <a:schemeClr val="tx1"/>
                </a:solidFill>
                <a:effectLst/>
                <a:latin typeface="Arial" pitchFamily="34" charset="0"/>
                <a:ea typeface="Calibri" pitchFamily="34" charset="0"/>
                <a:cs typeface="Arial" pitchFamily="34" charset="0"/>
              </a:rPr>
              <a:t>UHMW-PE</a:t>
            </a:r>
            <a:endParaRPr kumimoji="0" lang="en-US" sz="1100" b="1" i="0" u="sng"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lang="en-US" sz="1100" b="1" u="sng" dirty="0" smtClean="0">
                <a:latin typeface="Arial" pitchFamily="34" charset="0"/>
                <a:cs typeface="Arial" pitchFamily="34" charset="0"/>
              </a:rPr>
              <a:t>NYLON</a:t>
            </a:r>
          </a:p>
          <a:p>
            <a:pPr lvl="0" eaLnBrk="0" fontAlgn="base" hangingPunct="0">
              <a:spcBef>
                <a:spcPct val="0"/>
              </a:spcBef>
              <a:spcAft>
                <a:spcPct val="0"/>
              </a:spcAft>
            </a:pPr>
            <a:r>
              <a:rPr lang="en-US" sz="1100" b="1" u="sng" dirty="0" err="1" smtClean="0">
                <a:latin typeface="Arial" pitchFamily="34" charset="0"/>
                <a:cs typeface="Arial" pitchFamily="34" charset="0"/>
              </a:rPr>
              <a:t>Delrin</a:t>
            </a:r>
            <a:r>
              <a:rPr lang="en-US" sz="1100" b="1" u="sng" dirty="0" smtClean="0">
                <a:latin typeface="Arial" pitchFamily="34" charset="0"/>
                <a:cs typeface="Arial" pitchFamily="34" charset="0"/>
              </a:rPr>
              <a:t> </a:t>
            </a:r>
          </a:p>
          <a:p>
            <a:pPr lvl="0" eaLnBrk="0" fontAlgn="base" hangingPunct="0">
              <a:spcBef>
                <a:spcPct val="0"/>
              </a:spcBef>
              <a:spcAft>
                <a:spcPct val="0"/>
              </a:spcAft>
            </a:pPr>
            <a:r>
              <a:rPr lang="en-US" sz="1100" b="1" u="sng" dirty="0" smtClean="0">
                <a:latin typeface="Arial" pitchFamily="34" charset="0"/>
                <a:cs typeface="Arial" pitchFamily="34" charset="0"/>
              </a:rPr>
              <a:t>PP</a:t>
            </a:r>
          </a:p>
          <a:p>
            <a:pPr lvl="0" eaLnBrk="0" fontAlgn="base" hangingPunct="0">
              <a:spcBef>
                <a:spcPct val="0"/>
              </a:spcBef>
              <a:spcAft>
                <a:spcPct val="0"/>
              </a:spcAft>
            </a:pPr>
            <a:r>
              <a:rPr lang="en-US" sz="1100" b="1" u="sng" dirty="0" smtClean="0">
                <a:latin typeface="Arial" pitchFamily="34" charset="0"/>
                <a:cs typeface="Arial" pitchFamily="34" charset="0"/>
              </a:rPr>
              <a:t>Teflon </a:t>
            </a:r>
          </a:p>
          <a:p>
            <a:pPr lvl="0" eaLnBrk="0" fontAlgn="base" hangingPunct="0">
              <a:spcBef>
                <a:spcPct val="0"/>
              </a:spcBef>
              <a:spcAft>
                <a:spcPct val="0"/>
              </a:spcAft>
            </a:pPr>
            <a:r>
              <a:rPr lang="en-US" sz="1100" b="1" u="sng" dirty="0" smtClean="0">
                <a:latin typeface="Arial" pitchFamily="34" charset="0"/>
                <a:cs typeface="Arial" pitchFamily="34" charset="0"/>
              </a:rPr>
              <a:t>FRP</a:t>
            </a:r>
          </a:p>
          <a:p>
            <a:pPr lvl="0" eaLnBrk="0" fontAlgn="base" hangingPunct="0">
              <a:spcBef>
                <a:spcPct val="0"/>
              </a:spcBef>
              <a:spcAft>
                <a:spcPct val="0"/>
              </a:spcAft>
            </a:pPr>
            <a:r>
              <a:rPr lang="en-US" sz="1100" dirty="0" smtClean="0">
                <a:latin typeface="Arial" pitchFamily="34" charset="0"/>
                <a:cs typeface="Arial" pitchFamily="34" charset="0"/>
              </a:rPr>
              <a:t>(With features and application</a:t>
            </a:r>
            <a:r>
              <a:rPr lang="en-US" sz="1100" dirty="0" smtClean="0"/>
              <a:t>)</a:t>
            </a:r>
            <a:endParaRPr lang="en-US" sz="1100" dirty="0" smtClean="0">
              <a:latin typeface="Arial" pitchFamily="34" charset="0"/>
              <a:cs typeface="Arial" pitchFamily="34" charset="0"/>
            </a:endParaRPr>
          </a:p>
        </p:txBody>
      </p:sp>
      <p:sp>
        <p:nvSpPr>
          <p:cNvPr id="10" name="TextBox 9"/>
          <p:cNvSpPr txBox="1"/>
          <p:nvPr/>
        </p:nvSpPr>
        <p:spPr>
          <a:xfrm>
            <a:off x="2348880" y="200472"/>
            <a:ext cx="1890210" cy="369332"/>
          </a:xfrm>
          <a:prstGeom prst="rect">
            <a:avLst/>
          </a:prstGeom>
          <a:noFill/>
        </p:spPr>
        <p:txBody>
          <a:bodyPr wrap="square" rtlCol="0">
            <a:spAutoFit/>
          </a:bodyPr>
          <a:lstStyle/>
          <a:p>
            <a:r>
              <a:rPr lang="en-US" b="1" u="sng" dirty="0" smtClean="0"/>
              <a:t>OUR PRODUCTS</a:t>
            </a:r>
            <a:endParaRPr lang="en-US" b="1" u="sng" dirty="0"/>
          </a:p>
        </p:txBody>
      </p:sp>
      <p:sp>
        <p:nvSpPr>
          <p:cNvPr id="17" name="TextBox 16"/>
          <p:cNvSpPr txBox="1"/>
          <p:nvPr/>
        </p:nvSpPr>
        <p:spPr>
          <a:xfrm>
            <a:off x="620688" y="704528"/>
            <a:ext cx="1862826" cy="1154162"/>
          </a:xfrm>
          <a:prstGeom prst="rect">
            <a:avLst/>
          </a:prstGeom>
          <a:noFill/>
          <a:ln>
            <a:solidFill>
              <a:schemeClr val="tx1"/>
            </a:solidFill>
          </a:ln>
        </p:spPr>
        <p:txBody>
          <a:bodyPr wrap="square" rtlCol="0">
            <a:spAutoFit/>
          </a:bodyPr>
          <a:lstStyle/>
          <a:p>
            <a:r>
              <a:rPr lang="en-US" b="1" dirty="0" smtClean="0"/>
              <a:t>Stock material</a:t>
            </a:r>
          </a:p>
          <a:p>
            <a:r>
              <a:rPr lang="en-US" b="1" dirty="0" smtClean="0"/>
              <a:t> </a:t>
            </a:r>
            <a:r>
              <a:rPr lang="en-US" sz="1100" dirty="0" smtClean="0"/>
              <a:t>we offer Polymer rods and sheets of various sizes and </a:t>
            </a:r>
            <a:r>
              <a:rPr lang="en-US" sz="1100" dirty="0" err="1" smtClean="0"/>
              <a:t>colours</a:t>
            </a:r>
            <a:r>
              <a:rPr lang="en-US" sz="1100" dirty="0" smtClean="0"/>
              <a:t> as per requirement</a:t>
            </a:r>
          </a:p>
          <a:p>
            <a:r>
              <a:rPr lang="en-US" sz="1100" dirty="0" smtClean="0"/>
              <a:t>(photos of rods and sheets</a:t>
            </a:r>
            <a:endParaRPr lang="en-US" sz="1100" dirty="0"/>
          </a:p>
        </p:txBody>
      </p:sp>
      <p:sp>
        <p:nvSpPr>
          <p:cNvPr id="18" name="TextBox 17"/>
          <p:cNvSpPr txBox="1"/>
          <p:nvPr/>
        </p:nvSpPr>
        <p:spPr>
          <a:xfrm>
            <a:off x="4221088" y="704528"/>
            <a:ext cx="2214246" cy="1154162"/>
          </a:xfrm>
          <a:prstGeom prst="rect">
            <a:avLst/>
          </a:prstGeom>
          <a:noFill/>
          <a:ln>
            <a:solidFill>
              <a:schemeClr val="tx1"/>
            </a:solidFill>
          </a:ln>
        </p:spPr>
        <p:txBody>
          <a:bodyPr wrap="square" rtlCol="0">
            <a:spAutoFit/>
          </a:bodyPr>
          <a:lstStyle/>
          <a:p>
            <a:r>
              <a:rPr lang="en-US" b="1" dirty="0" smtClean="0"/>
              <a:t>Machined Components</a:t>
            </a:r>
            <a:endParaRPr lang="en-US" b="1" dirty="0"/>
          </a:p>
          <a:p>
            <a:r>
              <a:rPr lang="en-US" sz="1100" dirty="0" smtClean="0"/>
              <a:t>We offer wide range of machined polymer parts and components</a:t>
            </a:r>
          </a:p>
          <a:p>
            <a:r>
              <a:rPr lang="en-US" sz="1100" dirty="0" smtClean="0"/>
              <a:t>( Photos of components)</a:t>
            </a:r>
            <a:endParaRPr lang="en-US" sz="1100" dirty="0"/>
          </a:p>
        </p:txBody>
      </p:sp>
      <p:sp>
        <p:nvSpPr>
          <p:cNvPr id="19" name="Content Placeholder 2"/>
          <p:cNvSpPr>
            <a:spLocks noGrp="1"/>
          </p:cNvSpPr>
          <p:nvPr>
            <p:ph idx="1"/>
          </p:nvPr>
        </p:nvSpPr>
        <p:spPr>
          <a:xfrm>
            <a:off x="404664" y="4232920"/>
            <a:ext cx="6172200" cy="2953635"/>
          </a:xfrm>
          <a:ln>
            <a:solidFill>
              <a:schemeClr val="tx1"/>
            </a:solidFill>
          </a:ln>
        </p:spPr>
        <p:txBody>
          <a:bodyPr>
            <a:normAutofit/>
          </a:bodyPr>
          <a:lstStyle/>
          <a:p>
            <a:r>
              <a:rPr lang="en-US" sz="1400" b="1" dirty="0"/>
              <a:t>Benefits of Engineering Plastics</a:t>
            </a:r>
          </a:p>
          <a:p>
            <a:r>
              <a:rPr lang="en-US" sz="1100" dirty="0" smtClean="0"/>
              <a:t>High resistance to Abrasion, Corrosion, wear, Impact, Chemical, fatigue, Heat, Fire</a:t>
            </a:r>
          </a:p>
          <a:p>
            <a:r>
              <a:rPr lang="en-US" sz="1100" dirty="0" smtClean="0"/>
              <a:t>Low maintenance, coefficient of friction, wear, moisture absorption,</a:t>
            </a:r>
          </a:p>
          <a:p>
            <a:r>
              <a:rPr lang="en-US" sz="1100" dirty="0" smtClean="0"/>
              <a:t>Design flexibility (</a:t>
            </a:r>
            <a:r>
              <a:rPr lang="en-US" sz="1100" dirty="0" err="1" smtClean="0"/>
              <a:t>colours</a:t>
            </a:r>
            <a:r>
              <a:rPr lang="en-US" sz="1100" dirty="0" smtClean="0"/>
              <a:t>, textures)</a:t>
            </a:r>
          </a:p>
          <a:p>
            <a:r>
              <a:rPr lang="en-US" sz="1100" dirty="0" smtClean="0"/>
              <a:t>Lightweight</a:t>
            </a:r>
          </a:p>
          <a:p>
            <a:r>
              <a:rPr lang="en-US" sz="1100" dirty="0" smtClean="0"/>
              <a:t>Low Noise and vibration</a:t>
            </a:r>
          </a:p>
          <a:p>
            <a:r>
              <a:rPr lang="en-US" sz="1100" dirty="0" smtClean="0"/>
              <a:t>Lower cost than traditional materials</a:t>
            </a:r>
          </a:p>
          <a:p>
            <a:r>
              <a:rPr lang="en-US" sz="1100" dirty="0" smtClean="0"/>
              <a:t>Better sealing performance</a:t>
            </a:r>
          </a:p>
          <a:p>
            <a:r>
              <a:rPr lang="en-US" sz="1100" dirty="0" smtClean="0"/>
              <a:t>Easier to fabricate, machining, ship &amp; install</a:t>
            </a:r>
          </a:p>
          <a:p>
            <a:r>
              <a:rPr lang="en-US" sz="1100" dirty="0" smtClean="0"/>
              <a:t>Self-lubricating,</a:t>
            </a:r>
          </a:p>
          <a:p>
            <a:r>
              <a:rPr lang="en-US" sz="1100" dirty="0" smtClean="0"/>
              <a:t>High pressure/velocity performance</a:t>
            </a:r>
          </a:p>
          <a:p>
            <a:r>
              <a:rPr lang="en-US" sz="1100" dirty="0" smtClean="0"/>
              <a:t>Stable and rigid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640" y="2288704"/>
            <a:ext cx="6669360" cy="830997"/>
          </a:xfrm>
          <a:prstGeom prst="rect">
            <a:avLst/>
          </a:prstGeom>
          <a:ln>
            <a:solidFill>
              <a:schemeClr val="tx1"/>
            </a:solidFill>
          </a:ln>
        </p:spPr>
        <p:txBody>
          <a:bodyPr wrap="square">
            <a:spAutoFit/>
          </a:bodyPr>
          <a:lstStyle/>
          <a:p>
            <a:r>
              <a:rPr lang="en-US" sz="1200" b="1" dirty="0"/>
              <a:t>Stocks various size Rods &amp; Sheets of</a:t>
            </a:r>
          </a:p>
          <a:p>
            <a:r>
              <a:rPr lang="en-US" sz="1200" dirty="0"/>
              <a:t>ACETAL, ACRYLIC, DELRIN, HDPE, HMW,HYLAM, LDPE, NYLON, PEEK, PEI, PET, POLY CARBONATE, Polyethylene(PE), POLYPROPYELENE(PP), POM, PPO, PSU, PTFE, PU, PVC,PVDF, PFA, TEFLON, UHMW-PE, ..</a:t>
            </a:r>
          </a:p>
        </p:txBody>
      </p:sp>
      <p:sp>
        <p:nvSpPr>
          <p:cNvPr id="12" name="TextBox 11"/>
          <p:cNvSpPr txBox="1"/>
          <p:nvPr/>
        </p:nvSpPr>
        <p:spPr>
          <a:xfrm>
            <a:off x="728701" y="3912884"/>
            <a:ext cx="138548" cy="369332"/>
          </a:xfrm>
          <a:prstGeom prst="rect">
            <a:avLst/>
          </a:prstGeom>
          <a:noFill/>
        </p:spPr>
        <p:txBody>
          <a:bodyPr wrap="square" rtlCol="0">
            <a:spAutoFit/>
          </a:bodyPr>
          <a:lstStyle/>
          <a:p>
            <a:endParaRPr lang="en-US"/>
          </a:p>
        </p:txBody>
      </p:sp>
      <p:sp>
        <p:nvSpPr>
          <p:cNvPr id="13" name="Rectangle 12"/>
          <p:cNvSpPr/>
          <p:nvPr/>
        </p:nvSpPr>
        <p:spPr>
          <a:xfrm>
            <a:off x="188640" y="3296816"/>
            <a:ext cx="6372708" cy="1754326"/>
          </a:xfrm>
          <a:prstGeom prst="rect">
            <a:avLst/>
          </a:prstGeom>
        </p:spPr>
        <p:txBody>
          <a:bodyPr wrap="square">
            <a:spAutoFit/>
          </a:bodyPr>
          <a:lstStyle/>
          <a:p>
            <a:r>
              <a:rPr lang="en-US" sz="1200" b="1" dirty="0"/>
              <a:t>TRUSTON has a </a:t>
            </a:r>
            <a:r>
              <a:rPr lang="en-US" sz="1200" b="1" dirty="0" smtClean="0"/>
              <a:t>list of CUSTOMISED portfolios manufactured for various companies.</a:t>
            </a:r>
            <a:endParaRPr lang="en-US" sz="1200" b="1" dirty="0"/>
          </a:p>
          <a:p>
            <a:r>
              <a:rPr lang="en-US" sz="1200" dirty="0"/>
              <a:t>Aerospace, </a:t>
            </a:r>
            <a:r>
              <a:rPr lang="en-US" sz="1200" dirty="0" smtClean="0"/>
              <a:t>Agriculture</a:t>
            </a:r>
            <a:r>
              <a:rPr lang="en-US" sz="1200" dirty="0"/>
              <a:t>, Agro, </a:t>
            </a:r>
            <a:r>
              <a:rPr lang="en-US" sz="1200" dirty="0" err="1"/>
              <a:t>Automative</a:t>
            </a:r>
            <a:r>
              <a:rPr lang="en-US" sz="1200" dirty="0"/>
              <a:t>, Building &amp; Construction, Ceramic, Chemical, Construction, Conveyor lines, Distilleries &amp; Beverages, Food processing companies, Heavy Equipment Industries, Heavy Industries, Machine/ Tire manufacturers, Marine, Material Handling, medical equipment, Mining, Sugar, Oil &amp; Gas, </a:t>
            </a:r>
            <a:r>
              <a:rPr lang="en-US" sz="1200" dirty="0" err="1"/>
              <a:t>Pharma</a:t>
            </a:r>
            <a:r>
              <a:rPr lang="en-US" sz="1200" dirty="0"/>
              <a:t>, Pulp &amp; Paper, Sports &amp; Recreation, Sugar, Tire manufacturers, Transport, Water &amp; Wastewater Treatment plants, …</a:t>
            </a:r>
          </a:p>
          <a:p>
            <a:r>
              <a:rPr lang="en-US" sz="1200" dirty="0"/>
              <a:t>TRUSTON provides customized solutions for </a:t>
            </a:r>
            <a:r>
              <a:rPr lang="en-US" sz="1200" dirty="0" err="1"/>
              <a:t>moulded</a:t>
            </a:r>
            <a:r>
              <a:rPr lang="en-US" sz="1200" dirty="0"/>
              <a:t> &amp; machined components from simple washers to complex assembled parts, with metallic combination, Metallic to Non-Metallic conversion, Material </a:t>
            </a:r>
            <a:r>
              <a:rPr lang="en-US" sz="1200" dirty="0" err="1"/>
              <a:t>upgradation</a:t>
            </a:r>
            <a:r>
              <a:rPr lang="en-US" sz="1200" dirty="0"/>
              <a:t>, Weight reduction, …..</a:t>
            </a:r>
          </a:p>
        </p:txBody>
      </p:sp>
      <p:sp>
        <p:nvSpPr>
          <p:cNvPr id="15" name="Rectangle 14"/>
          <p:cNvSpPr/>
          <p:nvPr/>
        </p:nvSpPr>
        <p:spPr>
          <a:xfrm>
            <a:off x="296652" y="8337376"/>
            <a:ext cx="6561348" cy="933589"/>
          </a:xfrm>
          <a:prstGeom prst="rect">
            <a:avLst/>
          </a:prstGeom>
        </p:spPr>
        <p:txBody>
          <a:bodyPr wrap="square">
            <a:spAutoFit/>
          </a:bodyPr>
          <a:lstStyle/>
          <a:p>
            <a:r>
              <a:rPr lang="en-US" b="1" dirty="0"/>
              <a:t>With vast experience in adhesive and polymer manufacturing, we are committed to provide the best quality products possible to our customers.</a:t>
            </a:r>
          </a:p>
        </p:txBody>
      </p:sp>
      <p:sp>
        <p:nvSpPr>
          <p:cNvPr id="7" name="Rectangle 6"/>
          <p:cNvSpPr/>
          <p:nvPr/>
        </p:nvSpPr>
        <p:spPr>
          <a:xfrm>
            <a:off x="242646" y="344488"/>
            <a:ext cx="6615354" cy="1785104"/>
          </a:xfrm>
          <a:prstGeom prst="rect">
            <a:avLst/>
          </a:prstGeom>
          <a:ln>
            <a:solidFill>
              <a:schemeClr val="tx1"/>
            </a:solidFill>
          </a:ln>
        </p:spPr>
        <p:txBody>
          <a:bodyPr wrap="square">
            <a:spAutoFit/>
          </a:bodyPr>
          <a:lstStyle/>
          <a:p>
            <a:r>
              <a:rPr lang="en-US" sz="1100" b="1" dirty="0" smtClean="0"/>
              <a:t>Products as per your requirement such as</a:t>
            </a:r>
            <a:br>
              <a:rPr lang="en-US" sz="1100" b="1" dirty="0" smtClean="0"/>
            </a:br>
            <a:r>
              <a:rPr lang="en-US" sz="1100" dirty="0" smtClean="0"/>
              <a:t>Bars, Bearings, Belt scrapers, Blocks, Bushes, Bushings and </a:t>
            </a:r>
            <a:r>
              <a:rPr lang="en-US" sz="1100" dirty="0" smtClean="0"/>
              <a:t>Bearings</a:t>
            </a:r>
            <a:r>
              <a:rPr lang="en-US" sz="1100" dirty="0" smtClean="0"/>
              <a:t>, Conveyor </a:t>
            </a:r>
            <a:r>
              <a:rPr lang="en-US" sz="1100" dirty="0" smtClean="0"/>
              <a:t>Parts</a:t>
            </a:r>
            <a:r>
              <a:rPr lang="en-US" sz="1100" dirty="0" smtClean="0"/>
              <a:t>, Couplers, </a:t>
            </a:r>
            <a:r>
              <a:rPr lang="en-US" sz="1100" dirty="0" err="1" smtClean="0"/>
              <a:t>Customised</a:t>
            </a:r>
            <a:r>
              <a:rPr lang="en-US" sz="1100" dirty="0" smtClean="0"/>
              <a:t> Profiles &amp; Components, Cutting boards, Dies for </a:t>
            </a:r>
            <a:r>
              <a:rPr lang="en-US" sz="1100" dirty="0" err="1" smtClean="0"/>
              <a:t>Papad</a:t>
            </a:r>
            <a:r>
              <a:rPr lang="en-US" sz="1100" dirty="0" smtClean="0"/>
              <a:t> &amp; </a:t>
            </a:r>
            <a:r>
              <a:rPr lang="en-US" sz="1100" dirty="0" err="1" smtClean="0"/>
              <a:t>Chappathi</a:t>
            </a:r>
            <a:r>
              <a:rPr lang="en-US" sz="1100" dirty="0" smtClean="0"/>
              <a:t>, Dock fenders &amp; bumpers, Dump truck and </a:t>
            </a:r>
            <a:r>
              <a:rPr lang="en-US" sz="1100" dirty="0" smtClean="0"/>
              <a:t>Trailer </a:t>
            </a:r>
            <a:r>
              <a:rPr lang="en-US" sz="1100" dirty="0" smtClean="0"/>
              <a:t>liners, Facing Pads, Fasteners, Feeder tubes, Gaskets, Gears, Grips, Guards and </a:t>
            </a:r>
            <a:r>
              <a:rPr lang="en-US" sz="1100" dirty="0" smtClean="0"/>
              <a:t>Fenders</a:t>
            </a:r>
            <a:r>
              <a:rPr lang="en-US" sz="1100" dirty="0" smtClean="0"/>
              <a:t>, Guide rails, Guides, Idlers, Impact pads, Impellers, </a:t>
            </a:r>
            <a:r>
              <a:rPr lang="en-US" sz="1100" dirty="0" smtClean="0"/>
              <a:t>Inserts, </a:t>
            </a:r>
            <a:r>
              <a:rPr lang="en-US" sz="1100" dirty="0" smtClean="0"/>
              <a:t>Liners, Marine seating, Pallets, Panels, Pipes, Plates, Profiles, Protectors, Pulleys and Sheaves, Resting pads, Rods, Rollers, Saddle Pads, Scraper blades, Seals, Sheets, Skid plates, Spacers, Spades, Spares, Sprockets, Stopper Pads, Strips, Switch board panels, Tanks, </a:t>
            </a:r>
            <a:r>
              <a:rPr lang="en-US" sz="1100" dirty="0" err="1" smtClean="0"/>
              <a:t>Tensioners</a:t>
            </a:r>
            <a:r>
              <a:rPr lang="en-US" sz="1100" dirty="0" smtClean="0"/>
              <a:t>, tooth locks, Trays and tray tables</a:t>
            </a:r>
            <a:r>
              <a:rPr lang="en-US" sz="1100" dirty="0" smtClean="0"/>
              <a:t>, </a:t>
            </a:r>
            <a:r>
              <a:rPr lang="en-US" sz="1100" dirty="0" err="1" smtClean="0"/>
              <a:t>Trolly</a:t>
            </a:r>
            <a:r>
              <a:rPr lang="en-US" sz="1100" dirty="0" smtClean="0"/>
              <a:t> </a:t>
            </a:r>
            <a:r>
              <a:rPr lang="en-US" sz="1100" dirty="0" smtClean="0"/>
              <a:t>wheels, Truck beds, Truck Liners, Tubing, Washers, Wear Plates, Wear Strips &amp; Pads, Wheels,..</a:t>
            </a:r>
            <a:br>
              <a:rPr lang="en-US" sz="1100" dirty="0" smtClean="0"/>
            </a:b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437</Words>
  <Application>Microsoft Office PowerPoint</Application>
  <PresentationFormat>A4 Paper (210x297 mm)</PresentationFormat>
  <Paragraphs>42</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Welcome to Truston Polymers &amp; Engineering Components Truston Polymers is engaged in manufacturing, Processing and Design Polymer rods, Sheets, high-performance Components &amp; profiles. We also stocks wide range of Engineering Plastic Products to meet the requirements of our customers. </vt:lpstr>
      <vt:lpstr>Slide 2</vt:lpstr>
      <vt:lpstr>Slide 3</vt:lpstr>
      <vt:lpstr>Slide 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Truston Polymers &amp; Engineering Components Truston Polymers is engaged in manufacturing, Processing and Design Polymer rods, Sheets, high-performance Components &amp; profiles. We also stocks wide range of Engineering Plastic Products to meet the requirements of our customers.</dc:title>
  <dc:creator>sooraj</dc:creator>
  <cp:lastModifiedBy>sooraj</cp:lastModifiedBy>
  <cp:revision>18</cp:revision>
  <dcterms:created xsi:type="dcterms:W3CDTF">2024-03-21T06:12:09Z</dcterms:created>
  <dcterms:modified xsi:type="dcterms:W3CDTF">2024-05-09T12:46:01Z</dcterms:modified>
</cp:coreProperties>
</file>