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sldIdLst>
    <p:sldId id="256" r:id="rId2"/>
    <p:sldId id="267" r:id="rId3"/>
    <p:sldId id="278" r:id="rId4"/>
    <p:sldId id="277" r:id="rId5"/>
    <p:sldId id="279" r:id="rId6"/>
    <p:sldId id="280" r:id="rId7"/>
    <p:sldId id="281" r:id="rId8"/>
    <p:sldId id="276" r:id="rId9"/>
    <p:sldId id="282" r:id="rId10"/>
    <p:sldId id="284" r:id="rId11"/>
    <p:sldId id="283" r:id="rId12"/>
    <p:sldId id="275" r:id="rId13"/>
    <p:sldId id="285" r:id="rId14"/>
    <p:sldId id="286" r:id="rId15"/>
    <p:sldId id="287" r:id="rId16"/>
    <p:sldId id="274" r:id="rId17"/>
    <p:sldId id="273" r:id="rId18"/>
    <p:sldId id="272" r:id="rId19"/>
    <p:sldId id="288" r:id="rId20"/>
    <p:sldId id="271" r:id="rId21"/>
    <p:sldId id="289" r:id="rId22"/>
    <p:sldId id="290" r:id="rId23"/>
    <p:sldId id="291" r:id="rId24"/>
    <p:sldId id="270" r:id="rId25"/>
    <p:sldId id="292" r:id="rId26"/>
    <p:sldId id="269" r:id="rId27"/>
    <p:sldId id="268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264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108" d="100"/>
          <a:sy n="108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AF35-9F9B-4F34-B072-E5B9903FE6A7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8663-C244-4221-AEF4-E91A8F78A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7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ROI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é a abreviação do inglês </a:t>
            </a:r>
            <a:r>
              <a:rPr lang="pt-B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investment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 (RETORNO DO INVESTIMENTO)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08663-C244-4221-AEF4-E91A8F78A0C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5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08622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17077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30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24B9-3C9A-4BFA-A3B8-15358E3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DC36-25E9-483D-B651-D87933C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0D855-6FBD-401B-A125-54125FF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D92-0F75-449E-B77A-4856F2888255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1C34-78C4-4265-9199-4FA33FE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3DAA1-349E-4082-BD66-D6F0D09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5619-1C88-4363-B57D-04C518690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2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58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35108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74545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ratalyoum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return-on-investment-for-usabilit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2008/REC-WCAG20-20081211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wireframes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979712" y="1916832"/>
            <a:ext cx="525658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271847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de usabilidade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47" y="1568199"/>
            <a:ext cx="7809306" cy="46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Fica posicionado no topo, no lado superior esquerdo do site ou centralizado no topo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7" y="2780927"/>
            <a:ext cx="2867025" cy="2562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58" y="2788107"/>
            <a:ext cx="2992851" cy="2562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369" y="2788108"/>
            <a:ext cx="2592127" cy="25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5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 ser posicionado abaixo do topo, ou do lado esquerdo da página numa coluna vertical</a:t>
            </a:r>
          </a:p>
          <a:p>
            <a:r>
              <a:rPr lang="pt-BR" dirty="0"/>
              <a:t>Crie nomes para os itens do menu que já sejam conhecidos, lembrando que nada impede você de ser criativo, trocando o item “Empresa” por “sobre nós”</a:t>
            </a:r>
          </a:p>
        </p:txBody>
      </p:sp>
    </p:spTree>
    <p:extLst>
      <p:ext uri="{BB962C8B-B14F-4D97-AF65-F5344CB8AC3E}">
        <p14:creationId xmlns:p14="http://schemas.microsoft.com/office/powerpoint/2010/main" val="2136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19103"/>
            <a:ext cx="2552700" cy="22383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92" y="1394666"/>
            <a:ext cx="2457450" cy="22628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509" y="1394666"/>
            <a:ext cx="2639947" cy="22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7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conteúdo principal deve estar no centro da página</a:t>
            </a:r>
          </a:p>
          <a:p>
            <a:r>
              <a:rPr lang="pt-BR" dirty="0"/>
              <a:t>Essa convenção é uma constante na criação de sites, pelo menos em sites convencionais</a:t>
            </a:r>
          </a:p>
          <a:p>
            <a:r>
              <a:rPr lang="pt-BR" dirty="0"/>
              <a:t>Sites em flash costumam ser mais interativos e o conteúdo nem sempre segue esses padrões, pois adequasse a animação da página</a:t>
            </a:r>
          </a:p>
        </p:txBody>
      </p:sp>
    </p:spTree>
    <p:extLst>
      <p:ext uri="{BB962C8B-B14F-4D97-AF65-F5344CB8AC3E}">
        <p14:creationId xmlns:p14="http://schemas.microsoft.com/office/powerpoint/2010/main" val="295531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1634160"/>
            <a:ext cx="2619375" cy="24193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34159"/>
            <a:ext cx="2571750" cy="24193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422" y="1643680"/>
            <a:ext cx="2819400" cy="24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1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papel da internet não é modificar a forma como já estamos acostumados a interagir no mundo real, pelo contrário, é reaplicar aquilo que já é comum para a maioria</a:t>
            </a:r>
          </a:p>
          <a:p>
            <a:r>
              <a:rPr lang="pt-BR" dirty="0"/>
              <a:t>Podem ocorrer divergências de acordo com cada cultura, por exemplo, em alguns sites de países orientais</a:t>
            </a:r>
          </a:p>
          <a:p>
            <a:r>
              <a:rPr lang="pt-BR" dirty="0">
                <a:hlinkClick r:id="rId2"/>
              </a:rPr>
              <a:t>https://www.emaratalyoum.com/</a:t>
            </a:r>
            <a:endParaRPr lang="pt-BR" dirty="0"/>
          </a:p>
          <a:p>
            <a:r>
              <a:rPr lang="pt-BR" dirty="0"/>
              <a:t>Perceba que praticamente todos os elementos estão invertidos de posição, pra que acompanhem o padrão da leitura árabe, que é da direita para esquerda</a:t>
            </a:r>
          </a:p>
        </p:txBody>
      </p:sp>
    </p:spTree>
    <p:extLst>
      <p:ext uri="{BB962C8B-B14F-4D97-AF65-F5344CB8AC3E}">
        <p14:creationId xmlns:p14="http://schemas.microsoft.com/office/powerpoint/2010/main" val="203515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usabilidade é algo vivo, se ajusta conforme as necessidades e deve adequar-se e reagir a costumes, mudanças de hábito, além de constante aperfeiçoamento</a:t>
            </a:r>
          </a:p>
          <a:p>
            <a:r>
              <a:rPr lang="pt-BR" dirty="0"/>
              <a:t>Um caso interessante é a linha </a:t>
            </a:r>
            <a:r>
              <a:rPr lang="pt-BR" dirty="0" err="1"/>
              <a:t>Inverse</a:t>
            </a:r>
            <a:r>
              <a:rPr lang="pt-BR" dirty="0"/>
              <a:t> de refrigeradores da marca Brastemp “tudo que você mais usa, ao alcance de suas mãos”</a:t>
            </a:r>
          </a:p>
          <a:p>
            <a:r>
              <a:rPr lang="pt-BR" dirty="0"/>
              <a:t>Usabilidade é isso, pensar na facilidade de acesso para o usuário acima de tudo</a:t>
            </a:r>
          </a:p>
        </p:txBody>
      </p:sp>
    </p:spTree>
    <p:extLst>
      <p:ext uri="{BB962C8B-B14F-4D97-AF65-F5344CB8AC3E}">
        <p14:creationId xmlns:p14="http://schemas.microsoft.com/office/powerpoint/2010/main" val="13438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015" y="0"/>
            <a:ext cx="889248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Melhorando o ROI através da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876" y="1654845"/>
            <a:ext cx="7499176" cy="478112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Segundo Jakob Nielsen, autor dos livros: “Projetando Websites” e “Usabilidade na Web”, um processo de </a:t>
            </a:r>
            <a:r>
              <a:rPr lang="pt-BR" dirty="0" err="1"/>
              <a:t>redesign</a:t>
            </a:r>
            <a:r>
              <a:rPr lang="pt-BR" dirty="0"/>
              <a:t> (reformulação de um site), com enfoque em usabilidade, pode aumentar em 150% o número de visitantes de um site, ou até mesmo aumentar a taxa de conversão em 100%.</a:t>
            </a:r>
          </a:p>
          <a:p>
            <a:r>
              <a:rPr lang="pt-BR" dirty="0"/>
              <a:t>Taxa de conversão: é uma unidade de medida, em web </a:t>
            </a:r>
            <a:r>
              <a:rPr lang="pt-BR" dirty="0" err="1"/>
              <a:t>analytics</a:t>
            </a:r>
            <a:r>
              <a:rPr lang="pt-BR" dirty="0"/>
              <a:t>, utilizada para descobrir quantos usuários converteram uma meta( enviar um formulário de orçamento ou compra de um produto).</a:t>
            </a:r>
          </a:p>
        </p:txBody>
      </p:sp>
    </p:spTree>
    <p:extLst>
      <p:ext uri="{BB962C8B-B14F-4D97-AF65-F5344CB8AC3E}">
        <p14:creationId xmlns:p14="http://schemas.microsoft.com/office/powerpoint/2010/main" val="257567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Melhorando o ROI através da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Em uma análise de 42 casos de reformulação de site, o autor comprova que usabilidade não é uma firula, mas sim sinônimo de retorno palpável, seja em visitação ou ganho financeiro (</a:t>
            </a:r>
            <a:r>
              <a:rPr lang="pt-BR" dirty="0">
                <a:hlinkClick r:id="rId3"/>
              </a:rPr>
              <a:t>https://www.nngroup.com/articles/return-on-investment-for-usability/</a:t>
            </a:r>
            <a:r>
              <a:rPr lang="pt-BR" dirty="0"/>
              <a:t>)</a:t>
            </a:r>
          </a:p>
          <a:p>
            <a:r>
              <a:rPr lang="pt-BR" dirty="0"/>
              <a:t>Usabilidade significa desenvolver sites que “funcionem” de forma simples e intuitiva para os internautas, ou seja, uma internet para usuários</a:t>
            </a:r>
          </a:p>
        </p:txBody>
      </p:sp>
    </p:spTree>
    <p:extLst>
      <p:ext uri="{BB962C8B-B14F-4D97-AF65-F5344CB8AC3E}">
        <p14:creationId xmlns:p14="http://schemas.microsoft.com/office/powerpoint/2010/main" val="17362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002" y="11977"/>
            <a:ext cx="6995120" cy="11430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429" y="1340768"/>
            <a:ext cx="6995120" cy="4781128"/>
          </a:xfrm>
        </p:spPr>
        <p:txBody>
          <a:bodyPr>
            <a:normAutofit fontScale="92500"/>
          </a:bodyPr>
          <a:lstStyle/>
          <a:p>
            <a:r>
              <a:rPr lang="pt-BR" dirty="0"/>
              <a:t>É a etapa que devemos fazer a seguinte pergunta: </a:t>
            </a:r>
          </a:p>
          <a:p>
            <a:pPr lvl="1"/>
            <a:r>
              <a:rPr lang="pt-BR" dirty="0"/>
              <a:t>Como devemos organizar o site? </a:t>
            </a:r>
          </a:p>
          <a:p>
            <a:pPr lvl="1"/>
            <a:r>
              <a:rPr lang="pt-BR" dirty="0"/>
              <a:t>Onde deverão estar dispostos os conteúdos para “facilitar a vida” do usuário?</a:t>
            </a:r>
          </a:p>
          <a:p>
            <a:r>
              <a:rPr lang="pt-BR" dirty="0"/>
              <a:t>Sem arquitetura da informação um site é concebido apenas do ponto de vista de “achismos”, ou seja, sem que seja realizada uma reflexão acerca das expectativas, da visão e das necessidades do usuário</a:t>
            </a:r>
          </a:p>
        </p:txBody>
      </p:sp>
    </p:spTree>
    <p:extLst>
      <p:ext uri="{BB962C8B-B14F-4D97-AF65-F5344CB8AC3E}">
        <p14:creationId xmlns:p14="http://schemas.microsoft.com/office/powerpoint/2010/main" val="899169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sites acessíveis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“O termo Acessibilidade Web refere-se à prática de fazer websites que possam ser utilizados por outras pessoas, sejam portadoras de deficiência ou não. Quando os sites são corretamente concebidos, desenvolvidos e editados, todos os usuários tem igual acesso à informação e funcionalidade”</a:t>
            </a:r>
          </a:p>
        </p:txBody>
      </p:sp>
    </p:spTree>
    <p:extLst>
      <p:ext uri="{BB962C8B-B14F-4D97-AF65-F5344CB8AC3E}">
        <p14:creationId xmlns:p14="http://schemas.microsoft.com/office/powerpoint/2010/main" val="186835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sites acessíveis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i="1" dirty="0"/>
              <a:t>Acessibilidade para Conteúdo Web (WCAG) 2.0, abrange diversas recomendações com a finalidade de tornar o conteúdo web mais acessível. Seguir essas recomendações irá tornar o conteúdo acessível para um amplo grupo de pessoas com deficiência, incluindo cegueira, baixa visão, surdez e baixa audição, dificuldades de aprendizagem, limitações cognitivas, de movimentos, incapacidade de fala, </a:t>
            </a:r>
            <a:r>
              <a:rPr lang="pt-BR" i="1" dirty="0" err="1"/>
              <a:t>fotossensibilidade</a:t>
            </a:r>
            <a:r>
              <a:rPr lang="pt-BR" i="1" dirty="0"/>
              <a:t> e suas combinações.</a:t>
            </a:r>
          </a:p>
          <a:p>
            <a:r>
              <a:rPr lang="pt-BR" i="1" dirty="0">
                <a:hlinkClick r:id="rId2"/>
              </a:rPr>
              <a:t>https://www.w3.org/TR/2008/REC-WCAG20-20081211/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03820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4 princípios da acessibilidade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i="1" dirty="0"/>
              <a:t>Perceptível: A informação e os componentes da interface do usuário têm de ser apresentados aos usuários de formas que eles possam perceber.</a:t>
            </a:r>
          </a:p>
          <a:p>
            <a:pPr marL="514350" indent="-514350">
              <a:buFont typeface="+mj-lt"/>
              <a:buAutoNum type="arabicPeriod"/>
            </a:pPr>
            <a:r>
              <a:rPr lang="pt-BR" i="1" dirty="0"/>
              <a:t>Operável: Os componentes de interface do usuário e a navegação têm de ser operáveis.</a:t>
            </a:r>
          </a:p>
          <a:p>
            <a:pPr marL="514350" indent="-514350">
              <a:buFont typeface="+mj-lt"/>
              <a:buAutoNum type="arabicPeriod"/>
            </a:pPr>
            <a:r>
              <a:rPr lang="pt-BR" i="1" dirty="0"/>
              <a:t>Compreensível: A informação e a operação da interface de usuário tem de ser compreensíveis</a:t>
            </a:r>
          </a:p>
          <a:p>
            <a:pPr marL="514350" indent="-514350">
              <a:buFont typeface="+mj-lt"/>
              <a:buAutoNum type="arabicPeriod"/>
            </a:pPr>
            <a:r>
              <a:rPr lang="pt-BR" i="1" dirty="0"/>
              <a:t>Robusto: O conteúdo tem de ser robusto o suficiente para poder ser interpretado de forma concisa por diversos agentes do usuário, incluindo tecnologias </a:t>
            </a:r>
            <a:r>
              <a:rPr lang="pt-BR" i="1" dirty="0" err="1"/>
              <a:t>assistivas</a:t>
            </a:r>
            <a:r>
              <a:rPr lang="pt-B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619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sites acessíveis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Desenvolver sites acessíveis é um grande diferencial para todo projeto de criação de site, não só para pessoas com algum tipo de deficiência, mas também para todos usuários, por exemplos idosos e pessoas com pouco conhecimento em informática.</a:t>
            </a:r>
          </a:p>
        </p:txBody>
      </p:sp>
    </p:spTree>
    <p:extLst>
      <p:ext uri="{BB962C8B-B14F-4D97-AF65-F5344CB8AC3E}">
        <p14:creationId xmlns:p14="http://schemas.microsoft.com/office/powerpoint/2010/main" val="1485698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um mapa do site, no entanto, com relacionamento entre as seções, prevendo os possíveis cliques do usuário</a:t>
            </a:r>
          </a:p>
          <a:p>
            <a:r>
              <a:rPr lang="pt-BR" dirty="0"/>
              <a:t>Tem por base o documento de prognóstico da etapa de planejamento (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Goals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343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navegação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59" y="1440289"/>
            <a:ext cx="8214287" cy="41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21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Seja “pão duro” (no bom sentido)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gaste cliques, economize ao máximo, pense neles como um investimento de alta lucratividade e de risco zero</a:t>
            </a:r>
          </a:p>
          <a:p>
            <a:r>
              <a:rPr lang="pt-BR" dirty="0"/>
              <a:t>Sendo assim diminua ao mínimo possível o caminho do usuário para chegar 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948341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Pense de forma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fluxo, como o nome diz, precisa ser contínuo, livre, lógico, corrente, compreensível. Não invente labirintos</a:t>
            </a:r>
          </a:p>
        </p:txBody>
      </p:sp>
    </p:spTree>
    <p:extLst>
      <p:ext uri="{BB962C8B-B14F-4D97-AF65-F5344CB8AC3E}">
        <p14:creationId xmlns:p14="http://schemas.microsoft.com/office/powerpoint/2010/main" val="194832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pequenas “ondas”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links, conexões com outros conteúdos, possibilitando o usuário continuar a navegação</a:t>
            </a:r>
          </a:p>
          <a:p>
            <a:r>
              <a:rPr lang="pt-BR" dirty="0"/>
              <a:t>A pior sensação para quem está vendo algo bacana é quando acaba, por isso, tente manter o usuário numa navegação continuada e prazerosa</a:t>
            </a:r>
          </a:p>
        </p:txBody>
      </p:sp>
    </p:spTree>
    <p:extLst>
      <p:ext uri="{BB962C8B-B14F-4D97-AF65-F5344CB8AC3E}">
        <p14:creationId xmlns:p14="http://schemas.microsoft.com/office/powerpoint/2010/main" val="1768198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Nem tudo é página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tente criar uma página para cada conteúdo</a:t>
            </a:r>
          </a:p>
          <a:p>
            <a:r>
              <a:rPr lang="pt-BR" dirty="0"/>
              <a:t>Dependendo do conteúdo, crie uma janela modal, um box, um banner, uma imagem, etc.</a:t>
            </a:r>
          </a:p>
        </p:txBody>
      </p:sp>
    </p:spTree>
    <p:extLst>
      <p:ext uri="{BB962C8B-B14F-4D97-AF65-F5344CB8AC3E}">
        <p14:creationId xmlns:p14="http://schemas.microsoft.com/office/powerpoint/2010/main" val="15557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3544" y="1412776"/>
            <a:ext cx="6995120" cy="4781128"/>
          </a:xfrm>
        </p:spPr>
        <p:txBody>
          <a:bodyPr>
            <a:normAutofit/>
          </a:bodyPr>
          <a:lstStyle/>
          <a:p>
            <a:r>
              <a:rPr lang="pt-BR" dirty="0"/>
              <a:t>O cliente avalia as coisas do ponto de vista comercial, que nem sempre é o mais prático para o internauta.</a:t>
            </a:r>
          </a:p>
          <a:p>
            <a:r>
              <a:rPr lang="pt-BR" dirty="0"/>
              <a:t>O designer tende a pensar em organizar informações priorizando se o layout vai fica bonito.</a:t>
            </a:r>
          </a:p>
          <a:p>
            <a:r>
              <a:rPr lang="pt-BR" dirty="0"/>
              <a:t>O quê adianta o site ser bonito, mas que seja difícil de navegar?</a:t>
            </a:r>
          </a:p>
        </p:txBody>
      </p:sp>
    </p:spTree>
    <p:extLst>
      <p:ext uri="{BB962C8B-B14F-4D97-AF65-F5344CB8AC3E}">
        <p14:creationId xmlns:p14="http://schemas.microsoft.com/office/powerpoint/2010/main" val="1883533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Seja organizado, mas nem tanto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Tente sempre seguir as convenções, ou seja, situações do senso comum</a:t>
            </a:r>
          </a:p>
          <a:p>
            <a:r>
              <a:rPr lang="pt-BR" dirty="0"/>
              <a:t>Não crie muitas subcategorias para as páginas do menu, sugiro no máximo duas (</a:t>
            </a:r>
            <a:r>
              <a:rPr lang="pt-BR" dirty="0" err="1"/>
              <a:t>ex</a:t>
            </a:r>
            <a:r>
              <a:rPr lang="pt-BR" dirty="0"/>
              <a:t>: Empresa &gt; Missão e Visão</a:t>
            </a:r>
          </a:p>
        </p:txBody>
      </p:sp>
    </p:spTree>
    <p:extLst>
      <p:ext uri="{BB962C8B-B14F-4D97-AF65-F5344CB8AC3E}">
        <p14:creationId xmlns:p14="http://schemas.microsoft.com/office/powerpoint/2010/main" val="8369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e por que elaborar um </a:t>
            </a:r>
            <a:r>
              <a:rPr lang="pt-BR" dirty="0" err="1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É o resultado consolidado de todo o trabalho realizado nesta etapa</a:t>
            </a:r>
          </a:p>
          <a:p>
            <a:r>
              <a:rPr lang="pt-BR" dirty="0"/>
              <a:t>É um documento que irá auxiliar a etapa de criação e desenvolvimento, repassando a estrutura dos elementos e seu posicionamento, no entanto, o ideal é ser algo complementar e não “engessar” o layout</a:t>
            </a:r>
          </a:p>
          <a:p>
            <a:r>
              <a:rPr lang="pt-BR" dirty="0"/>
              <a:t>Seria a planta baixa, podendo visualizar por exemplo a posição dos móveis em um apartamento</a:t>
            </a:r>
          </a:p>
        </p:txBody>
      </p:sp>
    </p:spTree>
    <p:extLst>
      <p:ext uri="{BB962C8B-B14F-4D97-AF65-F5344CB8AC3E}">
        <p14:creationId xmlns:p14="http://schemas.microsoft.com/office/powerpoint/2010/main" val="593840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e por que elaborar um </a:t>
            </a:r>
            <a:r>
              <a:rPr lang="pt-BR" dirty="0" err="1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8232"/>
            <a:ext cx="8435280" cy="4781128"/>
          </a:xfrm>
        </p:spPr>
        <p:txBody>
          <a:bodyPr>
            <a:normAutofit/>
          </a:bodyPr>
          <a:lstStyle/>
          <a:p>
            <a:r>
              <a:rPr lang="pt-BR" dirty="0"/>
              <a:t>Uma ferramenta utilizada é o </a:t>
            </a:r>
            <a:r>
              <a:rPr lang="pt-BR" dirty="0" err="1"/>
              <a:t>Balsamiq</a:t>
            </a:r>
            <a:r>
              <a:rPr lang="pt-BR" dirty="0"/>
              <a:t> </a:t>
            </a:r>
            <a:r>
              <a:rPr lang="pt-BR" dirty="0" err="1"/>
              <a:t>Mockups</a:t>
            </a:r>
            <a:r>
              <a:rPr lang="pt-BR" dirty="0"/>
              <a:t> para criar </a:t>
            </a:r>
            <a:r>
              <a:rPr lang="pt-BR" dirty="0" err="1"/>
              <a:t>wireframes</a:t>
            </a:r>
            <a:r>
              <a:rPr lang="pt-BR" dirty="0"/>
              <a:t> online – MAS NÃO É GRATUITO</a:t>
            </a:r>
          </a:p>
          <a:p>
            <a:r>
              <a:rPr lang="pt-BR" dirty="0"/>
              <a:t>OUTRA FERRAMENTA É O</a:t>
            </a:r>
          </a:p>
          <a:p>
            <a:r>
              <a:rPr lang="pt-BR" dirty="0" err="1"/>
              <a:t>FIGMA</a:t>
            </a:r>
            <a:endParaRPr lang="pt-BR" dirty="0"/>
          </a:p>
          <a:p>
            <a:r>
              <a:rPr lang="pt-BR" dirty="0"/>
              <a:t>Vejamos 15 exemplos listados a seguir</a:t>
            </a:r>
          </a:p>
          <a:p>
            <a:r>
              <a:rPr lang="pt-BR" dirty="0">
                <a:hlinkClick r:id="rId2"/>
              </a:rPr>
              <a:t>As 15 Melhores Ferramentas de </a:t>
            </a:r>
            <a:r>
              <a:rPr lang="pt-BR" dirty="0" err="1">
                <a:hlinkClick r:id="rId2"/>
              </a:rPr>
              <a:t>Wireframes</a:t>
            </a:r>
            <a:r>
              <a:rPr lang="pt-BR" dirty="0">
                <a:hlinkClick r:id="rId2"/>
              </a:rPr>
              <a:t> em 2023 (hostinger.com.br)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559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e por que elaborar um </a:t>
            </a:r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742" y="1898791"/>
            <a:ext cx="656451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78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e por que elaborar um </a:t>
            </a:r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193" y="1896929"/>
            <a:ext cx="23696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11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e por que elaborar um </a:t>
            </a:r>
            <a:r>
              <a:rPr lang="pt-BR" dirty="0" err="1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14465"/>
            <a:ext cx="5697798" cy="46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8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e por que elaborar um </a:t>
            </a:r>
            <a:r>
              <a:rPr lang="pt-BR" dirty="0" err="1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Perceba a riqueza dos detalhes, com isso o designer não fica perdido sem saber por onde começar o layout do projeto</a:t>
            </a:r>
          </a:p>
          <a:p>
            <a:r>
              <a:rPr lang="pt-BR" dirty="0" err="1"/>
              <a:t>Exitem</a:t>
            </a:r>
            <a:r>
              <a:rPr lang="pt-BR" dirty="0"/>
              <a:t> várias maneiras de construir um </a:t>
            </a:r>
            <a:r>
              <a:rPr lang="pt-BR" dirty="0" err="1"/>
              <a:t>wireframe</a:t>
            </a:r>
            <a:r>
              <a:rPr lang="pt-BR" dirty="0"/>
              <a:t>, que pode ser usando papel e lápis ou através de ferramentas online (</a:t>
            </a:r>
            <a:r>
              <a:rPr lang="pt-BR" dirty="0" err="1"/>
              <a:t>balsamiq</a:t>
            </a:r>
            <a:r>
              <a:rPr lang="pt-BR" dirty="0"/>
              <a:t> </a:t>
            </a:r>
            <a:r>
              <a:rPr lang="pt-BR" dirty="0" err="1"/>
              <a:t>mockups</a:t>
            </a:r>
            <a:r>
              <a:rPr lang="pt-BR" dirty="0"/>
              <a:t> e </a:t>
            </a:r>
            <a:r>
              <a:rPr lang="pt-BR" dirty="0" err="1"/>
              <a:t>iPlotz</a:t>
            </a:r>
            <a:r>
              <a:rPr lang="pt-BR" dirty="0"/>
              <a:t>) ou programas de computador (</a:t>
            </a:r>
            <a:r>
              <a:rPr lang="pt-BR" dirty="0" err="1"/>
              <a:t>axure</a:t>
            </a:r>
            <a:r>
              <a:rPr lang="pt-BR" dirty="0"/>
              <a:t>, Microsoft </a:t>
            </a:r>
            <a:r>
              <a:rPr lang="pt-BR" dirty="0" err="1"/>
              <a:t>visio</a:t>
            </a:r>
            <a:r>
              <a:rPr lang="pt-BR" dirty="0"/>
              <a:t> e </a:t>
            </a:r>
            <a:r>
              <a:rPr lang="pt-BR" dirty="0" err="1"/>
              <a:t>OmniGraffle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44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pense demais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8232"/>
            <a:ext cx="8003232" cy="4781128"/>
          </a:xfrm>
        </p:spPr>
        <p:txBody>
          <a:bodyPr>
            <a:normAutofit/>
          </a:bodyPr>
          <a:lstStyle/>
          <a:p>
            <a:r>
              <a:rPr lang="pt-BR" dirty="0"/>
              <a:t>Evite pensar muito em como isso ficará no layout, o mais importante é que o conteúdo esteja usual e acessível ao público alvo.</a:t>
            </a:r>
          </a:p>
          <a:p>
            <a:r>
              <a:rPr lang="pt-BR" dirty="0"/>
              <a:t>Na prática o </a:t>
            </a:r>
            <a:r>
              <a:rPr lang="pt-BR" dirty="0" err="1"/>
              <a:t>wireframe</a:t>
            </a:r>
            <a:r>
              <a:rPr lang="pt-BR" dirty="0"/>
              <a:t> é como um mapa que guia o desenvolvedor, pensando no publico alvo.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619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Inspire-se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referências de sites com abordagens semelhantes, para ajudar-lhe a “abrir a mente”</a:t>
            </a:r>
          </a:p>
        </p:txBody>
      </p:sp>
    </p:spTree>
    <p:extLst>
      <p:ext uri="{BB962C8B-B14F-4D97-AF65-F5344CB8AC3E}">
        <p14:creationId xmlns:p14="http://schemas.microsoft.com/office/powerpoint/2010/main" val="536586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Siga as tendências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bom </a:t>
            </a:r>
            <a:r>
              <a:rPr lang="pt-BR" dirty="0" err="1"/>
              <a:t>wireframe</a:t>
            </a:r>
            <a:r>
              <a:rPr lang="pt-BR" dirty="0"/>
              <a:t> não é feito somente com base em estudos de comportamento do usuários, mas também de acordo com os padrões e tendências atuais</a:t>
            </a:r>
          </a:p>
        </p:txBody>
      </p:sp>
    </p:spTree>
    <p:extLst>
      <p:ext uri="{BB962C8B-B14F-4D97-AF65-F5344CB8AC3E}">
        <p14:creationId xmlns:p14="http://schemas.microsoft.com/office/powerpoint/2010/main" val="111299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410" y="0"/>
            <a:ext cx="6995120" cy="1143000"/>
          </a:xfrm>
        </p:spPr>
        <p:txBody>
          <a:bodyPr/>
          <a:lstStyle/>
          <a:p>
            <a:r>
              <a:rPr lang="pt-BR" dirty="0"/>
              <a:t>Sete dicas da AI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1410" y="1412776"/>
            <a:ext cx="6995120" cy="47811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Tão importante quanto o design é a estrutura da informação e sua disposição para o usuário</a:t>
            </a:r>
          </a:p>
          <a:p>
            <a:r>
              <a:rPr lang="pt-BR" dirty="0"/>
              <a:t>Seu site não pode ser complexo como um labirinto</a:t>
            </a:r>
          </a:p>
          <a:p>
            <a:r>
              <a:rPr lang="pt-BR" dirty="0"/>
              <a:t>Deve ser algo direto e objetivo</a:t>
            </a:r>
          </a:p>
          <a:p>
            <a:r>
              <a:rPr lang="pt-BR" dirty="0"/>
              <a:t>A estrutura do site deve fazer sentido para o usuário, caso contrário ficará frustrado e sairá da página, contribuindo para taxa de rejeição</a:t>
            </a:r>
          </a:p>
        </p:txBody>
      </p:sp>
    </p:spTree>
    <p:extLst>
      <p:ext uri="{BB962C8B-B14F-4D97-AF65-F5344CB8AC3E}">
        <p14:creationId xmlns:p14="http://schemas.microsoft.com/office/powerpoint/2010/main" val="3221106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456" y="1578108"/>
            <a:ext cx="6995120" cy="478112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Mostre seu trabalho para alguém que seja, de preferência, o mais próximo possível do público alvo do site</a:t>
            </a:r>
          </a:p>
          <a:p>
            <a:r>
              <a:rPr lang="pt-BR" dirty="0"/>
              <a:t>A opinião dos usuários é o melhor veredicto para qualquer arquitetura de informação</a:t>
            </a:r>
          </a:p>
          <a:p>
            <a:r>
              <a:rPr lang="pt-BR" dirty="0"/>
              <a:t>Construir sites com </a:t>
            </a:r>
            <a:r>
              <a:rPr lang="pt-BR" dirty="0" err="1"/>
              <a:t>wireframes</a:t>
            </a:r>
            <a:r>
              <a:rPr lang="pt-BR" dirty="0"/>
              <a:t> reduz, e muito, o tempo com </a:t>
            </a:r>
            <a:r>
              <a:rPr lang="pt-BR" dirty="0" err="1"/>
              <a:t>refações</a:t>
            </a:r>
            <a:r>
              <a:rPr lang="pt-BR" dirty="0"/>
              <a:t> de layout</a:t>
            </a:r>
          </a:p>
          <a:p>
            <a:r>
              <a:rPr lang="pt-BR" dirty="0"/>
              <a:t>O tempo “gasto” para produzir um </a:t>
            </a:r>
            <a:r>
              <a:rPr lang="pt-BR" dirty="0" err="1"/>
              <a:t>wireframe</a:t>
            </a:r>
            <a:r>
              <a:rPr lang="pt-BR" dirty="0"/>
              <a:t> será extremamente compensatório no final do projeto, pois tudo irá fluir conforme o desejado</a:t>
            </a:r>
          </a:p>
        </p:txBody>
      </p:sp>
    </p:spTree>
    <p:extLst>
      <p:ext uri="{BB962C8B-B14F-4D97-AF65-F5344CB8AC3E}">
        <p14:creationId xmlns:p14="http://schemas.microsoft.com/office/powerpoint/2010/main" val="184473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31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6995120" cy="1143000"/>
          </a:xfrm>
        </p:spPr>
        <p:txBody>
          <a:bodyPr/>
          <a:lstStyle/>
          <a:p>
            <a:r>
              <a:rPr lang="pt-BR" dirty="0"/>
              <a:t>Sete dicas da AI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38436"/>
            <a:ext cx="6995120" cy="47811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Taxa de rejeição é um número percentual que pode ser extraído através da ferramenta Google </a:t>
            </a:r>
            <a:r>
              <a:rPr lang="pt-BR" dirty="0" err="1"/>
              <a:t>Analytics</a:t>
            </a:r>
            <a:r>
              <a:rPr lang="pt-BR" dirty="0"/>
              <a:t> (um sistema de web </a:t>
            </a:r>
            <a:r>
              <a:rPr lang="pt-BR" dirty="0" err="1"/>
              <a:t>analytics</a:t>
            </a:r>
            <a:r>
              <a:rPr lang="pt-BR" dirty="0"/>
              <a:t> gratuito disponibilizado pelo </a:t>
            </a:r>
            <a:r>
              <a:rPr lang="pt-BR" dirty="0" err="1"/>
              <a:t>google</a:t>
            </a:r>
            <a:r>
              <a:rPr lang="pt-BR" dirty="0"/>
              <a:t>). Esse número informa qual é a porcentagem de usuários que acessam o site e saem rapidamente, ou seja, que não se identificam com o conteúdo e decidiram abandonar o site</a:t>
            </a:r>
          </a:p>
        </p:txBody>
      </p:sp>
    </p:spTree>
    <p:extLst>
      <p:ext uri="{BB962C8B-B14F-4D97-AF65-F5344CB8AC3E}">
        <p14:creationId xmlns:p14="http://schemas.microsoft.com/office/powerpoint/2010/main" val="326412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6995120" cy="1143000"/>
          </a:xfrm>
        </p:spPr>
        <p:txBody>
          <a:bodyPr/>
          <a:lstStyle/>
          <a:p>
            <a:r>
              <a:rPr lang="pt-BR" dirty="0"/>
              <a:t>Sete dicas da AI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6995120" cy="478112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Faça </a:t>
            </a:r>
            <a:r>
              <a:rPr lang="pt-BR" dirty="0" err="1"/>
              <a:t>Wireframes</a:t>
            </a:r>
            <a:r>
              <a:rPr lang="pt-BR" dirty="0"/>
              <a:t>(planta baixa de um site, é um esquema contendo os posicionamentos dos elementos e conteúdos em um site) antes de se atentar a questões específicas de layout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Utilizar menus intuitivos tanto quanto atrativos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Lembre-se que a home é a “capa do site”, procure dispor um breve resumo dos conteúdos mais importantes nela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fluxo de navegação precisa ser enxuto e objetivo, não faça o usuário “rodar o círculo” ou até mesmo entrar num “labirinto de links”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18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220" y="-25840"/>
            <a:ext cx="6995120" cy="1143000"/>
          </a:xfrm>
        </p:spPr>
        <p:txBody>
          <a:bodyPr/>
          <a:lstStyle/>
          <a:p>
            <a:r>
              <a:rPr lang="pt-BR" dirty="0"/>
              <a:t>Sete dicas da AI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5220" y="908720"/>
            <a:ext cx="8003232" cy="47811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t-BR" dirty="0"/>
              <a:t>Na maioria das vezes o caminho da simplicidade é o melhor caminho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Não utilize fontes com tamanho muito pequeno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Fique atento ao tamanho do site para que ele seja bem exibido nos mais diversos monitores, de maneira que o usuário consiga visualizar a página sem “cortes” no conteúdo</a:t>
            </a:r>
          </a:p>
        </p:txBody>
      </p:sp>
    </p:spTree>
    <p:extLst>
      <p:ext uri="{BB962C8B-B14F-4D97-AF65-F5344CB8AC3E}">
        <p14:creationId xmlns:p14="http://schemas.microsoft.com/office/powerpoint/2010/main" val="285112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115" y="34069"/>
            <a:ext cx="6995120" cy="1143000"/>
          </a:xfrm>
        </p:spPr>
        <p:txBody>
          <a:bodyPr/>
          <a:lstStyle/>
          <a:p>
            <a:r>
              <a:rPr lang="pt-BR" dirty="0"/>
              <a:t>Tópicos de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115" y="1177069"/>
            <a:ext cx="8075240" cy="4781128"/>
          </a:xfrm>
        </p:spPr>
        <p:txBody>
          <a:bodyPr/>
          <a:lstStyle/>
          <a:p>
            <a:r>
              <a:rPr lang="pt-BR" i="1" dirty="0"/>
              <a:t>Na interação Humano-computador, usabilidade normalmente se refere à simplicidade e facilidade com que uma interface, um programa de computador ou um website pode ser utilizado.</a:t>
            </a:r>
          </a:p>
          <a:p>
            <a:r>
              <a:rPr lang="pt-BR" dirty="0"/>
              <a:t>Usabilidade na web nada mais é do que fazer um site de fácil uso e mais intuitivo possível para o usuário</a:t>
            </a:r>
          </a:p>
        </p:txBody>
      </p:sp>
    </p:spTree>
    <p:extLst>
      <p:ext uri="{BB962C8B-B14F-4D97-AF65-F5344CB8AC3E}">
        <p14:creationId xmlns:p14="http://schemas.microsoft.com/office/powerpoint/2010/main" val="212353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de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8108"/>
            <a:ext cx="6995120" cy="47811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Segundo Steve </a:t>
            </a:r>
            <a:r>
              <a:rPr lang="pt-BR" dirty="0" err="1"/>
              <a:t>Krug</a:t>
            </a:r>
            <a:r>
              <a:rPr lang="pt-BR" dirty="0"/>
              <a:t>, autor do livro “Não me faça pensar”, a primeira lei da usabilidade é: </a:t>
            </a:r>
            <a:r>
              <a:rPr lang="pt-BR" u="sng" dirty="0"/>
              <a:t>não faça o usuário pensar</a:t>
            </a:r>
            <a:r>
              <a:rPr lang="pt-BR" dirty="0"/>
              <a:t>. Steve também afirma que o usuário na web scaneia as páginas que vê, similar a forma que utilizado de ver revistas</a:t>
            </a:r>
          </a:p>
          <a:p>
            <a:r>
              <a:rPr lang="pt-BR" dirty="0"/>
              <a:t>Sempre prefira o caminho mais comum ao usuário, e isso não é sinônimo de falta de criatividade, mas sim de bom senso, coerência, organização</a:t>
            </a:r>
          </a:p>
        </p:txBody>
      </p:sp>
    </p:spTree>
    <p:extLst>
      <p:ext uri="{BB962C8B-B14F-4D97-AF65-F5344CB8AC3E}">
        <p14:creationId xmlns:p14="http://schemas.microsoft.com/office/powerpoint/2010/main" val="211979388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0" ma:contentTypeDescription="Criar um novo documento." ma:contentTypeScope="" ma:versionID="c9e0035e47fb23eadcc0731980a29e28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ca56cc27f3ba5795e6f038df3c9b3c9d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0B7932-8F8E-4867-B56A-23F5291F1F70}"/>
</file>

<file path=customXml/itemProps2.xml><?xml version="1.0" encoding="utf-8"?>
<ds:datastoreItem xmlns:ds="http://schemas.openxmlformats.org/officeDocument/2006/customXml" ds:itemID="{D3020317-D1DA-41FC-BE5A-62810ADA6D5E}"/>
</file>

<file path=customXml/itemProps3.xml><?xml version="1.0" encoding="utf-8"?>
<ds:datastoreItem xmlns:ds="http://schemas.openxmlformats.org/officeDocument/2006/customXml" ds:itemID="{9E005579-15C8-49E5-A960-8F84DB766D7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1864</Words>
  <Application>Microsoft Office PowerPoint</Application>
  <PresentationFormat>Apresentação na tela (4:3)</PresentationFormat>
  <Paragraphs>119</Paragraphs>
  <Slides>41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Arial</vt:lpstr>
      <vt:lpstr>Calibri</vt:lpstr>
      <vt:lpstr>1_Tema do Office</vt:lpstr>
      <vt:lpstr>Apresentação do PowerPoint</vt:lpstr>
      <vt:lpstr>Introdução</vt:lpstr>
      <vt:lpstr>Introdução</vt:lpstr>
      <vt:lpstr>Sete dicas da AI</vt:lpstr>
      <vt:lpstr>Sete dicas da AI</vt:lpstr>
      <vt:lpstr>Sete dicas da AI</vt:lpstr>
      <vt:lpstr>Sete dicas da AI</vt:lpstr>
      <vt:lpstr>Tópicos de usabilidade</vt:lpstr>
      <vt:lpstr>Tópicos de usabilidade</vt:lpstr>
      <vt:lpstr>Tópicos de usabilidade</vt:lpstr>
      <vt:lpstr>Logo</vt:lpstr>
      <vt:lpstr>Menu</vt:lpstr>
      <vt:lpstr>Menu</vt:lpstr>
      <vt:lpstr>Conteúdo</vt:lpstr>
      <vt:lpstr>Conteúdo</vt:lpstr>
      <vt:lpstr>Conteúdo</vt:lpstr>
      <vt:lpstr>Conteúdo</vt:lpstr>
      <vt:lpstr>Melhorando o ROI através da usabilidade</vt:lpstr>
      <vt:lpstr>Melhorando o ROI através da usabilidade</vt:lpstr>
      <vt:lpstr>Construindo sites acessíveis</vt:lpstr>
      <vt:lpstr>Construindo sites acessíveis</vt:lpstr>
      <vt:lpstr>Os 4 princípios da acessibilidade</vt:lpstr>
      <vt:lpstr>Construindo sites acessíveis</vt:lpstr>
      <vt:lpstr>Fluxo de navegação</vt:lpstr>
      <vt:lpstr>Fluxo de navegação</vt:lpstr>
      <vt:lpstr>Seja “pão duro” (no bom sentido)</vt:lpstr>
      <vt:lpstr>Pense de forma lógica</vt:lpstr>
      <vt:lpstr>Crie pequenas “ondas”</vt:lpstr>
      <vt:lpstr>Nem tudo é página</vt:lpstr>
      <vt:lpstr>Seja organizado, mas nem tanto</vt:lpstr>
      <vt:lpstr>Como e por que elaborar um wireframe</vt:lpstr>
      <vt:lpstr>Como e por que elaborar um wireframe</vt:lpstr>
      <vt:lpstr>Como e por que elaborar um wireframe</vt:lpstr>
      <vt:lpstr>Como e por que elaborar um wireframe</vt:lpstr>
      <vt:lpstr>Como e por que elaborar um wireframe</vt:lpstr>
      <vt:lpstr>Como e por que elaborar um wireframe</vt:lpstr>
      <vt:lpstr>Não pense demais</vt:lpstr>
      <vt:lpstr>Inspire-se</vt:lpstr>
      <vt:lpstr>Siga as tendências</vt:lpstr>
      <vt:lpstr>Teste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Roberto Raitani</dc:creator>
  <cp:lastModifiedBy>Jose Carlos Cruqui</cp:lastModifiedBy>
  <cp:revision>29</cp:revision>
  <dcterms:created xsi:type="dcterms:W3CDTF">2014-02-07T14:30:56Z</dcterms:created>
  <dcterms:modified xsi:type="dcterms:W3CDTF">2023-04-14T13:49:49Z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0x010100D34DBF5202057B479C2EEC5A2DADA968</vt:lpwstr>
  </property>
</Properties>
</file>