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7.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7" r:id="rId3"/>
    <p:sldId id="268" r:id="rId4"/>
    <p:sldId id="269" r:id="rId5"/>
    <p:sldId id="285" r:id="rId6"/>
    <p:sldId id="286" r:id="rId7"/>
    <p:sldId id="308" r:id="rId8"/>
    <p:sldId id="270" r:id="rId9"/>
    <p:sldId id="271" r:id="rId10"/>
    <p:sldId id="288" r:id="rId11"/>
    <p:sldId id="289" r:id="rId12"/>
    <p:sldId id="290" r:id="rId13"/>
    <p:sldId id="291" r:id="rId14"/>
    <p:sldId id="272" r:id="rId15"/>
    <p:sldId id="292" r:id="rId16"/>
    <p:sldId id="293" r:id="rId17"/>
    <p:sldId id="294" r:id="rId18"/>
    <p:sldId id="295" r:id="rId19"/>
    <p:sldId id="296" r:id="rId20"/>
    <p:sldId id="297" r:id="rId21"/>
    <p:sldId id="298" r:id="rId22"/>
    <p:sldId id="299" r:id="rId23"/>
    <p:sldId id="300" r:id="rId24"/>
    <p:sldId id="301" r:id="rId25"/>
    <p:sldId id="273" r:id="rId26"/>
    <p:sldId id="302" r:id="rId27"/>
    <p:sldId id="303" r:id="rId28"/>
    <p:sldId id="274" r:id="rId29"/>
    <p:sldId id="304" r:id="rId30"/>
    <p:sldId id="305" r:id="rId31"/>
    <p:sldId id="306" r:id="rId32"/>
    <p:sldId id="275" r:id="rId33"/>
    <p:sldId id="307" r:id="rId34"/>
    <p:sldId id="264" r:id="rId3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269" autoAdjust="0"/>
  </p:normalViewPr>
  <p:slideViewPr>
    <p:cSldViewPr>
      <p:cViewPr varScale="1">
        <p:scale>
          <a:sx n="108" d="100"/>
          <a:sy n="108" d="100"/>
        </p:scale>
        <p:origin x="17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BB355-A1A5-4E4E-83F1-44084D9CB530}" type="datetimeFigureOut">
              <a:rPr lang="pt-BR" smtClean="0"/>
              <a:t>14/04/2023</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26FF2-9D75-4013-B324-EE4219409EA6}" type="slidenum">
              <a:rPr lang="pt-BR" smtClean="0"/>
              <a:t>‹nº›</a:t>
            </a:fld>
            <a:endParaRPr lang="pt-BR"/>
          </a:p>
        </p:txBody>
      </p:sp>
    </p:spTree>
    <p:extLst>
      <p:ext uri="{BB962C8B-B14F-4D97-AF65-F5344CB8AC3E}">
        <p14:creationId xmlns:p14="http://schemas.microsoft.com/office/powerpoint/2010/main" val="407473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Benchmarking é o estudo das concorrências – e nada mais nada menos que estudar o concorrente</a:t>
            </a:r>
          </a:p>
          <a:p>
            <a:endParaRPr lang="pt-BR" dirty="0"/>
          </a:p>
        </p:txBody>
      </p:sp>
      <p:sp>
        <p:nvSpPr>
          <p:cNvPr id="4" name="Espaço Reservado para Número de Slide 3"/>
          <p:cNvSpPr>
            <a:spLocks noGrp="1"/>
          </p:cNvSpPr>
          <p:nvPr>
            <p:ph type="sldNum" sz="quarter" idx="5"/>
          </p:nvPr>
        </p:nvSpPr>
        <p:spPr/>
        <p:txBody>
          <a:bodyPr/>
          <a:lstStyle/>
          <a:p>
            <a:fld id="{F8D26FF2-9D75-4013-B324-EE4219409EA6}" type="slidenum">
              <a:rPr lang="pt-BR" smtClean="0"/>
              <a:t>3</a:t>
            </a:fld>
            <a:endParaRPr lang="pt-BR"/>
          </a:p>
        </p:txBody>
      </p:sp>
    </p:spTree>
    <p:extLst>
      <p:ext uri="{BB962C8B-B14F-4D97-AF65-F5344CB8AC3E}">
        <p14:creationId xmlns:p14="http://schemas.microsoft.com/office/powerpoint/2010/main" val="259658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Branding : é o fortalecimento da marca (</a:t>
            </a:r>
            <a:r>
              <a:rPr lang="pt-BR" b="0" i="0" dirty="0">
                <a:solidFill>
                  <a:srgbClr val="7D8A98"/>
                </a:solidFill>
                <a:effectLst/>
                <a:latin typeface="Lato" panose="020F0502020204030203" pitchFamily="34" charset="0"/>
              </a:rPr>
              <a:t>Você notou que algumas empresas têm sua marca forte e consolidada no mercado? E que ela se torna automaticamente reconhecida e citada? Exatamente, isso não é obra do acaso. Esse trabalho de fortalecimento de marca é conhecido como branding.)</a:t>
            </a:r>
            <a:endParaRPr lang="pt-BR" dirty="0"/>
          </a:p>
        </p:txBody>
      </p:sp>
      <p:sp>
        <p:nvSpPr>
          <p:cNvPr id="4" name="Espaço Reservado para Número de Slide 3"/>
          <p:cNvSpPr>
            <a:spLocks noGrp="1"/>
          </p:cNvSpPr>
          <p:nvPr>
            <p:ph type="sldNum" sz="quarter" idx="5"/>
          </p:nvPr>
        </p:nvSpPr>
        <p:spPr/>
        <p:txBody>
          <a:bodyPr/>
          <a:lstStyle/>
          <a:p>
            <a:fld id="{F8D26FF2-9D75-4013-B324-EE4219409EA6}" type="slidenum">
              <a:rPr lang="pt-BR" smtClean="0"/>
              <a:t>7</a:t>
            </a:fld>
            <a:endParaRPr lang="pt-BR"/>
          </a:p>
        </p:txBody>
      </p:sp>
    </p:spTree>
    <p:extLst>
      <p:ext uri="{BB962C8B-B14F-4D97-AF65-F5344CB8AC3E}">
        <p14:creationId xmlns:p14="http://schemas.microsoft.com/office/powerpoint/2010/main" val="3748015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8D26FF2-9D75-4013-B324-EE4219409EA6}" type="slidenum">
              <a:rPr lang="pt-BR" smtClean="0"/>
              <a:t>33</a:t>
            </a:fld>
            <a:endParaRPr lang="pt-BR"/>
          </a:p>
        </p:txBody>
      </p:sp>
    </p:spTree>
    <p:extLst>
      <p:ext uri="{BB962C8B-B14F-4D97-AF65-F5344CB8AC3E}">
        <p14:creationId xmlns:p14="http://schemas.microsoft.com/office/powerpoint/2010/main" val="19947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372317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221231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319288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360971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240669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0D5C455-9F21-493B-BEFC-9ECED805454F}" type="datetimeFigureOut">
              <a:rPr lang="pt-BR" smtClean="0"/>
              <a:t>14/04/2023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246031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0D5C455-9F21-493B-BEFC-9ECED805454F}" type="datetimeFigureOut">
              <a:rPr lang="pt-BR" smtClean="0"/>
              <a:t>14/04/2023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249751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0D5C455-9F21-493B-BEFC-9ECED805454F}" type="datetimeFigureOut">
              <a:rPr lang="pt-BR" smtClean="0"/>
              <a:t>14/04/2023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187359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0D5C455-9F21-493B-BEFC-9ECED805454F}" type="datetimeFigureOut">
              <a:rPr lang="pt-BR" smtClean="0"/>
              <a:t>14/04/2023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111655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0D5C455-9F21-493B-BEFC-9ECED805454F}" type="datetimeFigureOut">
              <a:rPr lang="pt-BR" smtClean="0"/>
              <a:t>14/04/2023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261832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0D5C455-9F21-493B-BEFC-9ECED805454F}" type="datetimeFigureOut">
              <a:rPr lang="pt-BR" smtClean="0"/>
              <a:t>14/04/2023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EA7516-3626-4E0C-9FC6-8C0A1B582EB6}" type="slidenum">
              <a:rPr lang="pt-BR" smtClean="0"/>
              <a:t>‹nº›</a:t>
            </a:fld>
            <a:endParaRPr lang="pt-BR"/>
          </a:p>
        </p:txBody>
      </p:sp>
    </p:spTree>
    <p:extLst>
      <p:ext uri="{BB962C8B-B14F-4D97-AF65-F5344CB8AC3E}">
        <p14:creationId xmlns:p14="http://schemas.microsoft.com/office/powerpoint/2010/main" val="355217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5C455-9F21-493B-BEFC-9ECED805454F}" type="datetimeFigureOut">
              <a:rPr lang="pt-BR" smtClean="0"/>
              <a:t>14/04/2023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A7516-3626-4E0C-9FC6-8C0A1B582EB6}" type="slidenum">
              <a:rPr lang="pt-BR" smtClean="0"/>
              <a:t>‹nº›</a:t>
            </a:fld>
            <a:endParaRPr lang="pt-BR"/>
          </a:p>
        </p:txBody>
      </p:sp>
    </p:spTree>
    <p:extLst>
      <p:ext uri="{BB962C8B-B14F-4D97-AF65-F5344CB8AC3E}">
        <p14:creationId xmlns:p14="http://schemas.microsoft.com/office/powerpoint/2010/main" val="3406787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txBox="1">
            <a:spLocks/>
          </p:cNvSpPr>
          <p:nvPr/>
        </p:nvSpPr>
        <p:spPr>
          <a:xfrm>
            <a:off x="1979712" y="1916832"/>
            <a:ext cx="5256584" cy="13681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b="1" dirty="0">
                <a:solidFill>
                  <a:srgbClr val="003399"/>
                </a:solidFill>
                <a:latin typeface="Arial" panose="020B0604020202020204" pitchFamily="34" charset="0"/>
                <a:cs typeface="Arial" panose="020B0604020202020204" pitchFamily="34" charset="0"/>
              </a:rPr>
              <a:t>2. Planejamento</a:t>
            </a:r>
          </a:p>
        </p:txBody>
      </p:sp>
    </p:spTree>
    <p:extLst>
      <p:ext uri="{BB962C8B-B14F-4D97-AF65-F5344CB8AC3E}">
        <p14:creationId xmlns:p14="http://schemas.microsoft.com/office/powerpoint/2010/main" val="271847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Planejando um site de sucesso</a:t>
            </a:r>
          </a:p>
        </p:txBody>
      </p:sp>
      <p:sp>
        <p:nvSpPr>
          <p:cNvPr id="3" name="Espaço Reservado para Conteúdo 2"/>
          <p:cNvSpPr>
            <a:spLocks noGrp="1"/>
          </p:cNvSpPr>
          <p:nvPr>
            <p:ph idx="1"/>
          </p:nvPr>
        </p:nvSpPr>
        <p:spPr/>
        <p:txBody>
          <a:bodyPr>
            <a:normAutofit fontScale="92500"/>
          </a:bodyPr>
          <a:lstStyle/>
          <a:p>
            <a:r>
              <a:rPr lang="pt-BR" dirty="0"/>
              <a:t>Não se deve começar um projeto de criação de um site partindo diretamente para o layout.</a:t>
            </a:r>
          </a:p>
          <a:p>
            <a:r>
              <a:rPr lang="pt-BR" dirty="0"/>
              <a:t>Sem direcionamento racional, ficamos à deriva das circunstâncias.</a:t>
            </a:r>
          </a:p>
          <a:p>
            <a:r>
              <a:rPr lang="pt-BR" dirty="0"/>
              <a:t>Um layout e uma boa redação não são suficientes para tornar um projeto bem sucedido.</a:t>
            </a:r>
          </a:p>
          <a:p>
            <a:r>
              <a:rPr lang="pt-BR" dirty="0"/>
              <a:t>Na maioria das vezes, soluções simples e sem muito requinte tornam-se rapidamente um sucesso na web.</a:t>
            </a:r>
          </a:p>
        </p:txBody>
      </p:sp>
    </p:spTree>
    <p:extLst>
      <p:ext uri="{BB962C8B-B14F-4D97-AF65-F5344CB8AC3E}">
        <p14:creationId xmlns:p14="http://schemas.microsoft.com/office/powerpoint/2010/main" val="178955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Planejando um site de sucesso</a:t>
            </a:r>
          </a:p>
        </p:txBody>
      </p:sp>
      <p:sp>
        <p:nvSpPr>
          <p:cNvPr id="3" name="Espaço Reservado para Conteúdo 2"/>
          <p:cNvSpPr>
            <a:spLocks noGrp="1"/>
          </p:cNvSpPr>
          <p:nvPr>
            <p:ph idx="1"/>
          </p:nvPr>
        </p:nvSpPr>
        <p:spPr/>
        <p:txBody>
          <a:bodyPr>
            <a:normAutofit lnSpcReduction="10000"/>
          </a:bodyPr>
          <a:lstStyle/>
          <a:p>
            <a:r>
              <a:rPr lang="pt-BR" dirty="0"/>
              <a:t>Temos o exemplo do </a:t>
            </a:r>
            <a:r>
              <a:rPr lang="pt-BR" dirty="0" err="1"/>
              <a:t>twitter</a:t>
            </a:r>
            <a:r>
              <a:rPr lang="pt-BR" dirty="0"/>
              <a:t>, que começou como uma ferramenta muito simples (do ponto de vista técnico) e tornou-se uma enorme “febre” entre todos. Leiam a história do </a:t>
            </a:r>
            <a:r>
              <a:rPr lang="pt-BR" dirty="0" err="1"/>
              <a:t>twitter</a:t>
            </a:r>
            <a:r>
              <a:rPr lang="pt-BR" dirty="0"/>
              <a:t>.</a:t>
            </a:r>
          </a:p>
          <a:p>
            <a:r>
              <a:rPr lang="pt-BR" dirty="0"/>
              <a:t>Concluindo, quando planejamos temos mais chances de alcançar os objetivos, pois utilizamos o nosso raciocínio e não somente a empolgação.</a:t>
            </a:r>
          </a:p>
        </p:txBody>
      </p:sp>
    </p:spTree>
    <p:extLst>
      <p:ext uri="{BB962C8B-B14F-4D97-AF65-F5344CB8AC3E}">
        <p14:creationId xmlns:p14="http://schemas.microsoft.com/office/powerpoint/2010/main" val="227368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Planejando um site de sucesso</a:t>
            </a:r>
          </a:p>
        </p:txBody>
      </p:sp>
      <p:sp>
        <p:nvSpPr>
          <p:cNvPr id="3" name="Espaço Reservado para Conteúdo 2"/>
          <p:cNvSpPr>
            <a:spLocks noGrp="1"/>
          </p:cNvSpPr>
          <p:nvPr>
            <p:ph idx="1"/>
          </p:nvPr>
        </p:nvSpPr>
        <p:spPr/>
        <p:txBody>
          <a:bodyPr>
            <a:normAutofit lnSpcReduction="10000"/>
          </a:bodyPr>
          <a:lstStyle/>
          <a:p>
            <a:r>
              <a:rPr lang="pt-BR" dirty="0"/>
              <a:t>Planejar envolve criatividade para propor caminhos e soluções para os obstáculos.</a:t>
            </a:r>
          </a:p>
          <a:p>
            <a:r>
              <a:rPr lang="pt-BR" dirty="0"/>
              <a:t>Planeje, planeje, planeje, planeje sempre.</a:t>
            </a:r>
          </a:p>
          <a:p>
            <a:r>
              <a:rPr lang="pt-BR" dirty="0"/>
              <a:t>Algumas dicas:</a:t>
            </a:r>
          </a:p>
          <a:p>
            <a:pPr lvl="1"/>
            <a:r>
              <a:rPr lang="pt-BR" dirty="0"/>
              <a:t>Leia o briefing com atenção e tente extrair o maior número de ideias que atendam às necessidades do projeto.</a:t>
            </a:r>
          </a:p>
          <a:p>
            <a:pPr lvl="1"/>
            <a:r>
              <a:rPr lang="pt-BR" dirty="0"/>
              <a:t>Evite soluções mirabolantes. Uma boa ideia é aquela que todos entendem de imediato.</a:t>
            </a:r>
          </a:p>
        </p:txBody>
      </p:sp>
    </p:spTree>
    <p:extLst>
      <p:ext uri="{BB962C8B-B14F-4D97-AF65-F5344CB8AC3E}">
        <p14:creationId xmlns:p14="http://schemas.microsoft.com/office/powerpoint/2010/main" val="344126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Planejando um site de sucesso</a:t>
            </a:r>
          </a:p>
        </p:txBody>
      </p:sp>
      <p:sp>
        <p:nvSpPr>
          <p:cNvPr id="3" name="Espaço Reservado para Conteúdo 2"/>
          <p:cNvSpPr>
            <a:spLocks noGrp="1"/>
          </p:cNvSpPr>
          <p:nvPr>
            <p:ph idx="1"/>
          </p:nvPr>
        </p:nvSpPr>
        <p:spPr/>
        <p:txBody>
          <a:bodyPr>
            <a:normAutofit fontScale="85000" lnSpcReduction="10000"/>
          </a:bodyPr>
          <a:lstStyle/>
          <a:p>
            <a:r>
              <a:rPr lang="pt-BR" dirty="0"/>
              <a:t>Algumas dicas:</a:t>
            </a:r>
          </a:p>
          <a:p>
            <a:pPr lvl="1"/>
            <a:r>
              <a:rPr lang="pt-BR" dirty="0"/>
              <a:t>Se a sua solução não é inovadora não tem problema. Ao menos certifique-se de que irá executá-la com melhor desempenho do que já foi feita anteriormente.</a:t>
            </a:r>
          </a:p>
          <a:p>
            <a:pPr lvl="1"/>
            <a:r>
              <a:rPr lang="pt-BR" dirty="0"/>
              <a:t>Faça um benchmarking do site de seus concorrentes e descubra quais são as melhores práticas do seu segmento.</a:t>
            </a:r>
          </a:p>
          <a:p>
            <a:pPr lvl="1"/>
            <a:r>
              <a:rPr lang="pt-BR" dirty="0"/>
              <a:t>Esteja antenado com as novas tendências da internet para poder compreender quais são as possíveis expectativas dos usuários.</a:t>
            </a:r>
          </a:p>
          <a:p>
            <a:pPr lvl="1"/>
            <a:r>
              <a:rPr lang="pt-BR" dirty="0"/>
              <a:t>Fuja da mesmice. O sucesso na internet não é obtido copiando o concorrente.</a:t>
            </a:r>
          </a:p>
        </p:txBody>
      </p:sp>
    </p:spTree>
    <p:extLst>
      <p:ext uri="{BB962C8B-B14F-4D97-AF65-F5344CB8AC3E}">
        <p14:creationId xmlns:p14="http://schemas.microsoft.com/office/powerpoint/2010/main" val="360532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Análise prognósticas</a:t>
            </a:r>
          </a:p>
        </p:txBody>
      </p:sp>
      <p:sp>
        <p:nvSpPr>
          <p:cNvPr id="3" name="Espaço Reservado para Conteúdo 2"/>
          <p:cNvSpPr>
            <a:spLocks noGrp="1"/>
          </p:cNvSpPr>
          <p:nvPr>
            <p:ph idx="1"/>
          </p:nvPr>
        </p:nvSpPr>
        <p:spPr/>
        <p:txBody>
          <a:bodyPr>
            <a:normAutofit fontScale="92500" lnSpcReduction="10000"/>
          </a:bodyPr>
          <a:lstStyle/>
          <a:p>
            <a:r>
              <a:rPr lang="pt-BR" dirty="0"/>
              <a:t>É um levantamento de diversas informações e elementos-chave para o processo de criação de um site.</a:t>
            </a:r>
          </a:p>
          <a:p>
            <a:r>
              <a:rPr lang="pt-BR" dirty="0"/>
              <a:t>O objetivo é mapear aspectos da marca, tais como slogan, posicionamento e até mesmo aspectos comerciais.</a:t>
            </a:r>
          </a:p>
          <a:p>
            <a:r>
              <a:rPr lang="pt-BR" dirty="0"/>
              <a:t>O resultado das análises prognósticas é a geração de uma documento, que deverá conter informações detalhadas sobre a empresa, pessoa, organização, etc.</a:t>
            </a:r>
          </a:p>
        </p:txBody>
      </p:sp>
    </p:spTree>
    <p:extLst>
      <p:ext uri="{BB962C8B-B14F-4D97-AF65-F5344CB8AC3E}">
        <p14:creationId xmlns:p14="http://schemas.microsoft.com/office/powerpoint/2010/main" val="153548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normAutofit/>
          </a:bodyPr>
          <a:lstStyle/>
          <a:p>
            <a:r>
              <a:rPr lang="pt-BR" dirty="0"/>
              <a:t>1. Empresa</a:t>
            </a:r>
          </a:p>
          <a:p>
            <a:pPr lvl="1"/>
            <a:r>
              <a:rPr lang="pt-BR" dirty="0"/>
              <a:t>Quais são os objetivos de marketing para o ano de XXXX?</a:t>
            </a:r>
          </a:p>
          <a:p>
            <a:pPr lvl="1"/>
            <a:r>
              <a:rPr lang="pt-BR" dirty="0"/>
              <a:t>Quais são os objetivos de comunicação para o ano de XXXX?</a:t>
            </a:r>
          </a:p>
          <a:p>
            <a:pPr lvl="1"/>
            <a:r>
              <a:rPr lang="pt-BR" dirty="0"/>
              <a:t>Descrever a missão e a visão da empresa.</a:t>
            </a:r>
          </a:p>
        </p:txBody>
      </p:sp>
    </p:spTree>
    <p:extLst>
      <p:ext uri="{BB962C8B-B14F-4D97-AF65-F5344CB8AC3E}">
        <p14:creationId xmlns:p14="http://schemas.microsoft.com/office/powerpoint/2010/main" val="2737102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normAutofit fontScale="92500"/>
          </a:bodyPr>
          <a:lstStyle/>
          <a:p>
            <a:r>
              <a:rPr lang="pt-BR" dirty="0"/>
              <a:t>2. Produto ou serviço</a:t>
            </a:r>
          </a:p>
          <a:p>
            <a:pPr lvl="1"/>
            <a:r>
              <a:rPr lang="pt-BR" dirty="0"/>
              <a:t>Existem categorias de serviços ou produtos?</a:t>
            </a:r>
          </a:p>
          <a:p>
            <a:pPr lvl="1"/>
            <a:r>
              <a:rPr lang="pt-BR" dirty="0"/>
              <a:t>Quais são os produtos e/ou serviços oferecidos?</a:t>
            </a:r>
          </a:p>
          <a:p>
            <a:r>
              <a:rPr lang="pt-BR" dirty="0"/>
              <a:t>3. Mercado</a:t>
            </a:r>
          </a:p>
          <a:p>
            <a:pPr lvl="1"/>
            <a:r>
              <a:rPr lang="pt-BR" dirty="0"/>
              <a:t>Qual o tamanho do mercado em que a empresa atua?</a:t>
            </a:r>
          </a:p>
          <a:p>
            <a:pPr lvl="1"/>
            <a:r>
              <a:rPr lang="pt-BR" dirty="0"/>
              <a:t>Qual é a participação dos produtos e/ou serviços no mercado?</a:t>
            </a:r>
          </a:p>
          <a:p>
            <a:pPr lvl="1"/>
            <a:r>
              <a:rPr lang="pt-BR" dirty="0"/>
              <a:t>Qual foi a evolução do mercado nos últimos tempos?</a:t>
            </a:r>
          </a:p>
        </p:txBody>
      </p:sp>
    </p:spTree>
    <p:extLst>
      <p:ext uri="{BB962C8B-B14F-4D97-AF65-F5344CB8AC3E}">
        <p14:creationId xmlns:p14="http://schemas.microsoft.com/office/powerpoint/2010/main" val="202637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normAutofit fontScale="92500" lnSpcReduction="10000"/>
          </a:bodyPr>
          <a:lstStyle/>
          <a:p>
            <a:r>
              <a:rPr lang="pt-BR" dirty="0"/>
              <a:t>4. Distribuição</a:t>
            </a:r>
          </a:p>
          <a:p>
            <a:pPr lvl="1"/>
            <a:r>
              <a:rPr lang="pt-BR" dirty="0"/>
              <a:t>Quais são os canais de distribuição?</a:t>
            </a:r>
          </a:p>
          <a:p>
            <a:pPr lvl="1"/>
            <a:r>
              <a:rPr lang="pt-BR" dirty="0"/>
              <a:t>Qual é a logística?</a:t>
            </a:r>
          </a:p>
          <a:p>
            <a:r>
              <a:rPr lang="pt-BR" dirty="0"/>
              <a:t>5. Preço</a:t>
            </a:r>
          </a:p>
          <a:p>
            <a:pPr lvl="1"/>
            <a:r>
              <a:rPr lang="pt-BR" dirty="0"/>
              <a:t>Quais são os valores praticados pela empresa?</a:t>
            </a:r>
          </a:p>
          <a:p>
            <a:pPr lvl="1"/>
            <a:r>
              <a:rPr lang="pt-BR" dirty="0"/>
              <a:t>Como é o preço em relação a concorrência?</a:t>
            </a:r>
          </a:p>
          <a:p>
            <a:pPr lvl="1"/>
            <a:r>
              <a:rPr lang="pt-BR" dirty="0"/>
              <a:t>Como é o preço em relação ao cliente?</a:t>
            </a:r>
          </a:p>
          <a:p>
            <a:pPr lvl="1"/>
            <a:r>
              <a:rPr lang="pt-BR" dirty="0"/>
              <a:t>As razões de compra são emocionais ou racionais?</a:t>
            </a:r>
          </a:p>
          <a:p>
            <a:pPr lvl="1"/>
            <a:r>
              <a:rPr lang="pt-BR" dirty="0"/>
              <a:t>Quais são os benefícios esperados do produto e/ou serviço?</a:t>
            </a:r>
          </a:p>
        </p:txBody>
      </p:sp>
    </p:spTree>
    <p:extLst>
      <p:ext uri="{BB962C8B-B14F-4D97-AF65-F5344CB8AC3E}">
        <p14:creationId xmlns:p14="http://schemas.microsoft.com/office/powerpoint/2010/main" val="184215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normAutofit lnSpcReduction="10000"/>
          </a:bodyPr>
          <a:lstStyle/>
          <a:p>
            <a:r>
              <a:rPr lang="pt-BR" dirty="0"/>
              <a:t>6. Público alvo</a:t>
            </a:r>
          </a:p>
          <a:p>
            <a:pPr lvl="1"/>
            <a:r>
              <a:rPr lang="pt-BR" dirty="0"/>
              <a:t>Qual é o público alvo principal?</a:t>
            </a:r>
          </a:p>
          <a:p>
            <a:pPr lvl="1"/>
            <a:r>
              <a:rPr lang="pt-BR" dirty="0"/>
              <a:t>Qual é o perfil psicográfico do público alvo?</a:t>
            </a:r>
          </a:p>
          <a:p>
            <a:r>
              <a:rPr lang="pt-BR" dirty="0"/>
              <a:t>7. </a:t>
            </a:r>
            <a:r>
              <a:rPr lang="pt-BR" dirty="0" err="1"/>
              <a:t>Costumer</a:t>
            </a:r>
            <a:r>
              <a:rPr lang="pt-BR" dirty="0"/>
              <a:t> </a:t>
            </a:r>
            <a:r>
              <a:rPr lang="pt-BR" dirty="0" err="1"/>
              <a:t>Goals</a:t>
            </a:r>
            <a:r>
              <a:rPr lang="pt-BR" dirty="0"/>
              <a:t> (Consiste em mapear anseios do usuários em relação a empresa)</a:t>
            </a:r>
          </a:p>
          <a:p>
            <a:pPr lvl="1"/>
            <a:r>
              <a:rPr lang="pt-BR" dirty="0"/>
              <a:t>Qual é a importância de cada conteúdo do site para o cliente?</a:t>
            </a:r>
          </a:p>
          <a:p>
            <a:pPr lvl="1"/>
            <a:r>
              <a:rPr lang="pt-BR" dirty="0"/>
              <a:t>Qual é a importância de cada conteúdo do site para a empresa?</a:t>
            </a:r>
          </a:p>
        </p:txBody>
      </p:sp>
    </p:spTree>
    <p:extLst>
      <p:ext uri="{BB962C8B-B14F-4D97-AF65-F5344CB8AC3E}">
        <p14:creationId xmlns:p14="http://schemas.microsoft.com/office/powerpoint/2010/main" val="3371387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normAutofit fontScale="92500"/>
          </a:bodyPr>
          <a:lstStyle/>
          <a:p>
            <a:r>
              <a:rPr lang="pt-BR" dirty="0"/>
              <a:t>8. Processo de negócio</a:t>
            </a:r>
          </a:p>
          <a:p>
            <a:pPr lvl="1"/>
            <a:r>
              <a:rPr lang="pt-BR" dirty="0"/>
              <a:t>Como funciona o processo de negócio, desde o primeiro contato até a venda?</a:t>
            </a:r>
          </a:p>
          <a:p>
            <a:pPr lvl="1"/>
            <a:r>
              <a:rPr lang="pt-BR" dirty="0"/>
              <a:t>Qual é a função do site no processo de negócio?</a:t>
            </a:r>
          </a:p>
          <a:p>
            <a:r>
              <a:rPr lang="pt-BR" dirty="0"/>
              <a:t>9. Reflexão</a:t>
            </a:r>
          </a:p>
          <a:p>
            <a:pPr lvl="1"/>
            <a:r>
              <a:rPr lang="pt-BR" dirty="0"/>
              <a:t>A empresa já possui um site? Se sim, o que acha dele?</a:t>
            </a:r>
          </a:p>
          <a:p>
            <a:pPr lvl="1"/>
            <a:r>
              <a:rPr lang="pt-BR" dirty="0"/>
              <a:t>O que a empresa acha da sua comunicação atual?</a:t>
            </a:r>
          </a:p>
          <a:p>
            <a:pPr lvl="1"/>
            <a:r>
              <a:rPr lang="pt-BR" dirty="0"/>
              <a:t>O que mais a empresa gosta em seu site anterior, caso possua um?</a:t>
            </a:r>
          </a:p>
        </p:txBody>
      </p:sp>
    </p:spTree>
    <p:extLst>
      <p:ext uri="{BB962C8B-B14F-4D97-AF65-F5344CB8AC3E}">
        <p14:creationId xmlns:p14="http://schemas.microsoft.com/office/powerpoint/2010/main" val="197057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92500" lnSpcReduction="20000"/>
          </a:bodyPr>
          <a:lstStyle/>
          <a:p>
            <a:r>
              <a:rPr lang="pt-BR" dirty="0"/>
              <a:t>Para tornar um site um sucesso o primeiro passo é refletir sobre o </a:t>
            </a:r>
            <a:r>
              <a:rPr lang="pt-BR" i="1" dirty="0"/>
              <a:t>objetivo almejado</a:t>
            </a:r>
            <a:r>
              <a:rPr lang="pt-BR" dirty="0"/>
              <a:t> e quais as </a:t>
            </a:r>
            <a:r>
              <a:rPr lang="pt-BR" i="1" dirty="0"/>
              <a:t>melhores formas de alcançá-lo</a:t>
            </a:r>
            <a:r>
              <a:rPr lang="pt-BR" dirty="0"/>
              <a:t> com as </a:t>
            </a:r>
            <a:r>
              <a:rPr lang="pt-BR" i="1" dirty="0"/>
              <a:t>ferramentas</a:t>
            </a:r>
            <a:r>
              <a:rPr lang="pt-BR" dirty="0"/>
              <a:t> que você possui e em seguida traçar uma boa estratégia para colocar suas ideias em prática.</a:t>
            </a:r>
          </a:p>
          <a:p>
            <a:r>
              <a:rPr lang="pt-BR" dirty="0"/>
              <a:t>O trabalho deverá seguir da seguinte forma: </a:t>
            </a:r>
            <a:r>
              <a:rPr lang="pt-BR" i="1" dirty="0"/>
              <a:t>brainstorming inicial, benchmarking </a:t>
            </a:r>
            <a:r>
              <a:rPr lang="pt-BR" dirty="0"/>
              <a:t>dos concorrentes (para saber o quê a concorrência está fazendo), preenchimento das análises prognósticas e estratégia do projeto.</a:t>
            </a:r>
          </a:p>
        </p:txBody>
      </p:sp>
    </p:spTree>
    <p:extLst>
      <p:ext uri="{BB962C8B-B14F-4D97-AF65-F5344CB8AC3E}">
        <p14:creationId xmlns:p14="http://schemas.microsoft.com/office/powerpoint/2010/main" val="558732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normAutofit/>
          </a:bodyPr>
          <a:lstStyle/>
          <a:p>
            <a:r>
              <a:rPr lang="pt-BR" dirty="0"/>
              <a:t>10. Matriz BCG</a:t>
            </a:r>
          </a:p>
          <a:p>
            <a:pPr lvl="1"/>
            <a:r>
              <a:rPr lang="pt-BR" dirty="0"/>
              <a:t>Montar uma matriz BCG da empresa.</a:t>
            </a:r>
          </a:p>
          <a:p>
            <a:pPr marL="457200" lvl="1" indent="0">
              <a:buNone/>
            </a:pP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72" y="3068960"/>
            <a:ext cx="3658536" cy="2442073"/>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968" y="3068959"/>
            <a:ext cx="4248472" cy="3001715"/>
          </a:xfrm>
          <a:prstGeom prst="rect">
            <a:avLst/>
          </a:prstGeom>
        </p:spPr>
      </p:pic>
    </p:spTree>
    <p:extLst>
      <p:ext uri="{BB962C8B-B14F-4D97-AF65-F5344CB8AC3E}">
        <p14:creationId xmlns:p14="http://schemas.microsoft.com/office/powerpoint/2010/main" val="1984128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normAutofit/>
          </a:bodyPr>
          <a:lstStyle/>
          <a:p>
            <a:r>
              <a:rPr lang="pt-BR" dirty="0"/>
              <a:t>10. Matriz BCG</a:t>
            </a:r>
          </a:p>
          <a:p>
            <a:pPr lvl="1"/>
            <a:r>
              <a:rPr lang="pt-BR" b="1" dirty="0"/>
              <a:t>Em questionamento</a:t>
            </a:r>
            <a:r>
              <a:rPr lang="pt-BR" dirty="0"/>
              <a:t>: produto/serviço que está em um mercado em crescimento e possui uma pequena participação de mercado. Característica: não vende muito, necessita de grandes investimentos e pode se tornar uma estrela (porém, senão conseguir “ganhar” mercado, pode se tornar um abacaxi).</a:t>
            </a:r>
          </a:p>
        </p:txBody>
      </p:sp>
    </p:spTree>
    <p:extLst>
      <p:ext uri="{BB962C8B-B14F-4D97-AF65-F5344CB8AC3E}">
        <p14:creationId xmlns:p14="http://schemas.microsoft.com/office/powerpoint/2010/main" val="918841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normAutofit fontScale="92500" lnSpcReduction="10000"/>
          </a:bodyPr>
          <a:lstStyle/>
          <a:p>
            <a:r>
              <a:rPr lang="pt-BR" dirty="0"/>
              <a:t>10. Matriz BCG</a:t>
            </a:r>
          </a:p>
          <a:p>
            <a:pPr lvl="1"/>
            <a:r>
              <a:rPr lang="pt-BR" b="1" dirty="0"/>
              <a:t>Estrela</a:t>
            </a:r>
            <a:r>
              <a:rPr lang="pt-BR" dirty="0"/>
              <a:t>: é um produto/serviço que está em crescimento e possui grande participação de mercado. Característica: vende bastante, necessita de investimento constante e pode se tornar uma vaca leiteira.</a:t>
            </a:r>
          </a:p>
          <a:p>
            <a:pPr lvl="1"/>
            <a:r>
              <a:rPr lang="pt-BR" b="1" dirty="0"/>
              <a:t>Vaca leiteira: </a:t>
            </a:r>
            <a:r>
              <a:rPr lang="pt-BR" dirty="0"/>
              <a:t>produto/serviço que está em um mercado de baixo crescimento e possui uma grande participação de mercado. Característica: principal fonte de geração de receite, necessita de baixo investimento.</a:t>
            </a:r>
            <a:endParaRPr lang="pt-BR" b="1" dirty="0"/>
          </a:p>
        </p:txBody>
      </p:sp>
    </p:spTree>
    <p:extLst>
      <p:ext uri="{BB962C8B-B14F-4D97-AF65-F5344CB8AC3E}">
        <p14:creationId xmlns:p14="http://schemas.microsoft.com/office/powerpoint/2010/main" val="4150124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normAutofit/>
          </a:bodyPr>
          <a:lstStyle/>
          <a:p>
            <a:r>
              <a:rPr lang="pt-BR" dirty="0"/>
              <a:t>10. Matriz BCG</a:t>
            </a:r>
          </a:p>
          <a:p>
            <a:pPr lvl="1"/>
            <a:r>
              <a:rPr lang="pt-BR" b="1" dirty="0"/>
              <a:t>Abacaxi</a:t>
            </a:r>
            <a:r>
              <a:rPr lang="pt-BR" dirty="0"/>
              <a:t>: produto/serviço que está em um mercado de baixo crescimento e possui uma pequena participação de mercado. Característica: vende muito pouco e necessita de planos de recuperação.</a:t>
            </a:r>
          </a:p>
        </p:txBody>
      </p:sp>
    </p:spTree>
    <p:extLst>
      <p:ext uri="{BB962C8B-B14F-4D97-AF65-F5344CB8AC3E}">
        <p14:creationId xmlns:p14="http://schemas.microsoft.com/office/powerpoint/2010/main" val="406452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normAutofit/>
          </a:bodyPr>
          <a:lstStyle/>
          <a:p>
            <a:r>
              <a:rPr lang="pt-BR" dirty="0"/>
              <a:t>10. Matriz BCG</a:t>
            </a:r>
          </a:p>
          <a:p>
            <a:pPr lvl="1"/>
            <a:r>
              <a:rPr lang="pt-BR" dirty="0"/>
              <a:t>Com essa análise é possível compreender a importância e as necessidades de cada produto/serviço na concepção de um site. Alinha o entendimento da equipe com a realidade do cliente e evita que você dê uma “</a:t>
            </a:r>
            <a:r>
              <a:rPr lang="pt-BR" b="1" dirty="0"/>
              <a:t>bola fora”</a:t>
            </a:r>
            <a:r>
              <a:rPr lang="pt-BR" dirty="0"/>
              <a:t>, por exemplo, colocando o produto abacaxi com um </a:t>
            </a:r>
            <a:r>
              <a:rPr lang="pt-BR" dirty="0" err="1"/>
              <a:t>mega</a:t>
            </a:r>
            <a:r>
              <a:rPr lang="pt-BR" dirty="0"/>
              <a:t> destaque na home do site.</a:t>
            </a:r>
          </a:p>
        </p:txBody>
      </p:sp>
    </p:spTree>
    <p:extLst>
      <p:ext uri="{BB962C8B-B14F-4D97-AF65-F5344CB8AC3E}">
        <p14:creationId xmlns:p14="http://schemas.microsoft.com/office/powerpoint/2010/main" val="117454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lstStyle/>
          <a:p>
            <a:r>
              <a:rPr lang="pt-BR" dirty="0"/>
              <a:t>11. Concorrência</a:t>
            </a:r>
          </a:p>
          <a:p>
            <a:pPr lvl="1"/>
            <a:r>
              <a:rPr lang="pt-BR" dirty="0"/>
              <a:t>Quais são os sites dos concorrentes que você mais gosta?</a:t>
            </a:r>
          </a:p>
          <a:p>
            <a:pPr lvl="1"/>
            <a:r>
              <a:rPr lang="pt-BR" dirty="0"/>
              <a:t>Quais são os sites dos concorrentes que você não gosta?</a:t>
            </a:r>
          </a:p>
          <a:p>
            <a:pPr lvl="1"/>
            <a:r>
              <a:rPr lang="pt-BR" dirty="0"/>
              <a:t>Qual é o Market </a:t>
            </a:r>
            <a:r>
              <a:rPr lang="pt-BR" dirty="0" err="1"/>
              <a:t>Share</a:t>
            </a:r>
            <a:r>
              <a:rPr lang="pt-BR" dirty="0"/>
              <a:t>(fatia de mercado) da empresa perante a concorrência?</a:t>
            </a:r>
          </a:p>
        </p:txBody>
      </p:sp>
    </p:spTree>
    <p:extLst>
      <p:ext uri="{BB962C8B-B14F-4D97-AF65-F5344CB8AC3E}">
        <p14:creationId xmlns:p14="http://schemas.microsoft.com/office/powerpoint/2010/main" val="918220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lstStyle/>
          <a:p>
            <a:r>
              <a:rPr lang="pt-BR" dirty="0"/>
              <a:t>12. Referências</a:t>
            </a:r>
          </a:p>
          <a:p>
            <a:pPr lvl="1"/>
            <a:r>
              <a:rPr lang="pt-BR" dirty="0"/>
              <a:t>Quais sites podem ser citados como uma boa referência de conteúdo?</a:t>
            </a:r>
          </a:p>
          <a:p>
            <a:pPr lvl="1"/>
            <a:r>
              <a:rPr lang="pt-BR" dirty="0"/>
              <a:t>Quais sites podem ser citados como uma boa referência de layout?</a:t>
            </a:r>
          </a:p>
          <a:p>
            <a:pPr lvl="1"/>
            <a:r>
              <a:rPr lang="pt-BR" dirty="0"/>
              <a:t>Quais sites podem ser citados como uma boa referência de arquitetura?</a:t>
            </a:r>
          </a:p>
          <a:p>
            <a:pPr lvl="1"/>
            <a:r>
              <a:rPr lang="pt-BR" dirty="0"/>
              <a:t>Quais sites podem ser citados como uma boa referência de usabilidade?</a:t>
            </a:r>
          </a:p>
        </p:txBody>
      </p:sp>
    </p:spTree>
    <p:extLst>
      <p:ext uri="{BB962C8B-B14F-4D97-AF65-F5344CB8AC3E}">
        <p14:creationId xmlns:p14="http://schemas.microsoft.com/office/powerpoint/2010/main" val="1436670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 de prognóstico</a:t>
            </a:r>
          </a:p>
        </p:txBody>
      </p:sp>
      <p:sp>
        <p:nvSpPr>
          <p:cNvPr id="3" name="Espaço Reservado para Conteúdo 2"/>
          <p:cNvSpPr>
            <a:spLocks noGrp="1"/>
          </p:cNvSpPr>
          <p:nvPr>
            <p:ph idx="1"/>
          </p:nvPr>
        </p:nvSpPr>
        <p:spPr/>
        <p:txBody>
          <a:bodyPr>
            <a:normAutofit fontScale="92500"/>
          </a:bodyPr>
          <a:lstStyle/>
          <a:p>
            <a:r>
              <a:rPr lang="pt-BR" dirty="0"/>
              <a:t>13. Análise SWOT (análise de ambiente)</a:t>
            </a:r>
          </a:p>
          <a:p>
            <a:pPr lvl="1"/>
            <a:r>
              <a:rPr lang="pt-BR" dirty="0"/>
              <a:t>Quais são os pontos fortes e fracos da empresa?</a:t>
            </a:r>
          </a:p>
          <a:p>
            <a:pPr lvl="1"/>
            <a:r>
              <a:rPr lang="pt-BR" dirty="0"/>
              <a:t>Quais são as ameaças e oportunidades para a empresa?</a:t>
            </a:r>
          </a:p>
          <a:p>
            <a:r>
              <a:rPr lang="pt-BR" dirty="0"/>
              <a:t>14. Análise de cenário:</a:t>
            </a:r>
          </a:p>
          <a:p>
            <a:pPr lvl="1"/>
            <a:r>
              <a:rPr lang="pt-BR" dirty="0"/>
              <a:t>Descrever suas considerações sobre o </a:t>
            </a:r>
            <a:r>
              <a:rPr lang="pt-BR" dirty="0" err="1"/>
              <a:t>target</a:t>
            </a:r>
            <a:endParaRPr lang="pt-BR" dirty="0"/>
          </a:p>
          <a:p>
            <a:pPr lvl="1"/>
            <a:r>
              <a:rPr lang="pt-BR" dirty="0"/>
              <a:t>Descrever suas considerações sobre o mercado</a:t>
            </a:r>
          </a:p>
          <a:p>
            <a:pPr lvl="1"/>
            <a:r>
              <a:rPr lang="pt-BR" dirty="0"/>
              <a:t>Descrever suas considerações sobre os concorrentes</a:t>
            </a:r>
          </a:p>
          <a:p>
            <a:pPr lvl="1"/>
            <a:r>
              <a:rPr lang="pt-BR" dirty="0"/>
              <a:t>Descrever suas considerações sobre os concorrentes</a:t>
            </a:r>
          </a:p>
          <a:p>
            <a:pPr marL="457200" lvl="1" indent="0">
              <a:buNone/>
            </a:pPr>
            <a:endParaRPr lang="pt-BR" dirty="0"/>
          </a:p>
        </p:txBody>
      </p:sp>
    </p:spTree>
    <p:extLst>
      <p:ext uri="{BB962C8B-B14F-4D97-AF65-F5344CB8AC3E}">
        <p14:creationId xmlns:p14="http://schemas.microsoft.com/office/powerpoint/2010/main" val="18737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Estratégia de projeto</a:t>
            </a:r>
          </a:p>
        </p:txBody>
      </p:sp>
      <p:sp>
        <p:nvSpPr>
          <p:cNvPr id="3" name="Espaço Reservado para Conteúdo 2"/>
          <p:cNvSpPr>
            <a:spLocks noGrp="1"/>
          </p:cNvSpPr>
          <p:nvPr>
            <p:ph idx="1"/>
          </p:nvPr>
        </p:nvSpPr>
        <p:spPr/>
        <p:txBody>
          <a:bodyPr>
            <a:normAutofit/>
          </a:bodyPr>
          <a:lstStyle/>
          <a:p>
            <a:r>
              <a:rPr lang="pt-BR" dirty="0"/>
              <a:t>Este documento tem a finalidade de esclarecer qual deverá ser a forma de alcançar os objetivos almejados.</a:t>
            </a:r>
          </a:p>
          <a:p>
            <a:r>
              <a:rPr lang="pt-BR" dirty="0"/>
              <a:t>Exemplo fictício da empresa </a:t>
            </a:r>
            <a:r>
              <a:rPr lang="pt-BR" dirty="0" err="1"/>
              <a:t>Turislandy</a:t>
            </a:r>
            <a:r>
              <a:rPr lang="pt-BR" dirty="0"/>
              <a:t>:</a:t>
            </a:r>
          </a:p>
        </p:txBody>
      </p:sp>
    </p:spTree>
    <p:extLst>
      <p:ext uri="{BB962C8B-B14F-4D97-AF65-F5344CB8AC3E}">
        <p14:creationId xmlns:p14="http://schemas.microsoft.com/office/powerpoint/2010/main" val="535810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Estratégia de projeto</a:t>
            </a:r>
          </a:p>
        </p:txBody>
      </p:sp>
      <p:sp>
        <p:nvSpPr>
          <p:cNvPr id="3" name="Espaço Reservado para Conteúdo 2"/>
          <p:cNvSpPr>
            <a:spLocks noGrp="1"/>
          </p:cNvSpPr>
          <p:nvPr>
            <p:ph idx="1"/>
          </p:nvPr>
        </p:nvSpPr>
        <p:spPr/>
        <p:txBody>
          <a:bodyPr>
            <a:normAutofit fontScale="77500" lnSpcReduction="20000"/>
          </a:bodyPr>
          <a:lstStyle/>
          <a:p>
            <a:endParaRPr lang="pt-BR" dirty="0"/>
          </a:p>
          <a:p>
            <a:r>
              <a:rPr lang="pt-BR" b="1" dirty="0"/>
              <a:t>Estratégia</a:t>
            </a:r>
            <a:r>
              <a:rPr lang="pt-BR" dirty="0"/>
              <a:t>: O site deverá possuir acesso rápido a informação de pacotes turísticos e formulários de contato. Um dos diferenciais do site é que cada pacote deverá ter uma página com descrição detalhada e galeria de fotos do loca. Na home teremos um banner em flash mostrando alguns pacotes, como observamos no site do concorrente. Todas as seções do site serão dinâmicas, ou seja, administráveis pela </a:t>
            </a:r>
            <a:r>
              <a:rPr lang="pt-BR" dirty="0" err="1"/>
              <a:t>Turislandy</a:t>
            </a:r>
            <a:r>
              <a:rPr lang="pt-BR" dirty="0"/>
              <a:t> através de um ambiente administrativo. Com todas as seções dinâmicas, a empresa ganhará muita agilidade para poder gerir o seu site, zelando por informações sempre atualizadas. O site será otimizado para os mecanismos de busca (SEO) através de código fonte semântico validado pela W3C e textos relevantes.</a:t>
            </a:r>
          </a:p>
        </p:txBody>
      </p:sp>
    </p:spTree>
    <p:extLst>
      <p:ext uri="{BB962C8B-B14F-4D97-AF65-F5344CB8AC3E}">
        <p14:creationId xmlns:p14="http://schemas.microsoft.com/office/powerpoint/2010/main" val="12773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85000" lnSpcReduction="10000"/>
          </a:bodyPr>
          <a:lstStyle/>
          <a:p>
            <a:r>
              <a:rPr lang="pt-BR" dirty="0"/>
              <a:t>Benchmarking: é a busca das melhores práticas na indústria que conduzem ao desempenho superior. É visto como um processo positivo e proativo por meio do qual uma empresa examina como outra realiza uma função específica a fim de melhorar sua realização ou função semelhante.</a:t>
            </a:r>
          </a:p>
          <a:p>
            <a:r>
              <a:rPr lang="pt-BR" dirty="0"/>
              <a:t>Prognóstico: é o ato de prever um acontecimento (o projeto), nos possibilitando expressar antecipadamente, conceituar como deverá ser o site, tudo isso com base em um estudo de diversos fatores.</a:t>
            </a:r>
          </a:p>
        </p:txBody>
      </p:sp>
    </p:spTree>
    <p:extLst>
      <p:ext uri="{BB962C8B-B14F-4D97-AF65-F5344CB8AC3E}">
        <p14:creationId xmlns:p14="http://schemas.microsoft.com/office/powerpoint/2010/main" val="310342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Estratégia de projeto</a:t>
            </a:r>
          </a:p>
        </p:txBody>
      </p:sp>
      <p:sp>
        <p:nvSpPr>
          <p:cNvPr id="3" name="Espaço Reservado para Conteúdo 2"/>
          <p:cNvSpPr>
            <a:spLocks noGrp="1"/>
          </p:cNvSpPr>
          <p:nvPr>
            <p:ph idx="1"/>
          </p:nvPr>
        </p:nvSpPr>
        <p:spPr/>
        <p:txBody>
          <a:bodyPr>
            <a:normAutofit/>
          </a:bodyPr>
          <a:lstStyle/>
          <a:p>
            <a:r>
              <a:rPr lang="pt-BR" b="1" dirty="0"/>
              <a:t>Como deverá ser o conteúdo? </a:t>
            </a:r>
          </a:p>
          <a:p>
            <a:pPr lvl="1"/>
            <a:r>
              <a:rPr lang="pt-BR" dirty="0"/>
              <a:t>Com apelos emocionais, descritivo, jovem e </a:t>
            </a:r>
            <a:r>
              <a:rPr lang="pt-BR" dirty="0" err="1"/>
              <a:t>conscientizador</a:t>
            </a:r>
            <a:r>
              <a:rPr lang="pt-BR" dirty="0"/>
              <a:t>.</a:t>
            </a:r>
          </a:p>
          <a:p>
            <a:r>
              <a:rPr lang="pt-BR" b="1" dirty="0"/>
              <a:t>Como deverá ser o layout?</a:t>
            </a:r>
          </a:p>
          <a:p>
            <a:pPr lvl="1"/>
            <a:r>
              <a:rPr lang="pt-BR" dirty="0"/>
              <a:t>Seguindo os traços da comunicação atual da empresa. No entanto concedendo um tom de modernidade alinhado com as tendências da internet na era da Web 2.0</a:t>
            </a:r>
          </a:p>
          <a:p>
            <a:pPr marL="457200" lvl="1" indent="0">
              <a:buNone/>
            </a:pPr>
            <a:endParaRPr lang="pt-BR" dirty="0"/>
          </a:p>
          <a:p>
            <a:endParaRPr lang="pt-BR" b="1" dirty="0"/>
          </a:p>
          <a:p>
            <a:pPr marL="457200" lvl="1" indent="0">
              <a:buNone/>
            </a:pPr>
            <a:endParaRPr lang="pt-BR" dirty="0"/>
          </a:p>
        </p:txBody>
      </p:sp>
    </p:spTree>
    <p:extLst>
      <p:ext uri="{BB962C8B-B14F-4D97-AF65-F5344CB8AC3E}">
        <p14:creationId xmlns:p14="http://schemas.microsoft.com/office/powerpoint/2010/main" val="290464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Estratégia de projeto</a:t>
            </a:r>
          </a:p>
        </p:txBody>
      </p:sp>
      <p:sp>
        <p:nvSpPr>
          <p:cNvPr id="3" name="Espaço Reservado para Conteúdo 2"/>
          <p:cNvSpPr>
            <a:spLocks noGrp="1"/>
          </p:cNvSpPr>
          <p:nvPr>
            <p:ph idx="1"/>
          </p:nvPr>
        </p:nvSpPr>
        <p:spPr/>
        <p:txBody>
          <a:bodyPr>
            <a:normAutofit/>
          </a:bodyPr>
          <a:lstStyle/>
          <a:p>
            <a:pPr algn="just"/>
            <a:r>
              <a:rPr lang="pt-BR" b="1" dirty="0"/>
              <a:t>Qual deverá ser a tecnologia sugerida? </a:t>
            </a:r>
          </a:p>
          <a:p>
            <a:pPr lvl="1" algn="just"/>
            <a:r>
              <a:rPr lang="pt-BR" dirty="0"/>
              <a:t>O site será desenvolvido em XHTML com CSS (</a:t>
            </a:r>
            <a:r>
              <a:rPr lang="pt-BR" dirty="0" err="1"/>
              <a:t>Tableless</a:t>
            </a:r>
            <a:r>
              <a:rPr lang="pt-BR" dirty="0"/>
              <a:t>), alguns efeitos visuais utilizando a biblioteca </a:t>
            </a:r>
            <a:r>
              <a:rPr lang="pt-BR" dirty="0" err="1"/>
              <a:t>javascript</a:t>
            </a:r>
            <a:r>
              <a:rPr lang="pt-BR" dirty="0"/>
              <a:t> </a:t>
            </a:r>
            <a:r>
              <a:rPr lang="pt-BR" dirty="0" err="1"/>
              <a:t>Jquery</a:t>
            </a:r>
            <a:r>
              <a:rPr lang="pt-BR" dirty="0"/>
              <a:t> e as partes dinâmicas construídas em </a:t>
            </a:r>
            <a:r>
              <a:rPr lang="pt-BR" dirty="0" err="1"/>
              <a:t>Ruby</a:t>
            </a:r>
            <a:r>
              <a:rPr lang="pt-BR" dirty="0"/>
              <a:t> </a:t>
            </a:r>
            <a:r>
              <a:rPr lang="pt-BR" dirty="0" err="1"/>
              <a:t>on</a:t>
            </a:r>
            <a:r>
              <a:rPr lang="pt-BR" dirty="0"/>
              <a:t> </a:t>
            </a:r>
            <a:r>
              <a:rPr lang="pt-BR" dirty="0" err="1"/>
              <a:t>Rails</a:t>
            </a:r>
            <a:r>
              <a:rPr lang="pt-BR" dirty="0"/>
              <a:t>.</a:t>
            </a:r>
          </a:p>
          <a:p>
            <a:pPr marL="457200" lvl="1" indent="0" algn="just">
              <a:buNone/>
            </a:pPr>
            <a:endParaRPr lang="pt-BR" dirty="0"/>
          </a:p>
          <a:p>
            <a:pPr algn="just"/>
            <a:endParaRPr lang="pt-BR" b="1" dirty="0"/>
          </a:p>
          <a:p>
            <a:pPr marL="457200" lvl="1" indent="0" algn="just">
              <a:buNone/>
            </a:pPr>
            <a:endParaRPr lang="pt-BR" dirty="0"/>
          </a:p>
        </p:txBody>
      </p:sp>
    </p:spTree>
    <p:extLst>
      <p:ext uri="{BB962C8B-B14F-4D97-AF65-F5344CB8AC3E}">
        <p14:creationId xmlns:p14="http://schemas.microsoft.com/office/powerpoint/2010/main" val="2621971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Sobre a área de planejamento</a:t>
            </a:r>
          </a:p>
        </p:txBody>
      </p:sp>
      <p:sp>
        <p:nvSpPr>
          <p:cNvPr id="3" name="Espaço Reservado para Conteúdo 2"/>
          <p:cNvSpPr>
            <a:spLocks noGrp="1"/>
          </p:cNvSpPr>
          <p:nvPr>
            <p:ph idx="1"/>
          </p:nvPr>
        </p:nvSpPr>
        <p:spPr/>
        <p:txBody>
          <a:bodyPr>
            <a:normAutofit fontScale="92500" lnSpcReduction="10000"/>
          </a:bodyPr>
          <a:lstStyle/>
          <a:p>
            <a:pPr algn="just"/>
            <a:r>
              <a:rPr lang="pt-BR" b="1" dirty="0"/>
              <a:t>Perfil Profissional</a:t>
            </a:r>
            <a:r>
              <a:rPr lang="pt-BR" dirty="0"/>
              <a:t>: Planejador, Atendimento, Gerente de Projetos.</a:t>
            </a:r>
          </a:p>
          <a:p>
            <a:pPr algn="just"/>
            <a:r>
              <a:rPr lang="pt-BR" b="1" dirty="0"/>
              <a:t>Programas utilizados</a:t>
            </a:r>
            <a:r>
              <a:rPr lang="pt-BR" dirty="0"/>
              <a:t>: editor de texto, editor de apresentações, software de gestão de projetos, software de criação de mapas mentais.</a:t>
            </a:r>
          </a:p>
          <a:p>
            <a:pPr algn="just"/>
            <a:r>
              <a:rPr lang="pt-BR" b="1" dirty="0"/>
              <a:t>Função na criação de um site</a:t>
            </a:r>
            <a:r>
              <a:rPr lang="pt-BR" dirty="0"/>
              <a:t>: é um profissional que investiga mais a fundo o briefing, a fim de alcançar o melhor ROI para o projeto. Tudo isso através de análises e pesquisar que contribuem para a elaboração de uma estratégia.</a:t>
            </a:r>
          </a:p>
        </p:txBody>
      </p:sp>
    </p:spTree>
    <p:extLst>
      <p:ext uri="{BB962C8B-B14F-4D97-AF65-F5344CB8AC3E}">
        <p14:creationId xmlns:p14="http://schemas.microsoft.com/office/powerpoint/2010/main" val="9332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Sobre a área de planejamento</a:t>
            </a:r>
          </a:p>
        </p:txBody>
      </p:sp>
      <p:sp>
        <p:nvSpPr>
          <p:cNvPr id="3" name="Espaço Reservado para Conteúdo 2"/>
          <p:cNvSpPr>
            <a:spLocks noGrp="1"/>
          </p:cNvSpPr>
          <p:nvPr>
            <p:ph idx="1"/>
          </p:nvPr>
        </p:nvSpPr>
        <p:spPr/>
        <p:txBody>
          <a:bodyPr>
            <a:normAutofit lnSpcReduction="10000"/>
          </a:bodyPr>
          <a:lstStyle/>
          <a:p>
            <a:pPr algn="just"/>
            <a:r>
              <a:rPr lang="pt-BR" b="1" dirty="0"/>
              <a:t>Fluxo de trabalho</a:t>
            </a:r>
            <a:r>
              <a:rPr lang="pt-BR" dirty="0"/>
              <a:t>: começa a trabalhar após ter o briefing, o escopo do projeto e o cronograma em mãos.</a:t>
            </a:r>
          </a:p>
          <a:p>
            <a:pPr algn="just"/>
            <a:r>
              <a:rPr lang="pt-BR" b="1" dirty="0"/>
              <a:t>Responsabilidades</a:t>
            </a:r>
            <a:r>
              <a:rPr lang="pt-BR" dirty="0"/>
              <a:t>: pensar estrategicamente em oportunidades, soluções e maneiras de conseguir um melhor resultado para o projeto.</a:t>
            </a:r>
          </a:p>
          <a:p>
            <a:pPr algn="just"/>
            <a:r>
              <a:rPr lang="pt-BR" b="1" dirty="0"/>
              <a:t>Artefatos gerados</a:t>
            </a:r>
            <a:r>
              <a:rPr lang="pt-BR" dirty="0"/>
              <a:t>: documento de prognóstico, estratégia de projeto.</a:t>
            </a:r>
          </a:p>
        </p:txBody>
      </p:sp>
    </p:spTree>
    <p:extLst>
      <p:ext uri="{BB962C8B-B14F-4D97-AF65-F5344CB8AC3E}">
        <p14:creationId xmlns:p14="http://schemas.microsoft.com/office/powerpoint/2010/main" val="1838416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312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Tempestade de ideias (brainstorming)</a:t>
            </a:r>
          </a:p>
        </p:txBody>
      </p:sp>
      <p:sp>
        <p:nvSpPr>
          <p:cNvPr id="3" name="Espaço Reservado para Conteúdo 2"/>
          <p:cNvSpPr>
            <a:spLocks noGrp="1"/>
          </p:cNvSpPr>
          <p:nvPr>
            <p:ph idx="1"/>
          </p:nvPr>
        </p:nvSpPr>
        <p:spPr/>
        <p:txBody>
          <a:bodyPr/>
          <a:lstStyle/>
          <a:p>
            <a:r>
              <a:rPr lang="pt-BR" dirty="0"/>
              <a:t>A técnica consiste em pensarmos em um problema e a partir dele propormos diversas soluções de maneira frenética, ou seja, sem muitas delongas.</a:t>
            </a:r>
          </a:p>
          <a:p>
            <a:r>
              <a:rPr lang="pt-BR" dirty="0"/>
              <a:t>1. identificar o problema:</a:t>
            </a:r>
          </a:p>
          <a:p>
            <a:pPr lvl="1"/>
            <a:r>
              <a:rPr lang="pt-BR" dirty="0"/>
              <a:t>Como destacar a empresa perante seus concorrentes?</a:t>
            </a:r>
          </a:p>
          <a:p>
            <a:pPr marL="457200" lvl="1" indent="0">
              <a:buNone/>
            </a:pPr>
            <a:endParaRPr lang="pt-BR" dirty="0"/>
          </a:p>
        </p:txBody>
      </p:sp>
    </p:spTree>
    <p:extLst>
      <p:ext uri="{BB962C8B-B14F-4D97-AF65-F5344CB8AC3E}">
        <p14:creationId xmlns:p14="http://schemas.microsoft.com/office/powerpoint/2010/main" val="222126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Tempestade de ideias (brainstorming)</a:t>
            </a:r>
          </a:p>
        </p:txBody>
      </p:sp>
      <p:sp>
        <p:nvSpPr>
          <p:cNvPr id="3" name="Espaço Reservado para Conteúdo 2"/>
          <p:cNvSpPr>
            <a:spLocks noGrp="1"/>
          </p:cNvSpPr>
          <p:nvPr>
            <p:ph idx="1"/>
          </p:nvPr>
        </p:nvSpPr>
        <p:spPr/>
        <p:txBody>
          <a:bodyPr/>
          <a:lstStyle/>
          <a:p>
            <a:r>
              <a:rPr lang="pt-BR" dirty="0"/>
              <a:t>2. Pegar papel e caneta:</a:t>
            </a:r>
          </a:p>
          <a:p>
            <a:pPr marL="0" lvl="1" indent="0">
              <a:buNone/>
            </a:pPr>
            <a:r>
              <a:rPr lang="pt-BR" dirty="0"/>
              <a:t>É mais fácil e rápido expressar-se desta maneira do que através do computador.</a:t>
            </a:r>
          </a:p>
          <a:p>
            <a:pPr marL="342900" lvl="1" indent="-342900">
              <a:buFont typeface="Arial" panose="020B0604020202020204" pitchFamily="34" charset="0"/>
              <a:buChar char="•"/>
            </a:pPr>
            <a:r>
              <a:rPr lang="pt-BR" dirty="0"/>
              <a:t>3. Formar uma equipe</a:t>
            </a:r>
          </a:p>
          <a:p>
            <a:pPr marL="0" lvl="1" indent="0">
              <a:buNone/>
            </a:pPr>
            <a:r>
              <a:rPr lang="pt-BR" dirty="0"/>
              <a:t>Pode ser você sozinho ou até mais duas ou três pessoas, mais do que isso começa a ficar improdutivo. É importante que todos tenham lido o briefing para que o foco não seja perdido</a:t>
            </a:r>
          </a:p>
          <a:p>
            <a:endParaRPr lang="pt-BR" dirty="0"/>
          </a:p>
          <a:p>
            <a:endParaRPr lang="pt-BR" dirty="0"/>
          </a:p>
          <a:p>
            <a:pPr marL="457200" lvl="1" indent="0">
              <a:buNone/>
            </a:pPr>
            <a:endParaRPr lang="pt-BR" dirty="0"/>
          </a:p>
        </p:txBody>
      </p:sp>
    </p:spTree>
    <p:extLst>
      <p:ext uri="{BB962C8B-B14F-4D97-AF65-F5344CB8AC3E}">
        <p14:creationId xmlns:p14="http://schemas.microsoft.com/office/powerpoint/2010/main" val="416915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Tempestade de ideias (brainstorming)</a:t>
            </a:r>
          </a:p>
        </p:txBody>
      </p:sp>
      <p:sp>
        <p:nvSpPr>
          <p:cNvPr id="3" name="Espaço Reservado para Conteúdo 2"/>
          <p:cNvSpPr>
            <a:spLocks noGrp="1"/>
          </p:cNvSpPr>
          <p:nvPr>
            <p:ph idx="1"/>
          </p:nvPr>
        </p:nvSpPr>
        <p:spPr/>
        <p:txBody>
          <a:bodyPr/>
          <a:lstStyle/>
          <a:p>
            <a:r>
              <a:rPr lang="pt-BR" dirty="0"/>
              <a:t>4. Definição de papéis:</a:t>
            </a:r>
          </a:p>
          <a:p>
            <a:pPr marL="0" lvl="1" indent="0">
              <a:buNone/>
            </a:pPr>
            <a:r>
              <a:rPr lang="pt-BR" dirty="0"/>
              <a:t>Uma pessoa fica responsável por anotar todas as ideias, inclusive as suas.</a:t>
            </a:r>
          </a:p>
          <a:p>
            <a:pPr marL="342900" lvl="1" indent="-342900">
              <a:buFont typeface="Arial" panose="020B0604020202020204" pitchFamily="34" charset="0"/>
              <a:buChar char="•"/>
            </a:pPr>
            <a:r>
              <a:rPr lang="pt-BR" dirty="0"/>
              <a:t>5. Início</a:t>
            </a:r>
          </a:p>
          <a:p>
            <a:pPr marL="0" lvl="1" indent="0">
              <a:buNone/>
            </a:pPr>
            <a:r>
              <a:rPr lang="pt-BR" dirty="0"/>
              <a:t>É iniciado o processo e aleatoriamente todos começam a contribuir. Existem várias formas de organizar o brainstorming, porém o mais utilizado é o “mapa mental”, o problema é escrito ao centro e, a partir dele, são feitas ramificações de ideias.</a:t>
            </a:r>
          </a:p>
          <a:p>
            <a:endParaRPr lang="pt-BR" dirty="0"/>
          </a:p>
          <a:p>
            <a:endParaRPr lang="pt-BR" dirty="0"/>
          </a:p>
          <a:p>
            <a:pPr marL="457200" lvl="1" indent="0">
              <a:buNone/>
            </a:pPr>
            <a:endParaRPr lang="pt-BR" dirty="0"/>
          </a:p>
        </p:txBody>
      </p:sp>
    </p:spTree>
    <p:extLst>
      <p:ext uri="{BB962C8B-B14F-4D97-AF65-F5344CB8AC3E}">
        <p14:creationId xmlns:p14="http://schemas.microsoft.com/office/powerpoint/2010/main" val="291046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6D0E228-9B23-5F9F-9382-8A925899DC28}"/>
              </a:ext>
            </a:extLst>
          </p:cNvPr>
          <p:cNvSpPr>
            <a:spLocks noGrp="1"/>
          </p:cNvSpPr>
          <p:nvPr>
            <p:ph idx="1"/>
          </p:nvPr>
        </p:nvSpPr>
        <p:spPr/>
        <p:txBody>
          <a:bodyPr/>
          <a:lstStyle/>
          <a:p>
            <a:pPr marL="0" indent="0">
              <a:buNone/>
            </a:pPr>
            <a:r>
              <a:rPr lang="pt-BR" sz="4000" b="1" dirty="0">
                <a:solidFill>
                  <a:srgbClr val="FF0000"/>
                </a:solidFill>
              </a:rPr>
              <a:t>Como destacar o site de uma empresa diante dos seus concorrentes?</a:t>
            </a:r>
          </a:p>
          <a:p>
            <a:r>
              <a:rPr lang="pt-BR" dirty="0"/>
              <a:t>Redação</a:t>
            </a:r>
          </a:p>
          <a:p>
            <a:r>
              <a:rPr lang="pt-BR" dirty="0"/>
              <a:t>Divulgação</a:t>
            </a:r>
          </a:p>
          <a:p>
            <a:r>
              <a:rPr lang="pt-BR" dirty="0"/>
              <a:t>Arquitetura do site </a:t>
            </a:r>
          </a:p>
          <a:p>
            <a:r>
              <a:rPr lang="pt-BR" dirty="0"/>
              <a:t>Branding – fortalecimento da marca</a:t>
            </a:r>
          </a:p>
          <a:p>
            <a:endParaRPr lang="pt-BR" dirty="0"/>
          </a:p>
          <a:p>
            <a:endParaRPr lang="pt-BR" dirty="0"/>
          </a:p>
          <a:p>
            <a:endParaRPr lang="pt-BR" dirty="0"/>
          </a:p>
        </p:txBody>
      </p:sp>
      <p:sp>
        <p:nvSpPr>
          <p:cNvPr id="4" name="Título 1">
            <a:extLst>
              <a:ext uri="{FF2B5EF4-FFF2-40B4-BE49-F238E27FC236}">
                <a16:creationId xmlns:a16="http://schemas.microsoft.com/office/drawing/2014/main" id="{98C77AB0-1953-483D-9BCF-9DD3399E9B98}"/>
              </a:ext>
            </a:extLst>
          </p:cNvPr>
          <p:cNvSpPr txBox="1">
            <a:spLocks/>
          </p:cNvSpPr>
          <p:nvPr/>
        </p:nvSpPr>
        <p:spPr>
          <a:xfrm>
            <a:off x="609600" y="427038"/>
            <a:ext cx="82296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a:t>Tempestade de ideias (brainstorming)</a:t>
            </a:r>
            <a:endParaRPr lang="pt-BR" dirty="0"/>
          </a:p>
        </p:txBody>
      </p:sp>
    </p:spTree>
    <p:extLst>
      <p:ext uri="{BB962C8B-B14F-4D97-AF65-F5344CB8AC3E}">
        <p14:creationId xmlns:p14="http://schemas.microsoft.com/office/powerpoint/2010/main" val="27384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Tempestade de ideias (brainstorming)</a:t>
            </a:r>
          </a:p>
        </p:txBody>
      </p:sp>
      <p:sp>
        <p:nvSpPr>
          <p:cNvPr id="3" name="Espaço Reservado para Conteúdo 2"/>
          <p:cNvSpPr>
            <a:spLocks noGrp="1"/>
          </p:cNvSpPr>
          <p:nvPr>
            <p:ph idx="1"/>
          </p:nvPr>
        </p:nvSpPr>
        <p:spPr/>
        <p:txBody>
          <a:bodyPr/>
          <a:lstStyle/>
          <a:p>
            <a:r>
              <a:rPr lang="pt-BR" dirty="0"/>
              <a:t>Vamos praticar o brainstorming para começar a encontrar as melhores ideias para os seus sites.</a:t>
            </a:r>
          </a:p>
        </p:txBody>
      </p:sp>
    </p:spTree>
    <p:extLst>
      <p:ext uri="{BB962C8B-B14F-4D97-AF65-F5344CB8AC3E}">
        <p14:creationId xmlns:p14="http://schemas.microsoft.com/office/powerpoint/2010/main" val="299508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Planejando um site de sucesso</a:t>
            </a:r>
          </a:p>
        </p:txBody>
      </p:sp>
      <p:sp>
        <p:nvSpPr>
          <p:cNvPr id="3" name="Espaço Reservado para Conteúdo 2"/>
          <p:cNvSpPr>
            <a:spLocks noGrp="1"/>
          </p:cNvSpPr>
          <p:nvPr>
            <p:ph idx="1"/>
          </p:nvPr>
        </p:nvSpPr>
        <p:spPr/>
        <p:txBody>
          <a:bodyPr/>
          <a:lstStyle/>
          <a:p>
            <a:r>
              <a:rPr lang="pt-BR" dirty="0"/>
              <a:t>O planejamento deve ser fruto de uma enorme coerência e de um bom conhecimento de mercado.</a:t>
            </a:r>
          </a:p>
          <a:p>
            <a:r>
              <a:rPr lang="pt-BR" dirty="0"/>
              <a:t>Durante o planejamento é que criamos hipóteses e cenários pensando em driblar os “icebergs” e encontrar terra firme e frutífera.</a:t>
            </a:r>
          </a:p>
          <a:p>
            <a:r>
              <a:rPr lang="pt-BR" dirty="0" err="1"/>
              <a:t>Ex</a:t>
            </a:r>
            <a:r>
              <a:rPr lang="pt-BR" dirty="0"/>
              <a:t>: aplicativos que disputam mercado com o </a:t>
            </a:r>
            <a:r>
              <a:rPr lang="pt-BR" dirty="0" err="1"/>
              <a:t>uber</a:t>
            </a:r>
            <a:r>
              <a:rPr lang="pt-BR" dirty="0"/>
              <a:t> atualmente.</a:t>
            </a:r>
          </a:p>
        </p:txBody>
      </p:sp>
    </p:spTree>
    <p:extLst>
      <p:ext uri="{BB962C8B-B14F-4D97-AF65-F5344CB8AC3E}">
        <p14:creationId xmlns:p14="http://schemas.microsoft.com/office/powerpoint/2010/main" val="418940485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34DBF5202057B479C2EEC5A2DADA968" ma:contentTypeVersion="10" ma:contentTypeDescription="Criar um novo documento." ma:contentTypeScope="" ma:versionID="c9e0035e47fb23eadcc0731980a29e28">
  <xsd:schema xmlns:xsd="http://www.w3.org/2001/XMLSchema" xmlns:xs="http://www.w3.org/2001/XMLSchema" xmlns:p="http://schemas.microsoft.com/office/2006/metadata/properties" xmlns:ns2="e1cdb180-4032-4e7d-82b5-2037f42a96a8" xmlns:ns3="ddcae529-ab34-42fc-8de8-b1aeec9086a9" targetNamespace="http://schemas.microsoft.com/office/2006/metadata/properties" ma:root="true" ma:fieldsID="ca56cc27f3ba5795e6f038df3c9b3c9d" ns2:_="" ns3:_="">
    <xsd:import namespace="e1cdb180-4032-4e7d-82b5-2037f42a96a8"/>
    <xsd:import namespace="ddcae529-ab34-42fc-8de8-b1aeec9086a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db180-4032-4e7d-82b5-2037f42a96a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Etiquetas de Imagem" ma:readOnly="false" ma:fieldId="{5cf76f15-5ced-4ddc-b409-7134ff3c332f}" ma:taxonomyMulti="true" ma:sspId="95f7c24f-0cb1-428a-9503-2c2229b1001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cae529-ab34-42fc-8de8-b1aeec9086a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b5d48e6-1b67-416f-84f6-11e5811bc7fc}" ma:internalName="TaxCatchAll" ma:showField="CatchAllData" ma:web="ddcae529-ab34-42fc-8de8-b1aeec9086a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hes de 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dcae529-ab34-42fc-8de8-b1aeec9086a9" xsi:nil="true"/>
    <lcf76f155ced4ddcb4097134ff3c332f xmlns="e1cdb180-4032-4e7d-82b5-2037f42a96a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11179A4-14B9-4104-93A3-F9F7B2FF0930}"/>
</file>

<file path=customXml/itemProps2.xml><?xml version="1.0" encoding="utf-8"?>
<ds:datastoreItem xmlns:ds="http://schemas.openxmlformats.org/officeDocument/2006/customXml" ds:itemID="{45C32584-6496-4A00-80FE-2B78C0718696}"/>
</file>

<file path=customXml/itemProps3.xml><?xml version="1.0" encoding="utf-8"?>
<ds:datastoreItem xmlns:ds="http://schemas.openxmlformats.org/officeDocument/2006/customXml" ds:itemID="{48049337-8567-4723-B72A-BDE1D8DE4213}"/>
</file>

<file path=docProps/app.xml><?xml version="1.0" encoding="utf-8"?>
<Properties xmlns="http://schemas.openxmlformats.org/officeDocument/2006/extended-properties" xmlns:vt="http://schemas.openxmlformats.org/officeDocument/2006/docPropsVTypes">
  <TotalTime>331</TotalTime>
  <Words>1996</Words>
  <Application>Microsoft Office PowerPoint</Application>
  <PresentationFormat>Apresentação na tela (4:3)</PresentationFormat>
  <Paragraphs>163</Paragraphs>
  <Slides>34</Slides>
  <Notes>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34</vt:i4>
      </vt:variant>
    </vt:vector>
  </HeadingPairs>
  <TitlesOfParts>
    <vt:vector size="38" baseType="lpstr">
      <vt:lpstr>Arial</vt:lpstr>
      <vt:lpstr>Calibri</vt:lpstr>
      <vt:lpstr>Lato</vt:lpstr>
      <vt:lpstr>Tema do Office</vt:lpstr>
      <vt:lpstr>Apresentação do PowerPoint</vt:lpstr>
      <vt:lpstr>Introdução</vt:lpstr>
      <vt:lpstr>Introdução</vt:lpstr>
      <vt:lpstr>Tempestade de ideias (brainstorming)</vt:lpstr>
      <vt:lpstr>Tempestade de ideias (brainstorming)</vt:lpstr>
      <vt:lpstr>Tempestade de ideias (brainstorming)</vt:lpstr>
      <vt:lpstr>Apresentação do PowerPoint</vt:lpstr>
      <vt:lpstr>Tempestade de ideias (brainstorming)</vt:lpstr>
      <vt:lpstr>Planejando um site de sucesso</vt:lpstr>
      <vt:lpstr>Planejando um site de sucesso</vt:lpstr>
      <vt:lpstr>Planejando um site de sucesso</vt:lpstr>
      <vt:lpstr>Planejando um site de sucesso</vt:lpstr>
      <vt:lpstr>Planejando um site de sucesso</vt:lpstr>
      <vt:lpstr>Análise prognósticas</vt:lpstr>
      <vt:lpstr>Documento de prognóstico</vt:lpstr>
      <vt:lpstr>Documento de prognóstico</vt:lpstr>
      <vt:lpstr>Documento de prognóstico</vt:lpstr>
      <vt:lpstr>Documento de prognóstico</vt:lpstr>
      <vt:lpstr>Documento de prognóstico</vt:lpstr>
      <vt:lpstr>Documento de prognóstico</vt:lpstr>
      <vt:lpstr>Documento de prognóstico</vt:lpstr>
      <vt:lpstr>Documento de prognóstico</vt:lpstr>
      <vt:lpstr>Documento de prognóstico</vt:lpstr>
      <vt:lpstr>Documento de prognóstico</vt:lpstr>
      <vt:lpstr>Documento de prognóstico</vt:lpstr>
      <vt:lpstr>Documento de prognóstico</vt:lpstr>
      <vt:lpstr>Documento de prognóstico</vt:lpstr>
      <vt:lpstr>Estratégia de projeto</vt:lpstr>
      <vt:lpstr>Estratégia de projeto</vt:lpstr>
      <vt:lpstr>Estratégia de projeto</vt:lpstr>
      <vt:lpstr>Estratégia de projeto</vt:lpstr>
      <vt:lpstr>Sobre a área de planejamento</vt:lpstr>
      <vt:lpstr>Sobre a área de planejamento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Roberto Raitani</dc:creator>
  <cp:lastModifiedBy>Jose Carlos Cruqui</cp:lastModifiedBy>
  <cp:revision>26</cp:revision>
  <dcterms:created xsi:type="dcterms:W3CDTF">2014-02-07T14:30:56Z</dcterms:created>
  <dcterms:modified xsi:type="dcterms:W3CDTF">2023-04-14T12:13:23Z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0x010100D34DBF5202057B479C2EEC5A2DADA968</vt:lpwstr>
  </property>
</Properties>
</file>