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3" r:id="rId4"/>
    <p:sldId id="284" r:id="rId5"/>
    <p:sldId id="285" r:id="rId6"/>
    <p:sldId id="268" r:id="rId7"/>
    <p:sldId id="286" r:id="rId8"/>
    <p:sldId id="269" r:id="rId9"/>
    <p:sldId id="270" r:id="rId10"/>
    <p:sldId id="271" r:id="rId11"/>
    <p:sldId id="287" r:id="rId12"/>
    <p:sldId id="272" r:id="rId13"/>
    <p:sldId id="273" r:id="rId14"/>
    <p:sldId id="274" r:id="rId15"/>
    <p:sldId id="275" r:id="rId16"/>
    <p:sldId id="276" r:id="rId17"/>
    <p:sldId id="277" r:id="rId18"/>
    <p:sldId id="278" r:id="rId19"/>
    <p:sldId id="288" r:id="rId20"/>
    <p:sldId id="264"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7231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21231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19288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60971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40669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0D5C455-9F21-493B-BEFC-9ECED805454F}"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46031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0D5C455-9F21-493B-BEFC-9ECED805454F}" type="datetimeFigureOut">
              <a:rPr lang="pt-BR" smtClean="0"/>
              <a:t>14/04/2023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49751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0D5C455-9F21-493B-BEFC-9ECED805454F}" type="datetimeFigureOut">
              <a:rPr lang="pt-BR" smtClean="0"/>
              <a:t>14/04/2023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187359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0D5C455-9F21-493B-BEFC-9ECED805454F}" type="datetimeFigureOut">
              <a:rPr lang="pt-BR" smtClean="0"/>
              <a:t>14/04/2023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111655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0D5C455-9F21-493B-BEFC-9ECED805454F}"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61832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0D5C455-9F21-493B-BEFC-9ECED805454F}"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55217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A7516-3626-4E0C-9FC6-8C0A1B582EB6}" type="slidenum">
              <a:rPr lang="pt-BR" smtClean="0"/>
              <a:t>‹nº›</a:t>
            </a:fld>
            <a:endParaRPr lang="pt-BR"/>
          </a:p>
        </p:txBody>
      </p:sp>
    </p:spTree>
    <p:extLst>
      <p:ext uri="{BB962C8B-B14F-4D97-AF65-F5344CB8AC3E}">
        <p14:creationId xmlns:p14="http://schemas.microsoft.com/office/powerpoint/2010/main" val="340678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txBox="1">
            <a:spLocks/>
          </p:cNvSpPr>
          <p:nvPr/>
        </p:nvSpPr>
        <p:spPr>
          <a:xfrm>
            <a:off x="1979712" y="1916832"/>
            <a:ext cx="5256584" cy="13681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a:solidFill>
                  <a:srgbClr val="003399"/>
                </a:solidFill>
                <a:latin typeface="Arial" panose="020B0604020202020204" pitchFamily="34" charset="0"/>
                <a:cs typeface="Arial" panose="020B0604020202020204" pitchFamily="34" charset="0"/>
              </a:rPr>
              <a:t> Redação</a:t>
            </a:r>
          </a:p>
        </p:txBody>
      </p:sp>
    </p:spTree>
    <p:extLst>
      <p:ext uri="{BB962C8B-B14F-4D97-AF65-F5344CB8AC3E}">
        <p14:creationId xmlns:p14="http://schemas.microsoft.com/office/powerpoint/2010/main" val="271847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técnica da pirâmide invertida</a:t>
            </a:r>
          </a:p>
        </p:txBody>
      </p:sp>
      <p:sp>
        <p:nvSpPr>
          <p:cNvPr id="3" name="Espaço Reservado para Conteúdo 2"/>
          <p:cNvSpPr>
            <a:spLocks noGrp="1"/>
          </p:cNvSpPr>
          <p:nvPr>
            <p:ph idx="1"/>
          </p:nvPr>
        </p:nvSpPr>
        <p:spPr/>
        <p:txBody>
          <a:bodyPr/>
          <a:lstStyle/>
          <a:p>
            <a:r>
              <a:rPr lang="pt-BR" dirty="0"/>
              <a:t>Conclusão: se o site estiver com as informações “rápidas no gatilho”, possui mais chances de que o usuário se interesse pelo conteúdo e continue a navegação</a:t>
            </a:r>
          </a:p>
          <a:p>
            <a:r>
              <a:rPr lang="pt-BR" dirty="0"/>
              <a:t>O mais importante é ser claro, simplista e objetivo</a:t>
            </a:r>
          </a:p>
        </p:txBody>
      </p:sp>
    </p:spTree>
    <p:extLst>
      <p:ext uri="{BB962C8B-B14F-4D97-AF65-F5344CB8AC3E}">
        <p14:creationId xmlns:p14="http://schemas.microsoft.com/office/powerpoint/2010/main" val="416480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técnica da pirâmide invertida</a:t>
            </a:r>
          </a:p>
        </p:txBody>
      </p:sp>
      <p:sp>
        <p:nvSpPr>
          <p:cNvPr id="3" name="Espaço Reservado para Conteúdo 2"/>
          <p:cNvSpPr>
            <a:spLocks noGrp="1"/>
          </p:cNvSpPr>
          <p:nvPr>
            <p:ph idx="1"/>
          </p:nvPr>
        </p:nvSpPr>
        <p:spPr>
          <a:xfrm>
            <a:off x="457200" y="1700808"/>
            <a:ext cx="8229600" cy="4425355"/>
          </a:xfrm>
        </p:spPr>
        <p:txBody>
          <a:bodyPr/>
          <a:lstStyle/>
          <a:p>
            <a:r>
              <a:rPr lang="pt-BR" dirty="0"/>
              <a:t>1</a:t>
            </a:r>
          </a:p>
          <a:p>
            <a:r>
              <a:rPr lang="pt-BR" dirty="0"/>
              <a:t>2</a:t>
            </a:r>
          </a:p>
          <a:p>
            <a:r>
              <a:rPr lang="pt-BR" dirty="0"/>
              <a:t>3</a:t>
            </a:r>
          </a:p>
          <a:p>
            <a:r>
              <a:rPr lang="pt-BR" dirty="0"/>
              <a:t>4</a:t>
            </a:r>
          </a:p>
          <a:p>
            <a:r>
              <a:rPr lang="pt-BR" dirty="0"/>
              <a:t>5</a:t>
            </a:r>
          </a:p>
          <a:p>
            <a:r>
              <a:rPr lang="pt-BR" dirty="0"/>
              <a:t>6</a:t>
            </a:r>
          </a:p>
          <a:p>
            <a:r>
              <a:rPr lang="pt-BR" dirty="0"/>
              <a:t>7</a:t>
            </a:r>
          </a:p>
        </p:txBody>
      </p:sp>
      <p:sp>
        <p:nvSpPr>
          <p:cNvPr id="4" name="Fluxograma: Mesclar 3"/>
          <p:cNvSpPr/>
          <p:nvPr/>
        </p:nvSpPr>
        <p:spPr>
          <a:xfrm>
            <a:off x="1115616" y="1769758"/>
            <a:ext cx="6624736" cy="4639575"/>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5" name="CaixaDeTexto 4"/>
          <p:cNvSpPr txBox="1"/>
          <p:nvPr/>
        </p:nvSpPr>
        <p:spPr>
          <a:xfrm>
            <a:off x="1547664" y="1844824"/>
            <a:ext cx="5760640" cy="369332"/>
          </a:xfrm>
          <a:prstGeom prst="rect">
            <a:avLst/>
          </a:prstGeom>
          <a:noFill/>
        </p:spPr>
        <p:txBody>
          <a:bodyPr wrap="square" rtlCol="0">
            <a:spAutoFit/>
          </a:bodyPr>
          <a:lstStyle/>
          <a:p>
            <a:pPr algn="ctr"/>
            <a:r>
              <a:rPr lang="pt-BR" b="1" dirty="0"/>
              <a:t>O que é mais importante para o usuário saber?</a:t>
            </a:r>
          </a:p>
        </p:txBody>
      </p:sp>
      <p:sp>
        <p:nvSpPr>
          <p:cNvPr id="6" name="CaixaDeTexto 5"/>
          <p:cNvSpPr txBox="1"/>
          <p:nvPr/>
        </p:nvSpPr>
        <p:spPr>
          <a:xfrm>
            <a:off x="1871700" y="2352644"/>
            <a:ext cx="5112568" cy="369332"/>
          </a:xfrm>
          <a:prstGeom prst="rect">
            <a:avLst/>
          </a:prstGeom>
          <a:noFill/>
        </p:spPr>
        <p:txBody>
          <a:bodyPr wrap="square" rtlCol="0">
            <a:spAutoFit/>
          </a:bodyPr>
          <a:lstStyle/>
          <a:p>
            <a:pPr algn="ctr"/>
            <a:r>
              <a:rPr lang="pt-BR" b="1" dirty="0"/>
              <a:t>O que é importante mas não fundamental?</a:t>
            </a:r>
          </a:p>
        </p:txBody>
      </p:sp>
      <p:sp>
        <p:nvSpPr>
          <p:cNvPr id="7" name="CaixaDeTexto 6"/>
          <p:cNvSpPr txBox="1"/>
          <p:nvPr/>
        </p:nvSpPr>
        <p:spPr>
          <a:xfrm>
            <a:off x="2033718" y="2937453"/>
            <a:ext cx="4860540" cy="369332"/>
          </a:xfrm>
          <a:prstGeom prst="rect">
            <a:avLst/>
          </a:prstGeom>
          <a:noFill/>
        </p:spPr>
        <p:txBody>
          <a:bodyPr wrap="square" rtlCol="0">
            <a:spAutoFit/>
          </a:bodyPr>
          <a:lstStyle/>
          <a:p>
            <a:pPr algn="ctr"/>
            <a:r>
              <a:rPr lang="pt-BR" b="1" dirty="0"/>
              <a:t>O que é complementar?</a:t>
            </a:r>
          </a:p>
        </p:txBody>
      </p:sp>
      <p:sp>
        <p:nvSpPr>
          <p:cNvPr id="8" name="CaixaDeTexto 7"/>
          <p:cNvSpPr txBox="1"/>
          <p:nvPr/>
        </p:nvSpPr>
        <p:spPr>
          <a:xfrm>
            <a:off x="2699792" y="3246829"/>
            <a:ext cx="3528392" cy="923330"/>
          </a:xfrm>
          <a:prstGeom prst="rect">
            <a:avLst/>
          </a:prstGeom>
          <a:noFill/>
        </p:spPr>
        <p:txBody>
          <a:bodyPr wrap="square" rtlCol="0">
            <a:spAutoFit/>
          </a:bodyPr>
          <a:lstStyle/>
          <a:p>
            <a:pPr algn="ctr"/>
            <a:r>
              <a:rPr lang="pt-BR" b="1" dirty="0"/>
              <a:t>O que você quer dizer mais o usuário não tem muito interesse em saber?</a:t>
            </a:r>
          </a:p>
        </p:txBody>
      </p:sp>
      <p:sp>
        <p:nvSpPr>
          <p:cNvPr id="9" name="CaixaDeTexto 8"/>
          <p:cNvSpPr txBox="1"/>
          <p:nvPr/>
        </p:nvSpPr>
        <p:spPr>
          <a:xfrm>
            <a:off x="2699792" y="4123823"/>
            <a:ext cx="3168352" cy="369332"/>
          </a:xfrm>
          <a:prstGeom prst="rect">
            <a:avLst/>
          </a:prstGeom>
          <a:noFill/>
        </p:spPr>
        <p:txBody>
          <a:bodyPr wrap="square" rtlCol="0">
            <a:spAutoFit/>
          </a:bodyPr>
          <a:lstStyle/>
          <a:p>
            <a:pPr algn="ctr"/>
            <a:r>
              <a:rPr lang="pt-BR" b="1" dirty="0"/>
              <a:t>O que é irrelevante?</a:t>
            </a:r>
          </a:p>
        </p:txBody>
      </p:sp>
      <p:sp>
        <p:nvSpPr>
          <p:cNvPr id="10" name="CaixaDeTexto 9"/>
          <p:cNvSpPr txBox="1"/>
          <p:nvPr/>
        </p:nvSpPr>
        <p:spPr>
          <a:xfrm>
            <a:off x="3023828" y="4727373"/>
            <a:ext cx="2880320" cy="369332"/>
          </a:xfrm>
          <a:prstGeom prst="rect">
            <a:avLst/>
          </a:prstGeom>
          <a:noFill/>
        </p:spPr>
        <p:txBody>
          <a:bodyPr wrap="square" rtlCol="0">
            <a:spAutoFit/>
          </a:bodyPr>
          <a:lstStyle/>
          <a:p>
            <a:pPr algn="ctr"/>
            <a:r>
              <a:rPr lang="pt-BR" b="1" dirty="0"/>
              <a:t>O que é dispensável?</a:t>
            </a:r>
          </a:p>
        </p:txBody>
      </p:sp>
      <p:sp>
        <p:nvSpPr>
          <p:cNvPr id="11" name="CaixaDeTexto 10"/>
          <p:cNvSpPr txBox="1"/>
          <p:nvPr/>
        </p:nvSpPr>
        <p:spPr>
          <a:xfrm>
            <a:off x="3239852" y="5330923"/>
            <a:ext cx="2448272" cy="369332"/>
          </a:xfrm>
          <a:prstGeom prst="rect">
            <a:avLst/>
          </a:prstGeom>
          <a:noFill/>
        </p:spPr>
        <p:txBody>
          <a:bodyPr wrap="square" rtlCol="0">
            <a:spAutoFit/>
          </a:bodyPr>
          <a:lstStyle/>
          <a:p>
            <a:pPr algn="ctr"/>
            <a:r>
              <a:rPr lang="pt-BR" b="1" dirty="0"/>
              <a:t>O que é inútil?</a:t>
            </a:r>
          </a:p>
        </p:txBody>
      </p:sp>
      <p:cxnSp>
        <p:nvCxnSpPr>
          <p:cNvPr id="13" name="Conector de seta reta 12"/>
          <p:cNvCxnSpPr/>
          <p:nvPr/>
        </p:nvCxnSpPr>
        <p:spPr>
          <a:xfrm>
            <a:off x="1115616" y="1988840"/>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a:off x="1115616" y="2564904"/>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a:off x="1115616" y="3140968"/>
            <a:ext cx="2088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p:cNvCxnSpPr>
            <a:endCxn id="8" idx="1"/>
          </p:cNvCxnSpPr>
          <p:nvPr/>
        </p:nvCxnSpPr>
        <p:spPr>
          <a:xfrm>
            <a:off x="1079612" y="3708494"/>
            <a:ext cx="1620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p:nvPr/>
        </p:nvCxnSpPr>
        <p:spPr>
          <a:xfrm>
            <a:off x="1115616" y="4293419"/>
            <a:ext cx="2088232" cy="1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1115616" y="4908483"/>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p:nvPr/>
        </p:nvCxnSpPr>
        <p:spPr>
          <a:xfrm>
            <a:off x="1151620" y="5482302"/>
            <a:ext cx="2556284" cy="3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78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1. O que é mais importante para o usuário saber?</a:t>
            </a:r>
          </a:p>
        </p:txBody>
      </p:sp>
      <p:sp>
        <p:nvSpPr>
          <p:cNvPr id="3" name="Espaço Reservado para Conteúdo 2"/>
          <p:cNvSpPr>
            <a:spLocks noGrp="1"/>
          </p:cNvSpPr>
          <p:nvPr>
            <p:ph idx="1"/>
          </p:nvPr>
        </p:nvSpPr>
        <p:spPr/>
        <p:txBody>
          <a:bodyPr/>
          <a:lstStyle/>
          <a:p>
            <a:r>
              <a:rPr lang="pt-BR" dirty="0"/>
              <a:t>Antes de começar a escrever reflita sobre: O que o usuário deseja encontrar em meu site?</a:t>
            </a:r>
          </a:p>
          <a:p>
            <a:r>
              <a:rPr lang="pt-BR" dirty="0"/>
              <a:t>Erro comum: começar com conteúdos institucionais e corporativos. Ex.: “ A nossa empresa existe há </a:t>
            </a:r>
            <a:r>
              <a:rPr lang="pt-BR" dirty="0" err="1"/>
              <a:t>xxxx</a:t>
            </a:r>
            <a:r>
              <a:rPr lang="pt-BR" dirty="0"/>
              <a:t> anos...”</a:t>
            </a:r>
          </a:p>
          <a:p>
            <a:r>
              <a:rPr lang="pt-BR" dirty="0"/>
              <a:t>Exemplo de utilização: Oferecemos gratuitamente no pacote de viagem familiar os custos de até uma criança (até 12 anos)</a:t>
            </a:r>
          </a:p>
        </p:txBody>
      </p:sp>
    </p:spTree>
    <p:extLst>
      <p:ext uri="{BB962C8B-B14F-4D97-AF65-F5344CB8AC3E}">
        <p14:creationId xmlns:p14="http://schemas.microsoft.com/office/powerpoint/2010/main" val="48625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2. O que é importante mas não fundamental?</a:t>
            </a:r>
          </a:p>
        </p:txBody>
      </p:sp>
      <p:sp>
        <p:nvSpPr>
          <p:cNvPr id="3" name="Espaço Reservado para Conteúdo 2"/>
          <p:cNvSpPr>
            <a:spLocks noGrp="1"/>
          </p:cNvSpPr>
          <p:nvPr>
            <p:ph idx="1"/>
          </p:nvPr>
        </p:nvSpPr>
        <p:spPr/>
        <p:txBody>
          <a:bodyPr/>
          <a:lstStyle/>
          <a:p>
            <a:r>
              <a:rPr lang="pt-BR" dirty="0"/>
              <a:t>Vamos colocar o quê complementa o item 1</a:t>
            </a:r>
          </a:p>
          <a:p>
            <a:r>
              <a:rPr lang="pt-BR" dirty="0"/>
              <a:t>Lembre-se: seja objetivo e claro</a:t>
            </a:r>
          </a:p>
          <a:p>
            <a:r>
              <a:rPr lang="pt-BR" dirty="0"/>
              <a:t>Exemplo de utilização: Para os pacotes de viagem familiares é necessário fechar conosco com no mínimo três meses de antecedência</a:t>
            </a:r>
          </a:p>
        </p:txBody>
      </p:sp>
    </p:spTree>
    <p:extLst>
      <p:ext uri="{BB962C8B-B14F-4D97-AF65-F5344CB8AC3E}">
        <p14:creationId xmlns:p14="http://schemas.microsoft.com/office/powerpoint/2010/main" val="144023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3. O que é complementar?</a:t>
            </a:r>
          </a:p>
        </p:txBody>
      </p:sp>
      <p:sp>
        <p:nvSpPr>
          <p:cNvPr id="3" name="Espaço Reservado para Conteúdo 2"/>
          <p:cNvSpPr>
            <a:spLocks noGrp="1"/>
          </p:cNvSpPr>
          <p:nvPr>
            <p:ph idx="1"/>
          </p:nvPr>
        </p:nvSpPr>
        <p:spPr/>
        <p:txBody>
          <a:bodyPr>
            <a:normAutofit fontScale="92500" lnSpcReduction="20000"/>
          </a:bodyPr>
          <a:lstStyle/>
          <a:p>
            <a:r>
              <a:rPr lang="pt-BR" dirty="0"/>
              <a:t>Agora já é possível falar de forma mais detalhada</a:t>
            </a:r>
          </a:p>
          <a:p>
            <a:r>
              <a:rPr lang="pt-BR" dirty="0"/>
              <a:t>Lembre-se: é muito importante oferecer em seu site conteúdos complementares ao tema principal, cativando os usuários mais exigentes e fortalecendo seu site nos buscadores da Google (o </a:t>
            </a:r>
            <a:r>
              <a:rPr lang="pt-BR" dirty="0" err="1"/>
              <a:t>google</a:t>
            </a:r>
            <a:r>
              <a:rPr lang="pt-BR" dirty="0"/>
              <a:t> é um buscador orientado ao conteúdo)</a:t>
            </a:r>
          </a:p>
          <a:p>
            <a:r>
              <a:rPr lang="pt-BR" dirty="0"/>
              <a:t>Exemplo de utilização: Orientamos a todos que, por precaução, compareçam no dia e local de embarque com os seguintes itens: RG, CPF e comp. de pagamento da primeira parcela do pacote</a:t>
            </a:r>
            <a:endParaRPr lang="pt-BR" b="1" dirty="0"/>
          </a:p>
        </p:txBody>
      </p:sp>
    </p:spTree>
    <p:extLst>
      <p:ext uri="{BB962C8B-B14F-4D97-AF65-F5344CB8AC3E}">
        <p14:creationId xmlns:p14="http://schemas.microsoft.com/office/powerpoint/2010/main" val="348619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4. O que você quer dizer mas o usuário não tem muito interesse em saber?</a:t>
            </a:r>
          </a:p>
        </p:txBody>
      </p:sp>
      <p:sp>
        <p:nvSpPr>
          <p:cNvPr id="3" name="Espaço Reservado para Conteúdo 2"/>
          <p:cNvSpPr>
            <a:spLocks noGrp="1"/>
          </p:cNvSpPr>
          <p:nvPr>
            <p:ph idx="1"/>
          </p:nvPr>
        </p:nvSpPr>
        <p:spPr/>
        <p:txBody>
          <a:bodyPr>
            <a:normAutofit lnSpcReduction="10000"/>
          </a:bodyPr>
          <a:lstStyle/>
          <a:p>
            <a:r>
              <a:rPr lang="pt-BR" dirty="0"/>
              <a:t>Essa parte é muito delicada</a:t>
            </a:r>
          </a:p>
          <a:p>
            <a:r>
              <a:rPr lang="pt-BR" dirty="0"/>
              <a:t>É o conteúdo que parece não fazer muito sentido do ponto de vista comercial, porém é muito importante para o dono do site</a:t>
            </a:r>
          </a:p>
          <a:p>
            <a:r>
              <a:rPr lang="pt-BR" dirty="0"/>
              <a:t>Dica: um conteúdo de importância 4 não deverá estar exposto na Home do site, pois não é de necessidade fundamental informa-lo</a:t>
            </a:r>
          </a:p>
          <a:p>
            <a:r>
              <a:rPr lang="pt-BR" dirty="0"/>
              <a:t>Exemplo de utilização: O Senhor é meu pastor e nada me faltará</a:t>
            </a:r>
          </a:p>
        </p:txBody>
      </p:sp>
    </p:spTree>
    <p:extLst>
      <p:ext uri="{BB962C8B-B14F-4D97-AF65-F5344CB8AC3E}">
        <p14:creationId xmlns:p14="http://schemas.microsoft.com/office/powerpoint/2010/main" val="270570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irrelevante?</a:t>
            </a:r>
          </a:p>
        </p:txBody>
      </p:sp>
      <p:sp>
        <p:nvSpPr>
          <p:cNvPr id="3" name="Espaço Reservado para Conteúdo 2"/>
          <p:cNvSpPr>
            <a:spLocks noGrp="1"/>
          </p:cNvSpPr>
          <p:nvPr>
            <p:ph idx="1"/>
          </p:nvPr>
        </p:nvSpPr>
        <p:spPr/>
        <p:txBody>
          <a:bodyPr>
            <a:normAutofit fontScale="92500" lnSpcReduction="20000"/>
          </a:bodyPr>
          <a:lstStyle/>
          <a:p>
            <a:r>
              <a:rPr lang="pt-BR" dirty="0"/>
              <a:t>Esse tipo de conteúdo possui mais o caráter de entretenimento ou de mera curiosidade mesmo</a:t>
            </a:r>
          </a:p>
          <a:p>
            <a:r>
              <a:rPr lang="pt-BR" dirty="0"/>
              <a:t>Pode ser utilizado para enriquecer o conteúdo do site e manter usuários por mais tempo</a:t>
            </a:r>
          </a:p>
          <a:p>
            <a:r>
              <a:rPr lang="pt-BR" dirty="0"/>
              <a:t>Aumenta o potencial semântico do texto, pois cria um contexto sobre o tema</a:t>
            </a:r>
          </a:p>
          <a:p>
            <a:r>
              <a:rPr lang="pt-BR" dirty="0"/>
              <a:t>Exemplo de utilização: A cidade de São Paulo é considerada a capital da pizza, pois possui diversas pizzarias com cardápios elogiados internacionalmente, além de uma enorme variedade de sabores</a:t>
            </a:r>
          </a:p>
        </p:txBody>
      </p:sp>
    </p:spTree>
    <p:extLst>
      <p:ext uri="{BB962C8B-B14F-4D97-AF65-F5344CB8AC3E}">
        <p14:creationId xmlns:p14="http://schemas.microsoft.com/office/powerpoint/2010/main" val="224114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6. O que é dispensável?</a:t>
            </a:r>
          </a:p>
        </p:txBody>
      </p:sp>
      <p:sp>
        <p:nvSpPr>
          <p:cNvPr id="3" name="Espaço Reservado para Conteúdo 2"/>
          <p:cNvSpPr>
            <a:spLocks noGrp="1"/>
          </p:cNvSpPr>
          <p:nvPr>
            <p:ph idx="1"/>
          </p:nvPr>
        </p:nvSpPr>
        <p:spPr/>
        <p:txBody>
          <a:bodyPr/>
          <a:lstStyle/>
          <a:p>
            <a:r>
              <a:rPr lang="pt-BR" dirty="0"/>
              <a:t>É o conteúdo que chamamos de “encher linguiça”</a:t>
            </a:r>
          </a:p>
          <a:p>
            <a:r>
              <a:rPr lang="pt-BR" dirty="0"/>
              <a:t>Exemplo de utilização: Possuímos sede própria</a:t>
            </a:r>
          </a:p>
        </p:txBody>
      </p:sp>
    </p:spTree>
    <p:extLst>
      <p:ext uri="{BB962C8B-B14F-4D97-AF65-F5344CB8AC3E}">
        <p14:creationId xmlns:p14="http://schemas.microsoft.com/office/powerpoint/2010/main" val="376805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7. O que é inútil?</a:t>
            </a:r>
          </a:p>
        </p:txBody>
      </p:sp>
      <p:sp>
        <p:nvSpPr>
          <p:cNvPr id="3" name="Espaço Reservado para Conteúdo 2"/>
          <p:cNvSpPr>
            <a:spLocks noGrp="1"/>
          </p:cNvSpPr>
          <p:nvPr>
            <p:ph idx="1"/>
          </p:nvPr>
        </p:nvSpPr>
        <p:spPr/>
        <p:txBody>
          <a:bodyPr>
            <a:normAutofit fontScale="92500" lnSpcReduction="10000"/>
          </a:bodyPr>
          <a:lstStyle/>
          <a:p>
            <a:r>
              <a:rPr lang="pt-BR" dirty="0"/>
              <a:t>Essa estratégia era muito comum na época da Web 1.0, talvez devido à velocidade das conexões serem muito lentas – quanto mais conteúdo de interesse geral estivesse em seu site maiores seriam as chances de um usuário permanecer conectado nele, pois antigamente ir de um site para outro era algo que levava minutos para ocorrer</a:t>
            </a:r>
          </a:p>
          <a:p>
            <a:r>
              <a:rPr lang="pt-BR" dirty="0"/>
              <a:t>Exemplo de utilização: A Espanha vence copa do mundo</a:t>
            </a:r>
          </a:p>
        </p:txBody>
      </p:sp>
    </p:spTree>
    <p:extLst>
      <p:ext uri="{BB962C8B-B14F-4D97-AF65-F5344CB8AC3E}">
        <p14:creationId xmlns:p14="http://schemas.microsoft.com/office/powerpoint/2010/main" val="211974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Sobre a área de Redação</a:t>
            </a:r>
          </a:p>
        </p:txBody>
      </p:sp>
      <p:sp>
        <p:nvSpPr>
          <p:cNvPr id="3" name="Espaço Reservado para Conteúdo 2"/>
          <p:cNvSpPr>
            <a:spLocks noGrp="1"/>
          </p:cNvSpPr>
          <p:nvPr>
            <p:ph idx="1"/>
          </p:nvPr>
        </p:nvSpPr>
        <p:spPr/>
        <p:txBody>
          <a:bodyPr>
            <a:normAutofit fontScale="77500" lnSpcReduction="20000"/>
          </a:bodyPr>
          <a:lstStyle/>
          <a:p>
            <a:r>
              <a:rPr lang="pt-BR" b="1" dirty="0"/>
              <a:t>Perfil profissional: </a:t>
            </a:r>
            <a:r>
              <a:rPr lang="pt-BR" dirty="0"/>
              <a:t>Redator, Jornalista, Publicitário, Web Writer</a:t>
            </a:r>
          </a:p>
          <a:p>
            <a:r>
              <a:rPr lang="pt-BR" b="1" dirty="0"/>
              <a:t>Programas utilizados: </a:t>
            </a:r>
            <a:r>
              <a:rPr lang="pt-BR" dirty="0"/>
              <a:t>editor de texto</a:t>
            </a:r>
          </a:p>
          <a:p>
            <a:r>
              <a:rPr lang="pt-BR" b="1" dirty="0"/>
              <a:t>Função na criação de um site: </a:t>
            </a:r>
            <a:r>
              <a:rPr lang="pt-BR" dirty="0"/>
              <a:t>é o profissional responsável pelo conteúdo, ou seja, por textos, anexos, notícias, etc.</a:t>
            </a:r>
          </a:p>
          <a:p>
            <a:r>
              <a:rPr lang="pt-BR" b="1" dirty="0"/>
              <a:t>Fluxo de trabalho: </a:t>
            </a:r>
            <a:r>
              <a:rPr lang="pt-BR" dirty="0"/>
              <a:t>deve começar a elaborar o conteúdo a partir do recebimento do </a:t>
            </a:r>
            <a:r>
              <a:rPr lang="pt-BR" dirty="0" err="1"/>
              <a:t>wireframe</a:t>
            </a:r>
            <a:r>
              <a:rPr lang="pt-BR" dirty="0"/>
              <a:t> (documento gerado na etapa de arquitetura da informação)</a:t>
            </a:r>
          </a:p>
          <a:p>
            <a:r>
              <a:rPr lang="pt-BR" b="1" dirty="0"/>
              <a:t>Responsabilidades: </a:t>
            </a:r>
            <a:r>
              <a:rPr lang="pt-BR" dirty="0"/>
              <a:t>responder pelo conteúdo do site e trabalhar em conjunto com a criação, se necessário</a:t>
            </a:r>
          </a:p>
          <a:p>
            <a:r>
              <a:rPr lang="pt-BR" b="1" dirty="0"/>
              <a:t>Artefato gerado: </a:t>
            </a:r>
            <a:r>
              <a:rPr lang="pt-BR" dirty="0"/>
              <a:t>textos e arquivos para download</a:t>
            </a:r>
            <a:endParaRPr lang="pt-BR" b="1" dirty="0"/>
          </a:p>
        </p:txBody>
      </p:sp>
    </p:spTree>
    <p:extLst>
      <p:ext uri="{BB962C8B-B14F-4D97-AF65-F5344CB8AC3E}">
        <p14:creationId xmlns:p14="http://schemas.microsoft.com/office/powerpoint/2010/main" val="283069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meio e a mensagem</a:t>
            </a:r>
          </a:p>
        </p:txBody>
      </p:sp>
      <p:sp>
        <p:nvSpPr>
          <p:cNvPr id="3" name="Espaço Reservado para Conteúdo 2"/>
          <p:cNvSpPr>
            <a:spLocks noGrp="1"/>
          </p:cNvSpPr>
          <p:nvPr>
            <p:ph idx="1"/>
          </p:nvPr>
        </p:nvSpPr>
        <p:spPr/>
        <p:txBody>
          <a:bodyPr/>
          <a:lstStyle/>
          <a:p>
            <a:r>
              <a:rPr lang="pt-BR" dirty="0"/>
              <a:t>A mensagem na internet deve ser: sucinta, estonteante, breve e arrebatadora</a:t>
            </a:r>
          </a:p>
          <a:p>
            <a:r>
              <a:rPr lang="pt-BR" dirty="0"/>
              <a:t>A fórmula é muito simples e cabe em apenas uma frase</a:t>
            </a:r>
          </a:p>
          <a:p>
            <a:r>
              <a:rPr lang="pt-BR" dirty="0"/>
              <a:t>A internet é um meio urgente</a:t>
            </a:r>
          </a:p>
          <a:p>
            <a:r>
              <a:rPr lang="pt-BR" dirty="0"/>
              <a:t>São segundos preciosos que separam se um usuário continuará navegando em seu site ou se irá desistir</a:t>
            </a:r>
          </a:p>
        </p:txBody>
      </p:sp>
    </p:spTree>
    <p:extLst>
      <p:ext uri="{BB962C8B-B14F-4D97-AF65-F5344CB8AC3E}">
        <p14:creationId xmlns:p14="http://schemas.microsoft.com/office/powerpoint/2010/main" val="10250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31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meio e a mensagem</a:t>
            </a:r>
          </a:p>
        </p:txBody>
      </p:sp>
      <p:sp>
        <p:nvSpPr>
          <p:cNvPr id="3" name="Espaço Reservado para Conteúdo 2"/>
          <p:cNvSpPr>
            <a:spLocks noGrp="1"/>
          </p:cNvSpPr>
          <p:nvPr>
            <p:ph idx="1"/>
          </p:nvPr>
        </p:nvSpPr>
        <p:spPr/>
        <p:txBody>
          <a:bodyPr/>
          <a:lstStyle/>
          <a:p>
            <a:r>
              <a:rPr lang="pt-BR" dirty="0"/>
              <a:t>A objetividade deve estar evidente</a:t>
            </a:r>
          </a:p>
          <a:p>
            <a:r>
              <a:rPr lang="pt-BR" dirty="0"/>
              <a:t>Deve ser clara e direta – quanto mais longe o usuário estiver da informação que procura mais insatisfeito irá ficar com o que lê</a:t>
            </a:r>
          </a:p>
          <a:p>
            <a:r>
              <a:rPr lang="pt-BR" dirty="0"/>
              <a:t>A mensagem é tocante, rica, urgente, esclarecedora</a:t>
            </a:r>
          </a:p>
          <a:p>
            <a:r>
              <a:rPr lang="pt-BR" dirty="0"/>
              <a:t>Textos sisudos ficam deslocados na web, salvo em portais de notícias</a:t>
            </a:r>
          </a:p>
        </p:txBody>
      </p:sp>
    </p:spTree>
    <p:extLst>
      <p:ext uri="{BB962C8B-B14F-4D97-AF65-F5344CB8AC3E}">
        <p14:creationId xmlns:p14="http://schemas.microsoft.com/office/powerpoint/2010/main" val="76329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meio e a mensagem</a:t>
            </a:r>
          </a:p>
        </p:txBody>
      </p:sp>
      <p:sp>
        <p:nvSpPr>
          <p:cNvPr id="3" name="Espaço Reservado para Conteúdo 2"/>
          <p:cNvSpPr>
            <a:spLocks noGrp="1"/>
          </p:cNvSpPr>
          <p:nvPr>
            <p:ph idx="1"/>
          </p:nvPr>
        </p:nvSpPr>
        <p:spPr/>
        <p:txBody>
          <a:bodyPr>
            <a:normAutofit lnSpcReduction="10000"/>
          </a:bodyPr>
          <a:lstStyle/>
          <a:p>
            <a:r>
              <a:rPr lang="pt-BR" dirty="0"/>
              <a:t>A formalidade deve ser posta de lado e conceder lugar para a espontaneidade</a:t>
            </a:r>
          </a:p>
          <a:p>
            <a:r>
              <a:rPr lang="pt-BR" dirty="0"/>
              <a:t>O vocabulário deve ser moderno, evitando termos arcaicos ou formais</a:t>
            </a:r>
          </a:p>
          <a:p>
            <a:r>
              <a:rPr lang="pt-BR" dirty="0"/>
              <a:t>Na web palavras como “todavia”, “apogeu” ou “intrínseco” causam a mesma estranheza ao internauta que outras como “</a:t>
            </a:r>
            <a:r>
              <a:rPr lang="pt-BR" dirty="0" err="1"/>
              <a:t>linkado</a:t>
            </a:r>
            <a:r>
              <a:rPr lang="pt-BR" dirty="0"/>
              <a:t>”, “post”, “</a:t>
            </a:r>
            <a:r>
              <a:rPr lang="pt-BR" dirty="0" err="1"/>
              <a:t>hashtag</a:t>
            </a:r>
            <a:r>
              <a:rPr lang="pt-BR" dirty="0"/>
              <a:t>” poderiam soar em um jornal para seus leitores</a:t>
            </a:r>
          </a:p>
        </p:txBody>
      </p:sp>
    </p:spTree>
    <p:extLst>
      <p:ext uri="{BB962C8B-B14F-4D97-AF65-F5344CB8AC3E}">
        <p14:creationId xmlns:p14="http://schemas.microsoft.com/office/powerpoint/2010/main" val="288790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meio e a mensagem</a:t>
            </a:r>
          </a:p>
        </p:txBody>
      </p:sp>
      <p:sp>
        <p:nvSpPr>
          <p:cNvPr id="3" name="Espaço Reservado para Conteúdo 2"/>
          <p:cNvSpPr>
            <a:spLocks noGrp="1"/>
          </p:cNvSpPr>
          <p:nvPr>
            <p:ph idx="1"/>
          </p:nvPr>
        </p:nvSpPr>
        <p:spPr/>
        <p:txBody>
          <a:bodyPr>
            <a:normAutofit/>
          </a:bodyPr>
          <a:lstStyle/>
          <a:p>
            <a:r>
              <a:rPr lang="pt-BR" dirty="0"/>
              <a:t>A melhor receita para aprender a escrever textos que cativem as pessoas é ler bastante</a:t>
            </a:r>
          </a:p>
          <a:p>
            <a:r>
              <a:rPr lang="pt-BR" dirty="0"/>
              <a:t>Siga </a:t>
            </a:r>
            <a:r>
              <a:rPr lang="pt-BR" dirty="0" err="1"/>
              <a:t>blogueiros</a:t>
            </a:r>
            <a:r>
              <a:rPr lang="pt-BR" dirty="0"/>
              <a:t>, leia portais de notícias, esteja nas redes sociais</a:t>
            </a:r>
          </a:p>
          <a:p>
            <a:r>
              <a:rPr lang="pt-BR" dirty="0"/>
              <a:t>Lembre-se sempre que a mensagem deve ser: “sucinta, estonteante, breve e arrebatadora”</a:t>
            </a:r>
          </a:p>
        </p:txBody>
      </p:sp>
    </p:spTree>
    <p:extLst>
      <p:ext uri="{BB962C8B-B14F-4D97-AF65-F5344CB8AC3E}">
        <p14:creationId xmlns:p14="http://schemas.microsoft.com/office/powerpoint/2010/main" val="200102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técnica da pirâmide invertida</a:t>
            </a:r>
          </a:p>
        </p:txBody>
      </p:sp>
      <p:sp>
        <p:nvSpPr>
          <p:cNvPr id="3" name="Espaço Reservado para Conteúdo 2"/>
          <p:cNvSpPr>
            <a:spLocks noGrp="1"/>
          </p:cNvSpPr>
          <p:nvPr>
            <p:ph idx="1"/>
          </p:nvPr>
        </p:nvSpPr>
        <p:spPr/>
        <p:txBody>
          <a:bodyPr>
            <a:normAutofit fontScale="77500" lnSpcReduction="20000"/>
          </a:bodyPr>
          <a:lstStyle/>
          <a:p>
            <a:r>
              <a:rPr lang="pt-BR" dirty="0"/>
              <a:t>É uma metáfora utilizada para demonstrar como a informação deve ser arranjada ou apresentada no texto, particularmente em técnicas de redação. Tornou-se a técnica mais comum de construção das notícias e segue naturalmente da elaboração de um </a:t>
            </a:r>
            <a:r>
              <a:rPr lang="pt-BR" i="1" dirty="0"/>
              <a:t>lead</a:t>
            </a:r>
            <a:r>
              <a:rPr lang="pt-BR" dirty="0"/>
              <a:t> direto. Isso significa que esse tipo de redação jornalística privilegia a disposição das informações em ordem decrescente de importância. Assis os fatos mais interessantes são utilizados para abrir o texto jornalístico, enquanto as de menor relevância aparecem na sequência.</a:t>
            </a:r>
          </a:p>
          <a:p>
            <a:r>
              <a:rPr lang="pt-BR" i="1" dirty="0"/>
              <a:t>Lead</a:t>
            </a:r>
            <a:r>
              <a:rPr lang="pt-BR" dirty="0"/>
              <a:t> é a primeira parte de uma notícia, geralmente posta em destaque relativo, que fornece ao leitor a informação básica sobre o tema e pretende prender o interesse.</a:t>
            </a:r>
          </a:p>
        </p:txBody>
      </p:sp>
    </p:spTree>
    <p:extLst>
      <p:ext uri="{BB962C8B-B14F-4D97-AF65-F5344CB8AC3E}">
        <p14:creationId xmlns:p14="http://schemas.microsoft.com/office/powerpoint/2010/main" val="198315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técnica da pirâmide invertida</a:t>
            </a:r>
          </a:p>
        </p:txBody>
      </p:sp>
      <p:sp>
        <p:nvSpPr>
          <p:cNvPr id="3" name="Espaço Reservado para Conteúdo 2"/>
          <p:cNvSpPr>
            <a:spLocks noGrp="1"/>
          </p:cNvSpPr>
          <p:nvPr>
            <p:ph idx="1"/>
          </p:nvPr>
        </p:nvSpPr>
        <p:spPr/>
        <p:txBody>
          <a:bodyPr>
            <a:normAutofit/>
          </a:bodyPr>
          <a:lstStyle/>
          <a:p>
            <a:r>
              <a:rPr lang="pt-BR" dirty="0"/>
              <a:t>Resumindo: a informação mais importante deve ser colocada em primeiro lugar e, em seguida, as complementares.</a:t>
            </a:r>
          </a:p>
          <a:p>
            <a:r>
              <a:rPr lang="pt-BR" dirty="0"/>
              <a:t>Veremos como é na prática nos próximos slides:</a:t>
            </a:r>
          </a:p>
        </p:txBody>
      </p:sp>
    </p:spTree>
    <p:extLst>
      <p:ext uri="{BB962C8B-B14F-4D97-AF65-F5344CB8AC3E}">
        <p14:creationId xmlns:p14="http://schemas.microsoft.com/office/powerpoint/2010/main" val="309457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Cenário 1: usuário acessa o site sem a técnica da pirâmide invertida</a:t>
            </a:r>
          </a:p>
        </p:txBody>
      </p:sp>
      <p:sp>
        <p:nvSpPr>
          <p:cNvPr id="3" name="Espaço Reservado para Conteúdo 2"/>
          <p:cNvSpPr>
            <a:spLocks noGrp="1"/>
          </p:cNvSpPr>
          <p:nvPr>
            <p:ph idx="1"/>
          </p:nvPr>
        </p:nvSpPr>
        <p:spPr/>
        <p:txBody>
          <a:bodyPr>
            <a:normAutofit fontScale="85000" lnSpcReduction="20000"/>
          </a:bodyPr>
          <a:lstStyle/>
          <a:p>
            <a:r>
              <a:rPr lang="pt-BR" b="1" dirty="0"/>
              <a:t>Cliente acessa o site de uma agência de turismo e começa a ler o seguinte conteúdo</a:t>
            </a:r>
            <a:r>
              <a:rPr lang="pt-BR" dirty="0"/>
              <a:t>:</a:t>
            </a:r>
          </a:p>
          <a:p>
            <a:r>
              <a:rPr lang="pt-BR" dirty="0"/>
              <a:t>Temos a missão de levar lazer e conforto para nossos clientes</a:t>
            </a:r>
          </a:p>
          <a:p>
            <a:r>
              <a:rPr lang="pt-BR" dirty="0"/>
              <a:t>Possuímos parceria com os melhores hotéis em todas as regiões do país</a:t>
            </a:r>
          </a:p>
          <a:p>
            <a:r>
              <a:rPr lang="pt-BR" dirty="0"/>
              <a:t>Conheça as rotas turísticas mais interessantes do Brasil em nossa seção de notícias</a:t>
            </a:r>
          </a:p>
          <a:p>
            <a:r>
              <a:rPr lang="pt-BR" dirty="0"/>
              <a:t>Temos pacotes exclusivos de final de ano, confira</a:t>
            </a:r>
          </a:p>
          <a:p>
            <a:r>
              <a:rPr lang="pt-BR" b="1" dirty="0"/>
              <a:t>Resultado: </a:t>
            </a:r>
            <a:r>
              <a:rPr lang="pt-BR" dirty="0"/>
              <a:t>Cliente se desanima e sai do site por não ter sido motivado pelo conteúdo durante a navegação</a:t>
            </a:r>
          </a:p>
        </p:txBody>
      </p:sp>
    </p:spTree>
    <p:extLst>
      <p:ext uri="{BB962C8B-B14F-4D97-AF65-F5344CB8AC3E}">
        <p14:creationId xmlns:p14="http://schemas.microsoft.com/office/powerpoint/2010/main" val="6912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Cenário 2: usuário acessa o site com a técnica da pirâmide invertida</a:t>
            </a:r>
          </a:p>
        </p:txBody>
      </p:sp>
      <p:sp>
        <p:nvSpPr>
          <p:cNvPr id="3" name="Espaço Reservado para Conteúdo 2"/>
          <p:cNvSpPr>
            <a:spLocks noGrp="1"/>
          </p:cNvSpPr>
          <p:nvPr>
            <p:ph idx="1"/>
          </p:nvPr>
        </p:nvSpPr>
        <p:spPr/>
        <p:txBody>
          <a:bodyPr>
            <a:normAutofit fontScale="85000" lnSpcReduction="10000"/>
          </a:bodyPr>
          <a:lstStyle/>
          <a:p>
            <a:r>
              <a:rPr lang="pt-BR" dirty="0"/>
              <a:t>Viaje com conforto através de pacotes com hotel 5 estrelas e suítes de luxo</a:t>
            </a:r>
          </a:p>
          <a:p>
            <a:r>
              <a:rPr lang="pt-BR" dirty="0"/>
              <a:t>Temos parceria com hotéis com pacotes até 70% no valor da diária</a:t>
            </a:r>
          </a:p>
          <a:p>
            <a:r>
              <a:rPr lang="pt-BR" dirty="0"/>
              <a:t>Conheça as praias do nordeste através de um roteiro exclusivo... Leia mais</a:t>
            </a:r>
          </a:p>
          <a:p>
            <a:r>
              <a:rPr lang="pt-BR" dirty="0"/>
              <a:t>Pacotes para final de ano a partir de 10x de R$ 80,00</a:t>
            </a:r>
          </a:p>
          <a:p>
            <a:r>
              <a:rPr lang="pt-BR" b="1" dirty="0"/>
              <a:t>Resultado: </a:t>
            </a:r>
            <a:r>
              <a:rPr lang="pt-BR" dirty="0"/>
              <a:t>Cliente ao ler prontamente sobre os descontos e o valor inicial para o pacote de final de ano, anima-se e convida sua esposa para continuar navegando no site junto a ele</a:t>
            </a:r>
            <a:endParaRPr lang="pt-BR" b="1" dirty="0"/>
          </a:p>
        </p:txBody>
      </p:sp>
    </p:spTree>
    <p:extLst>
      <p:ext uri="{BB962C8B-B14F-4D97-AF65-F5344CB8AC3E}">
        <p14:creationId xmlns:p14="http://schemas.microsoft.com/office/powerpoint/2010/main" val="284107513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0" ma:contentTypeDescription="Criar um novo documento." ma:contentTypeScope="" ma:versionID="c9e0035e47fb23eadcc0731980a29e28">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ca56cc27f3ba5795e6f038df3c9b3c9d"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29DA0E3-9E74-4516-9464-F6EE98CE53E9}"/>
</file>

<file path=customXml/itemProps2.xml><?xml version="1.0" encoding="utf-8"?>
<ds:datastoreItem xmlns:ds="http://schemas.openxmlformats.org/officeDocument/2006/customXml" ds:itemID="{C522D873-29F5-4EF4-9D7D-22DC72210805}"/>
</file>

<file path=customXml/itemProps3.xml><?xml version="1.0" encoding="utf-8"?>
<ds:datastoreItem xmlns:ds="http://schemas.openxmlformats.org/officeDocument/2006/customXml" ds:itemID="{F16F7832-1BF3-4475-AB90-FAC59644AA53}"/>
</file>

<file path=docProps/app.xml><?xml version="1.0" encoding="utf-8"?>
<Properties xmlns="http://schemas.openxmlformats.org/officeDocument/2006/extended-properties" xmlns:vt="http://schemas.openxmlformats.org/officeDocument/2006/docPropsVTypes">
  <TotalTime>205</TotalTime>
  <Words>1254</Words>
  <Application>Microsoft Office PowerPoint</Application>
  <PresentationFormat>Apresentação na tela (4:3)</PresentationFormat>
  <Paragraphs>91</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Calibri</vt:lpstr>
      <vt:lpstr>Tema do Office</vt:lpstr>
      <vt:lpstr>Apresentação do PowerPoint</vt:lpstr>
      <vt:lpstr>O meio e a mensagem</vt:lpstr>
      <vt:lpstr>O meio e a mensagem</vt:lpstr>
      <vt:lpstr>O meio e a mensagem</vt:lpstr>
      <vt:lpstr>O meio e a mensagem</vt:lpstr>
      <vt:lpstr>A técnica da pirâmide invertida</vt:lpstr>
      <vt:lpstr>A técnica da pirâmide invertida</vt:lpstr>
      <vt:lpstr>Cenário 1: usuário acessa o site sem a técnica da pirâmide invertida</vt:lpstr>
      <vt:lpstr>Cenário 2: usuário acessa o site com a técnica da pirâmide invertida</vt:lpstr>
      <vt:lpstr>A técnica da pirâmide invertida</vt:lpstr>
      <vt:lpstr>A técnica da pirâmide invertida</vt:lpstr>
      <vt:lpstr>1. O que é mais importante para o usuário saber?</vt:lpstr>
      <vt:lpstr>2. O que é importante mas não fundamental?</vt:lpstr>
      <vt:lpstr>3. O que é complementar?</vt:lpstr>
      <vt:lpstr>4. O que você quer dizer mas o usuário não tem muito interesse em saber?</vt:lpstr>
      <vt:lpstr>O que é irrelevante?</vt:lpstr>
      <vt:lpstr>6. O que é dispensável?</vt:lpstr>
      <vt:lpstr>7. O que é inútil?</vt:lpstr>
      <vt:lpstr>Sobre a área de Redação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Roberto Raitani</dc:creator>
  <cp:lastModifiedBy>Jose Carlos Cruqui</cp:lastModifiedBy>
  <cp:revision>19</cp:revision>
  <dcterms:created xsi:type="dcterms:W3CDTF">2014-02-07T14:30:56Z</dcterms:created>
  <dcterms:modified xsi:type="dcterms:W3CDTF">2023-04-14T13:52:45Z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0x010100D34DBF5202057B479C2EEC5A2DADA968</vt:lpwstr>
  </property>
</Properties>
</file>