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B91BF-C062-4F45-A6DC-9EB8A0AB28CF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A97C-8DBD-4911-9552-6AAF752455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9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? O QUE ESTAMOS PRODUZINDO, O QUE VAI SER DESENVOLVIDO, O QUE É IMPORTANTE NESSE DESENVOLVIMENTO</a:t>
            </a:r>
          </a:p>
          <a:p>
            <a:r>
              <a:rPr lang="pt-BR" dirty="0"/>
              <a:t>POR QUE? 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B0604020202020204" pitchFamily="18" charset="0"/>
              </a:rPr>
              <a:t>por que isso vai ser desenvolvido, por que as pessoas que utilizariam esse produto se comportam de tal maneira, enfim, podemos ir abrangendo ao máximo, para tirar o máximo de perguntas possíveis de cada um desses tópicos.</a:t>
            </a:r>
            <a:endParaRPr lang="pt-BR" dirty="0"/>
          </a:p>
          <a:p>
            <a:r>
              <a:rPr lang="pt-BR" dirty="0"/>
              <a:t>ONDE?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 onde essas pessoas se encontram, onde isso vai ser desenvolvido, onde essas pessoas utilizariam esse produto, é no ônibus? É deitado na cama? Na praia? Então, mais uma pergunta para ficarmos de olho.</a:t>
            </a:r>
            <a:endParaRPr lang="pt-BR" dirty="0"/>
          </a:p>
          <a:p>
            <a:r>
              <a:rPr lang="pt-BR" dirty="0"/>
              <a:t>QUANDO?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 quando isso vai ser desenvolvido, quando essa pessoa utilizaria esse produto, abrangendo ao máximo também a questão do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when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, essas perguntas.</a:t>
            </a:r>
            <a:endParaRPr lang="pt-BR" dirty="0"/>
          </a:p>
          <a:p>
            <a:r>
              <a:rPr lang="pt-BR" dirty="0"/>
              <a:t>QUEM?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 quem que utilizaria esse produto, quem é essa pessoa que utilizaria. Quem vai produzir, quem são os profissionais envolvidos para a produção desse produto. Essa é mais uma pergunta do W, fechando 5 Ws.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COMO?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 então como isso vai ser feito, como essas pessoas que utilizariam se comportam, tentando abranger ao máximo essas perguntas.</a:t>
            </a:r>
            <a:endParaRPr lang="pt-BR" dirty="0"/>
          </a:p>
          <a:p>
            <a:r>
              <a:rPr lang="pt-BR" dirty="0"/>
              <a:t>QUANTO?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 quanto isso vai custar, quanto tempo isso vai levar. Então é uma pergunta mais relacionada a numerais. Então qual a periodicidade que isso vai levar, quanto dinheiro isso vai custar, afinal de contas, todos os projetos tem orçamentos e também tem um tempo para acontecer, então é importante entendermos também essas perguntas.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A97C-8DBD-4911-9552-6AAF7524555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DB9-D6CD-EED7-80E4-564E6142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F10101-3D7A-788A-A6DC-1482F3CC9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23449-E4EF-FC48-73BA-7828CC9B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1ABFB-5BFB-88FA-68EF-93DC5801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BDABA-0C62-5277-1F0C-8B9C5FD3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8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3CBB-509C-E704-EDCC-C9A4B3AC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EC88F-66AD-0BCC-1215-FEA2B1B11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633C7-6B9F-CB40-1494-5D445D1E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2A3B5-9C5D-2DE6-9964-DE4FA391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E6D76-1CCC-55EA-5DD0-D58C0414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2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E93FA-4AEF-C953-CF46-C4A1937E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BEDAA0-0C8F-803F-59C2-CC918295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ED5D4-61D0-20AF-E261-2F04C6E8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47C0D7-AD86-FBBA-5386-3E99A35D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43CAAD-0913-6D4A-3A16-63D3B17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6B25-70BB-2BD7-5DE1-49E9A9D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A74BF-D20A-D82B-6286-2292F8E6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9B8BA-7A60-60EF-4D85-893A86A1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ED54C-78CA-31F4-8DEB-BEA4F792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5B5E6-78B8-21B8-E21E-4A6B47A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2F925-C5BB-3E87-3EBD-21B83559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6086C2-04FA-9BCF-F0AD-DA5C7CEE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C86AB-4F87-5E79-912C-D643D913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B1F25-4934-58C4-BE66-18E666B6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E6007-8ABD-1E07-98C3-1556B48A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1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D7E1-BBCD-3B3F-3120-D773E840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FE70F-5102-F923-C204-BB982FB44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00F5AB-AD8F-2DBC-1467-9E64B89F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341B8E-CEE5-9B57-FCBB-F340D682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5ABC6-39E8-93CA-7F0D-0418A6B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FE7BB6-C281-2B03-DA31-533DE04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5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3DC90-9F85-20C2-5B51-F3BB964B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0FB7D-D211-FC0D-787E-12B689A5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337FFD-AC66-CAC1-F04D-C096A672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7BFF50-BD2A-78CC-8317-3E9D99EA2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73AE43-BAA3-34F2-2741-8D2F5F61F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29F576-35A1-CA67-D6F2-9D7409DF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DC08F2-D061-01AE-A787-DB5348F6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705E82-C2CE-E4A5-E90C-4EAD521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47A3-8384-8537-B05C-1F1A1C07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D1629E-3D1C-A435-F0FD-40E1BCE6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A9783C-DBF6-FD9C-CE4F-54C1A68C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E31186-8C38-97FD-E215-2F467CFA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91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B16E84-50B4-7D8C-B8AE-1AED327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1BA06F-FA39-DE7E-15F3-EF755D3C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B72B8-3B14-5659-198D-D0D26A7D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D420-370C-A620-5989-B24072B5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EC691-DDD3-1988-097F-3F59806E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C38C3-D516-C3AF-51E7-AE7D7C62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114DD-AA58-17FB-D0ED-4F17826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10594-652B-1890-17CF-7D388C1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0D5168-9B79-B0C8-2332-59D895A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85E6D-1D70-27DC-3860-991E5C99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E68695-762C-B586-302C-9DAF63400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7AC615-3E29-7600-2502-B27B58AD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D8129-9496-B418-F75A-DB022A8E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ADA88-2107-F371-A030-196EDEA6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050250-144A-D61C-4DEE-D4FB6F3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0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104A92-B558-C4F3-1E87-5F448C1F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39035-6A9A-5B24-B56F-00F4D6AF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B1CD5-8EDA-B751-5E55-6FD45E8D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5EEC-4070-48DA-B8E7-1A4752B0F568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B4D67-502F-0E31-E211-E45F5AF22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273DE-458E-B42D-D0EA-226D683A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6455-2CEA-4531-8D9E-D32620F22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42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pt-b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rasil.uxdesign.cc/10-heur%C3%ADsticas-de-nielsen-para-o-design-de-interface-58d78282184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elaschool.com/experienciadousuario/ux-design-o-que-e-e-como-atuar-na-are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5DFE-7E64-F092-4B3C-01DBA1EC9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1BE15-5A57-2EDA-EAC0-CC64DA58E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</p:spTree>
    <p:extLst>
      <p:ext uri="{BB962C8B-B14F-4D97-AF65-F5344CB8AC3E}">
        <p14:creationId xmlns:p14="http://schemas.microsoft.com/office/powerpoint/2010/main" val="265342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6D7C-777F-8E62-0AA9-84C86EBA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B7F0E-DB38-B6BF-65C1-777935E3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Os </a:t>
            </a:r>
            <a:r>
              <a:rPr lang="pt-BR" b="0" i="1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sitemaps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são arquivos usados para fornecer informações sobre páginas, vídeos e outros arquivos do site e indicar a relação entre eles. Os mecanismos de pesquisa, como o Google, leem esses arquivos para rastrear seu site com mais eficiência. Os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sitemaps</a:t>
            </a:r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informam ao Google as páginas e os arquivos que você considera mais importantes no site, além de fornecer informações valiosas sobre esses arquivos. Por exemplo, quando a página foi atualizada pela última vez e todas as versões em idiomas alternativos dela.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38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6D7C-777F-8E62-0AA9-84C86EBA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21553"/>
          </a:xfrm>
        </p:spPr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B7F0E-DB38-B6BF-65C1-777935E3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Pode ser necessário criar um </a:t>
            </a:r>
            <a:r>
              <a:rPr lang="pt-BR" b="1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sitemap</a:t>
            </a: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 se: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</a:endParaRP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Se o site for grande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for novo 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tiver pouca quantidade de conexões externas, 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muito conteúdo de vídeos e imagens.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o contrário é valido também para a não necessidade.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Site pequeno</a:t>
            </a:r>
          </a:p>
          <a:p>
            <a:pPr algn="just"/>
            <a:r>
              <a:rPr lang="pt-BR" dirty="0">
                <a:solidFill>
                  <a:srgbClr val="202124"/>
                </a:solidFill>
                <a:latin typeface="Roboto" panose="020B0604020202020204" pitchFamily="2" charset="0"/>
              </a:rPr>
              <a:t>For site antigo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Tiver muitas conexões internas</a:t>
            </a:r>
          </a:p>
          <a:p>
            <a:pPr algn="just"/>
            <a:r>
              <a:rPr lang="pt-BR" dirty="0">
                <a:solidFill>
                  <a:srgbClr val="202124"/>
                </a:solidFill>
                <a:latin typeface="Roboto" panose="020B0604020202020204" pitchFamily="2" charset="0"/>
              </a:rPr>
              <a:t>E poucos vídeos ou imagens.</a:t>
            </a:r>
            <a:endParaRPr lang="pt-B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0" indent="0" algn="just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8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06251-C2C2-8CAF-AFD6-49950E6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SITEMAP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2AD402CD-F3F6-3B72-4CEB-BB9A2A06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63" y="1550642"/>
            <a:ext cx="8357874" cy="5337454"/>
          </a:xfrm>
        </p:spPr>
      </p:pic>
    </p:spTree>
    <p:extLst>
      <p:ext uri="{BB962C8B-B14F-4D97-AF65-F5344CB8AC3E}">
        <p14:creationId xmlns:p14="http://schemas.microsoft.com/office/powerpoint/2010/main" val="354522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6D7C-777F-8E62-0AA9-84C86EBA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2155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B7F0E-DB38-B6BF-65C1-777935E3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005"/>
            <a:ext cx="10515600" cy="481198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FAMILIAS DE FONTES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</a:endParaRP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É muito comum a utilização de famílias de fontes tipográficas para nosso projeto.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É aconselhável utilizar entre uma e duas famílias de fontes apenas. 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Para utilização de famílias de fontes recomendo o google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fonts</a:t>
            </a:r>
            <a:endParaRPr lang="pt-B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fonte é escolhida principalmente para trazer uma boa legibilidade para a pessoa que está lendo o texto, também que traduza o conceito visual do projeto. </a:t>
            </a:r>
          </a:p>
          <a:p>
            <a:pPr algn="just">
              <a:lnSpc>
                <a:spcPct val="11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utilizar uma família de fontes apenas, mas utilizar pesos diferentes para os textos.</a:t>
            </a:r>
          </a:p>
          <a:p>
            <a:pPr marL="0" indent="0" algn="just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5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6D7C-777F-8E62-0AA9-84C86EBA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2155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Escolhendo a família de 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B7F0E-DB38-B6BF-65C1-777935E3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005"/>
            <a:ext cx="10515600" cy="481198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conceitos</a:t>
            </a:r>
          </a:p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escolher uma fonte para nosso projeto devemos levar em consideração o conceito do projeto exemplo:</a:t>
            </a:r>
          </a:p>
          <a:p>
            <a:pPr lvl="1" algn="just"/>
            <a:r>
              <a:rPr lang="pt-BR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o projeto for algo mais livre, mais amigável e intuitivo, podemos utilizar uma fonte mais arredondada.</a:t>
            </a:r>
          </a:p>
          <a:p>
            <a:pPr lvl="1"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Porém se o projeto precisa de uma característica mais séria, mais coorporativa, com o aspecto mais fechado podemos utilizar fontes com linhas e cantos mais retos e quadrados. </a:t>
            </a:r>
          </a:p>
          <a:p>
            <a:pPr lvl="1" algn="just"/>
            <a:r>
              <a:rPr lang="pt-BR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conceitos mais divertidos e também conceitos mais radicais, nesse caso por exemplo a fonte pode ser fora dos padrões sem a preocupação com os traços podendo ser mais irregulares. </a:t>
            </a:r>
            <a:endParaRPr lang="pt-BR" b="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algn="just"/>
            <a:r>
              <a:rPr lang="pt-BR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Alguns casos cabem a fonte com SERIFA e outros podem ser fonte sem SERIFA. </a:t>
            </a:r>
            <a:endParaRPr lang="pt-BR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0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6D7C-777F-8E62-0AA9-84C86EBA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2155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Escolhendo a família de 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B7F0E-DB38-B6BF-65C1-777935E3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005"/>
            <a:ext cx="10515600" cy="48119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Legibilidade</a:t>
            </a:r>
          </a:p>
          <a:p>
            <a:pPr algn="just"/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o aspecto mais importante para uma fonte, ser legível é uma regra que não pode ser ignorada. </a:t>
            </a:r>
          </a:p>
          <a:p>
            <a:pPr algn="just"/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Portanto, além da escolha de uma fonte tipográfica ser baseada no seu conceito visual, deve ser testada para saber se é legível ou não, em diversos tamanhos de fontes diferentes.</a:t>
            </a:r>
          </a:p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Faça testes antes de finalizar um projeto, verificando a legibilidade dos tamanhos de telas, tamanhos e tipos de fontes.</a:t>
            </a:r>
            <a:endParaRPr lang="pt-BR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pt-B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3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6D7C-777F-8E62-0AA9-84C86EBA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2155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Escolhendo a família de 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B7F0E-DB38-B6BF-65C1-777935E3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005"/>
            <a:ext cx="10515600" cy="48119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Variações de estilos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Uma família tipográfica é composta por diversos pesos. Pode ser </a:t>
            </a:r>
            <a:r>
              <a:rPr lang="pt-B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bold</a:t>
            </a: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pt-B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semibold</a:t>
            </a: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normal, regular, light, </a:t>
            </a:r>
            <a:r>
              <a:rPr lang="pt-B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extralight</a:t>
            </a: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assim por diante.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Quanto mais estilos diversos uma família possui, maior a possibilidade de variações de estilos tipográficos.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Juntamente à quantidade de estilos, é importante usar a variação de tamanho da fonte para criar estilos tipográficos diferentes que representem essa hierarquia.(qual hierarquia?)</a:t>
            </a:r>
          </a:p>
        </p:txBody>
      </p:sp>
    </p:spTree>
    <p:extLst>
      <p:ext uri="{BB962C8B-B14F-4D97-AF65-F5344CB8AC3E}">
        <p14:creationId xmlns:p14="http://schemas.microsoft.com/office/powerpoint/2010/main" val="91047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BB4E-FCE5-29DC-DF5E-52AEFA7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C5027-6DC7-0ED3-6CEB-A0097F76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Wireframe</a:t>
            </a:r>
            <a:r>
              <a:rPr lang="pt-BR" dirty="0"/>
              <a:t> não há cores, geralmente no máximo é cinza, preto e branco, porém num protótipo podemos incluir cores e imagens afim de nos aproximar de uma versão realística do site. </a:t>
            </a:r>
          </a:p>
          <a:p>
            <a:r>
              <a:rPr lang="pt-BR" dirty="0"/>
              <a:t>Há uma regra chamada de 70 x 20 x 10 – onde numa interface, 70% dos elementos é de uma cor, 20% de outra cor e o restante 10% é de outra cor. </a:t>
            </a:r>
          </a:p>
          <a:p>
            <a:r>
              <a:rPr lang="pt-BR" dirty="0"/>
              <a:t>Meio que por regra por exemplo, botões e textos de ações, são colocados numa mesma cor.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24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BB4E-FCE5-29DC-DF5E-52AEFA7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C5027-6DC7-0ED3-6CEB-A0097F76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cores també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 são utilizadas para comunicar sem texto e palavras, levando o usuário a uma experiência com o site. </a:t>
            </a:r>
            <a:endParaRPr lang="pt-BR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Nós utilizamos uma cor também informar ao usuário onde ele pode clicar, onde há uma ação a ser executada. É bem similar aos ícones, em que se comunica aos usuários apenas com formas simples, por meio da cor também conseguimos trazer uma comunicação para o usuário.</a:t>
            </a:r>
          </a:p>
          <a:p>
            <a:pPr algn="just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Essa comunicação através da cor é feita ainda que com palavras mas é auxiliar na arte visual do site. Pesquise alguns sites e se eles estiverem bem elaborados, vamos perceber por exemplo que botões clicáveis terão praticamente a mesma cor. Itens que geram ações podem ter a mesma cor também. </a:t>
            </a:r>
          </a:p>
          <a:p>
            <a:pPr algn="just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Uma dica é: pesquise mais sobre esse assunto e se aprofunde, isso irá contribuir para uma eficiência e excelência no ato de desenvolver sites. </a:t>
            </a:r>
          </a:p>
        </p:txBody>
      </p:sp>
    </p:spTree>
    <p:extLst>
      <p:ext uri="{BB962C8B-B14F-4D97-AF65-F5344CB8AC3E}">
        <p14:creationId xmlns:p14="http://schemas.microsoft.com/office/powerpoint/2010/main" val="196938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BB4E-FCE5-29DC-DF5E-52AEFA7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no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C5027-6DC7-0ED3-6CEB-A0097F76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finalidade das imagens não é apenas deixar bonito, e ilustrar, há muito mais de objetivos numa imagem em nosso projeto. 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imagem serve para comunicar de uma forma mais eficaz juntamente com o texto. As imagens comunicam assim como os textos, as vezes as imagens são utilizadas para auxiliar o texto na comunicação.</a:t>
            </a:r>
          </a:p>
          <a:p>
            <a:pPr algn="just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Lembrando que uns dos canais de percepções desenvolvidos no ser humano é o visual, sendo assim a imagem atrai e prende atenção daqueles que são visuais. </a:t>
            </a:r>
          </a:p>
        </p:txBody>
      </p:sp>
    </p:spTree>
    <p:extLst>
      <p:ext uri="{BB962C8B-B14F-4D97-AF65-F5344CB8AC3E}">
        <p14:creationId xmlns:p14="http://schemas.microsoft.com/office/powerpoint/2010/main" val="20171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0FC08-5046-7466-CA6C-92E96B8D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UX E 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8FD22-AC70-A624-A04A-6D7A9494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26" y="1094340"/>
            <a:ext cx="10730948" cy="55582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UX/UI Designer é o responsável pela experiência e navegação dos usuários em multiplataformas como websites e aplicações mobile. </a:t>
            </a:r>
          </a:p>
          <a:p>
            <a:pPr marL="0" indent="0" algn="just"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 Design tem como principal foco a interface de um determinado aplicativo ou site. Já o UX Design observa esse e outros aspectos, que vão desde o caminho que um usuário faz para chegar ao seu objetivo final até experiências anteriores que uma pessoa teve com aquele produto ou serviço, que podem impactar positivamente ou não a sua interação.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5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BB4E-FCE5-29DC-DF5E-52AEFA7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no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C5027-6DC7-0ED3-6CEB-A0097F76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Sobre imagens no site é bom reforçar que as imagens da internet podem possuir direitos autorais, o que impede a utilização de qualquer imagem de forma aleatória. </a:t>
            </a:r>
          </a:p>
          <a:p>
            <a:pPr algn="just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Devemos ou adquirir ($), de banco de imagens ou utilizar imagens de banco de imagens FREE. </a:t>
            </a:r>
          </a:p>
          <a:p>
            <a:pPr algn="just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Segue alguns exemplos :</a:t>
            </a:r>
          </a:p>
          <a:p>
            <a:pPr algn="just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freepik.com – não é gratuito, contém algumas imagens grátis mas nem todas. 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unsplash.com – não é gratuito, mas oferece 10 imagens gratuitas.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https://www.pexels.com/pt-br/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é gratuito, mas as vezes solicita doações aos fotógrafos e proprietários das imagens</a:t>
            </a:r>
            <a:r>
              <a:rPr lang="pt-B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9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CA53-371C-A61A-7DA0-79DD872C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A HEURISTICA DE NIELSEN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10E06-C447-D7CF-DF53-F85C2196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LEIA O ARTIGO ABAIXO QUE FALA DAS </a:t>
            </a:r>
            <a:r>
              <a:rPr lang="pt-BR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 heurísticas de Nielsen para o design de interface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https://brasil.uxdesign.cc/10-heur%C3%ADsticas-de-nielsen-para-o-design-de-interface-58d782821840</a:t>
            </a:r>
            <a:endParaRPr lang="pt-BR" dirty="0"/>
          </a:p>
          <a:p>
            <a:endParaRPr lang="pt-BR" dirty="0"/>
          </a:p>
          <a:p>
            <a:r>
              <a:rPr lang="pt-BR" dirty="0"/>
              <a:t>LEIA E APLIQUE AS HEURÍSTICAS DE NIELSEN EM SUAS INTERFACES DESENVOLVIDAS. </a:t>
            </a:r>
          </a:p>
        </p:txBody>
      </p:sp>
    </p:spTree>
    <p:extLst>
      <p:ext uri="{BB962C8B-B14F-4D97-AF65-F5344CB8AC3E}">
        <p14:creationId xmlns:p14="http://schemas.microsoft.com/office/powerpoint/2010/main" val="24096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0FC08-5046-7466-CA6C-92E96B8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5W2H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8FD22-AC70-A624-A04A-6D7A9494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51991" cy="322345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1- WHAT</a:t>
            </a:r>
          </a:p>
          <a:p>
            <a:pPr marL="0" indent="0">
              <a:buNone/>
            </a:pPr>
            <a:r>
              <a:rPr lang="pt-BR" dirty="0"/>
              <a:t>2-WHY</a:t>
            </a:r>
          </a:p>
          <a:p>
            <a:pPr marL="0" indent="0">
              <a:buNone/>
            </a:pPr>
            <a:r>
              <a:rPr lang="pt-BR" dirty="0"/>
              <a:t>3-WHERE</a:t>
            </a:r>
          </a:p>
          <a:p>
            <a:pPr marL="0" indent="0">
              <a:buNone/>
            </a:pPr>
            <a:r>
              <a:rPr lang="pt-BR" dirty="0"/>
              <a:t>4-WHEN</a:t>
            </a:r>
          </a:p>
          <a:p>
            <a:pPr marL="0" indent="0">
              <a:buNone/>
            </a:pPr>
            <a:r>
              <a:rPr lang="pt-BR" dirty="0"/>
              <a:t>5-WHO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01F7EBE-90DD-9AAD-8AFB-D5A09F442848}"/>
              </a:ext>
            </a:extLst>
          </p:cNvPr>
          <p:cNvSpPr txBox="1">
            <a:spLocks/>
          </p:cNvSpPr>
          <p:nvPr/>
        </p:nvSpPr>
        <p:spPr>
          <a:xfrm>
            <a:off x="6294782" y="2064163"/>
            <a:ext cx="4369905" cy="224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1-HOW   (COMO?)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2-HOW MUCH  (QUANTO?)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691B420-BD64-3031-90D4-0C24BD5B6078}"/>
              </a:ext>
            </a:extLst>
          </p:cNvPr>
          <p:cNvSpPr txBox="1">
            <a:spLocks/>
          </p:cNvSpPr>
          <p:nvPr/>
        </p:nvSpPr>
        <p:spPr>
          <a:xfrm>
            <a:off x="2690191" y="1285998"/>
            <a:ext cx="2097157" cy="3223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(O QUE?)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(POR QUÊ?)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(ONDE?)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(QUANDO?)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(QUEM?)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A957BC-9813-1E11-DD1A-CD5C5F2DCC10}"/>
              </a:ext>
            </a:extLst>
          </p:cNvPr>
          <p:cNvSpPr txBox="1"/>
          <p:nvPr/>
        </p:nvSpPr>
        <p:spPr>
          <a:xfrm>
            <a:off x="163399" y="5422553"/>
            <a:ext cx="11865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dirty="0">
                <a:effectLst/>
                <a:latin typeface="Source Serif Pro" panose="02040603050405020204" pitchFamily="18" charset="0"/>
              </a:rPr>
              <a:t>O profissional de UX é muito focado em responder essas perguntas.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018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16E4-CAFB-9E29-E26A-98E7D3C4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 DO DUPLO DIAMANTE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8B46E-812F-1A4A-FCC3-1374256F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charter"/>
              </a:rPr>
              <a:t>Essa metodologia ajuda, principalmente</a:t>
            </a:r>
            <a:r>
              <a:rPr lang="pt-BR" b="0" i="0" u="sng" dirty="0"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UX Designers</a:t>
            </a:r>
            <a:r>
              <a:rPr lang="pt-BR" b="0" i="0" dirty="0">
                <a:effectLst/>
                <a:latin typeface="charter"/>
              </a:rPr>
              <a:t>, a encontrarem soluções criativas, duradouras e mais assertivas em seus projetos,</a:t>
            </a:r>
            <a:r>
              <a:rPr lang="pt-BR" b="1" i="0" dirty="0">
                <a:effectLst/>
                <a:latin typeface="charter"/>
              </a:rPr>
              <a:t> </a:t>
            </a:r>
            <a:r>
              <a:rPr lang="pt-BR" b="0" i="0" dirty="0">
                <a:effectLst/>
                <a:latin typeface="charter"/>
              </a:rPr>
              <a:t>sendo formada por quatro fases distintas:</a:t>
            </a:r>
            <a:r>
              <a:rPr lang="pt-BR" b="1" i="0" dirty="0">
                <a:effectLst/>
                <a:latin typeface="charter"/>
              </a:rPr>
              <a:t> </a:t>
            </a:r>
            <a:r>
              <a:rPr lang="pt-BR" b="1" i="1" dirty="0">
                <a:effectLst/>
                <a:latin typeface="charter"/>
              </a:rPr>
              <a:t>Descobrir, Definir, Desenvolver e Entregar.</a:t>
            </a:r>
          </a:p>
          <a:p>
            <a:r>
              <a:rPr lang="pt-BR" i="0" dirty="0">
                <a:effectLst/>
                <a:latin typeface="charter"/>
              </a:rPr>
              <a:t>Então, as duas primeiras fases- </a:t>
            </a:r>
            <a:r>
              <a:rPr lang="pt-BR" b="1" i="1" dirty="0">
                <a:effectLst/>
                <a:latin typeface="charter"/>
              </a:rPr>
              <a:t>Descobrir e Definir</a:t>
            </a:r>
            <a:r>
              <a:rPr lang="pt-BR" i="0" dirty="0">
                <a:effectLst/>
                <a:latin typeface="charter"/>
              </a:rPr>
              <a:t>, compõem o primeiro diamante e tem como objetivo principal uma pesquisa aprofundada baseada em um problema. As duas outras fases – </a:t>
            </a:r>
            <a:r>
              <a:rPr lang="pt-BR" b="1" i="1" dirty="0">
                <a:effectLst/>
                <a:latin typeface="charter"/>
              </a:rPr>
              <a:t>Desenvolver e Entregar</a:t>
            </a:r>
            <a:r>
              <a:rPr lang="pt-BR" b="1" i="0" dirty="0">
                <a:effectLst/>
                <a:latin typeface="charter"/>
              </a:rPr>
              <a:t>, </a:t>
            </a:r>
            <a:r>
              <a:rPr lang="pt-BR" i="0" dirty="0">
                <a:effectLst/>
                <a:latin typeface="charter"/>
              </a:rPr>
              <a:t>são focadas em descobrir uma solução, tendo como base as pesquisas desenvolvidas</a:t>
            </a:r>
            <a:r>
              <a:rPr lang="pt-BR" b="0" i="0" dirty="0">
                <a:solidFill>
                  <a:srgbClr val="FFFFFF"/>
                </a:solidFill>
                <a:effectLst/>
                <a:latin typeface="charter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12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7808A-54F3-85B9-EFFE-3BCF7CF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duplo diamante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D8DE4-BD9C-2FC3-E0BA-0324E61F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690688"/>
            <a:ext cx="1018641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Então, no duplo diamante, saímos do ponto A, em que eu não sei de nada e pode ser tudo hipótese, e tentar chegar ao ponto B, em que eu sei como essa pessoa se comporta, eu sei o que deve ser feito.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Isso deve ser dessa forma.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Então saímos de um local que não temos muita noção do que vai acontecer, do que poderíamos produzir, para um ponto B, em que temos um pouco mais de certeza.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3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9A96-4C23-B0D2-4464-D2091C8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E30AA-56BD-A0AD-A2D9-350BC88F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esmistificando o Design Thinking - O duplo diamante">
            <a:extLst>
              <a:ext uri="{FF2B5EF4-FFF2-40B4-BE49-F238E27FC236}">
                <a16:creationId xmlns:a16="http://schemas.microsoft.com/office/drawing/2014/main" id="{C77C8CDB-6453-26B6-5463-0A81C949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12192000" cy="60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6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FF15-A897-1FB2-01A0-B9308195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536" y="-165227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da metodologia aplicada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D8F19FB-320E-E997-F643-C9590BB84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1296110"/>
            <a:ext cx="6489178" cy="5305858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2E8F986-20E7-F574-0BBD-20256779BAB5}"/>
              </a:ext>
            </a:extLst>
          </p:cNvPr>
          <p:cNvSpPr/>
          <p:nvPr/>
        </p:nvSpPr>
        <p:spPr>
          <a:xfrm>
            <a:off x="1240536" y="3633678"/>
            <a:ext cx="9559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A4F675-FC31-7378-2459-012491E66E10}"/>
              </a:ext>
            </a:extLst>
          </p:cNvPr>
          <p:cNvSpPr/>
          <p:nvPr/>
        </p:nvSpPr>
        <p:spPr>
          <a:xfrm>
            <a:off x="9486510" y="3633678"/>
            <a:ext cx="9559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56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BCA518F-B6C4-37EA-0DB1-D93264B55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05" y="327023"/>
            <a:ext cx="5305571" cy="6325874"/>
          </a:xfrm>
          <a:prstGeom prst="rect">
            <a:avLst/>
          </a:prstGeom>
        </p:spPr>
      </p:pic>
      <p:sp>
        <p:nvSpPr>
          <p:cNvPr id="4" name="AutoShape 2" descr="-Modelo Duplo Diamante -Design Council.">
            <a:extLst>
              <a:ext uri="{FF2B5EF4-FFF2-40B4-BE49-F238E27FC236}">
                <a16:creationId xmlns:a16="http://schemas.microsoft.com/office/drawing/2014/main" id="{B4BE2FF1-F151-E99B-ECE2-0C23485C8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20851-E2D4-FDF9-ADA5-D46B77E4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Fluxos de 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FBCA1-425E-3989-9C4C-C47277E5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1454564"/>
            <a:ext cx="11221278" cy="4351338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Caminhos que o cliente pode percorrer pra chegar nos locais de interesse.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ele vai entrar na página inicial e ela vai fazer o quê? O que ele pode fazer? Quais são os caminhos que ele pode percorrer para chegar nos locais desse produto, desse aplicativo, ou site que vamos desenvolver.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ferramenta que utilizamos para entender e demonstrar o fluxo é o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(ou seja mapa do site)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01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0" ma:contentTypeDescription="Crie um novo documento." ma:contentTypeScope="" ma:versionID="11c0ca2524134f4d79d0ac80d4b155cc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635bfad073ded5d9e08622cd411076a1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F3243F-3710-4AF6-A936-5F4432719AF8}"/>
</file>

<file path=customXml/itemProps2.xml><?xml version="1.0" encoding="utf-8"?>
<ds:datastoreItem xmlns:ds="http://schemas.openxmlformats.org/officeDocument/2006/customXml" ds:itemID="{677E3127-619E-4270-BBE7-29E2387EB239}"/>
</file>

<file path=customXml/itemProps3.xml><?xml version="1.0" encoding="utf-8"?>
<ds:datastoreItem xmlns:ds="http://schemas.openxmlformats.org/officeDocument/2006/customXml" ds:itemID="{AF2DDAE6-54FF-4CFC-B386-98CA5594D024}"/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1683</Words>
  <Application>Microsoft Office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charter</vt:lpstr>
      <vt:lpstr>Roboto</vt:lpstr>
      <vt:lpstr>Source Serif Pro</vt:lpstr>
      <vt:lpstr>Tema do Office</vt:lpstr>
      <vt:lpstr>FIGMA</vt:lpstr>
      <vt:lpstr>UX E UI</vt:lpstr>
      <vt:lpstr>5W2H</vt:lpstr>
      <vt:lpstr>METODOLOGIA DO DUPLO DIAMANTE</vt:lpstr>
      <vt:lpstr>No duplo diamante</vt:lpstr>
      <vt:lpstr>Apresentação do PowerPoint</vt:lpstr>
      <vt:lpstr>Exemplo da metodologia aplicada</vt:lpstr>
      <vt:lpstr>Apresentação do PowerPoint</vt:lpstr>
      <vt:lpstr>Fluxos de navegação</vt:lpstr>
      <vt:lpstr>SiteMap</vt:lpstr>
      <vt:lpstr>SiteMap</vt:lpstr>
      <vt:lpstr>Exemplo de SITEMAP</vt:lpstr>
      <vt:lpstr>TIPOGRAFIA</vt:lpstr>
      <vt:lpstr>Escolhendo a família de fontes</vt:lpstr>
      <vt:lpstr>Escolhendo a família de fontes</vt:lpstr>
      <vt:lpstr>Escolhendo a família de fontes</vt:lpstr>
      <vt:lpstr>Cores</vt:lpstr>
      <vt:lpstr>Cores</vt:lpstr>
      <vt:lpstr>Imagens no site</vt:lpstr>
      <vt:lpstr>Imagens no site</vt:lpstr>
      <vt:lpstr>O que é A HEURISTICA DE NIELSEN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Prof. Carlos</dc:creator>
  <cp:lastModifiedBy>Prof. Carlos</cp:lastModifiedBy>
  <cp:revision>18</cp:revision>
  <dcterms:created xsi:type="dcterms:W3CDTF">2023-04-17T00:32:20Z</dcterms:created>
  <dcterms:modified xsi:type="dcterms:W3CDTF">2023-04-20T03:14:15Z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