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9" r:id="rId5"/>
    <p:sldId id="268" r:id="rId6"/>
    <p:sldId id="267" r:id="rId7"/>
    <p:sldId id="272" r:id="rId8"/>
    <p:sldId id="271" r:id="rId9"/>
    <p:sldId id="270" r:id="rId10"/>
    <p:sldId id="275" r:id="rId11"/>
    <p:sldId id="274" r:id="rId12"/>
    <p:sldId id="273" r:id="rId13"/>
    <p:sldId id="277" r:id="rId14"/>
    <p:sldId id="276" r:id="rId15"/>
    <p:sldId id="279" r:id="rId16"/>
    <p:sldId id="278" r:id="rId17"/>
    <p:sldId id="280" r:id="rId18"/>
    <p:sldId id="285" r:id="rId19"/>
    <p:sldId id="284" r:id="rId20"/>
    <p:sldId id="283" r:id="rId21"/>
    <p:sldId id="282" r:id="rId22"/>
    <p:sldId id="281" r:id="rId23"/>
    <p:sldId id="286" r:id="rId24"/>
    <p:sldId id="287" r:id="rId25"/>
    <p:sldId id="26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3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69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1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51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9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55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2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17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5C455-9F21-493B-BEFC-9ECED805454F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8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979712" y="1916832"/>
            <a:ext cx="5256584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Atendimento</a:t>
            </a:r>
          </a:p>
        </p:txBody>
      </p:sp>
    </p:spTree>
    <p:extLst>
      <p:ext uri="{BB962C8B-B14F-4D97-AF65-F5344CB8AC3E}">
        <p14:creationId xmlns:p14="http://schemas.microsoft.com/office/powerpoint/2010/main" val="271847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50224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Enrolado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550224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Falam bastante, solicitam reuniões e explicações</a:t>
            </a:r>
          </a:p>
          <a:p>
            <a:r>
              <a:rPr lang="pt-BR" dirty="0"/>
              <a:t>Não dão muita atenção ao projeto, aumentando o prazo inicial de entrega por conta de atrasos de aprovações</a:t>
            </a:r>
          </a:p>
          <a:p>
            <a:r>
              <a:rPr lang="pt-BR" dirty="0"/>
              <a:t>O ideal é colocar uma cláusula especificando um prazo para aprovação para que não perca dinheiro devido ao tempo gasto com a equipe</a:t>
            </a:r>
          </a:p>
          <a:p>
            <a:r>
              <a:rPr lang="pt-BR" dirty="0"/>
              <a:t>Pontos positivos: irá apenas ganhar experiência</a:t>
            </a:r>
          </a:p>
          <a:p>
            <a:r>
              <a:rPr lang="pt-BR" dirty="0"/>
              <a:t>Pontos negativos: cliente que lhe fará perder tempo e no final das contas o valor recebido não compensa devido ao desgaste</a:t>
            </a:r>
          </a:p>
          <a:p>
            <a:r>
              <a:rPr lang="pt-BR" dirty="0"/>
              <a:t>Expectativa: ele não sabe </a:t>
            </a:r>
          </a:p>
        </p:txBody>
      </p:sp>
    </p:spTree>
    <p:extLst>
      <p:ext uri="{BB962C8B-B14F-4D97-AF65-F5344CB8AC3E}">
        <p14:creationId xmlns:p14="http://schemas.microsoft.com/office/powerpoint/2010/main" val="251581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222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Espião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22232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Interessado em fazer orçamentos, solicitar reuniões, requisitar apresentações da empresa com cases e não irá fechar negócio com você</a:t>
            </a:r>
          </a:p>
          <a:p>
            <a:r>
              <a:rPr lang="pt-BR" dirty="0"/>
              <a:t>Geralmente esse cliente é um concorrente e quer entender seu modelo de negócio para que ele possa utilizar e ele mesmo fazer o trabalho</a:t>
            </a:r>
          </a:p>
          <a:p>
            <a:r>
              <a:rPr lang="pt-BR" dirty="0"/>
              <a:t>Pontos positivos: nenhum</a:t>
            </a:r>
          </a:p>
          <a:p>
            <a:r>
              <a:rPr lang="pt-BR" dirty="0"/>
              <a:t>Pontos negativos: irá despender tempo e atenção ao atende-lo e vai roubar informações sobre seu negócio</a:t>
            </a:r>
          </a:p>
          <a:p>
            <a:r>
              <a:rPr lang="pt-BR" dirty="0"/>
              <a:t>Expectativa: obter o maior número de informações sobre seu negócio</a:t>
            </a:r>
          </a:p>
        </p:txBody>
      </p:sp>
    </p:spTree>
    <p:extLst>
      <p:ext uri="{BB962C8B-B14F-4D97-AF65-F5344CB8AC3E}">
        <p14:creationId xmlns:p14="http://schemas.microsoft.com/office/powerpoint/2010/main" val="331177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222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Hidra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22232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Empresa com muitos sócios e pessoas envolvidas no projeto</a:t>
            </a:r>
          </a:p>
          <a:p>
            <a:r>
              <a:rPr lang="pt-BR" dirty="0"/>
              <a:t>São burocráticos em aprovações e difíceis de agradar</a:t>
            </a:r>
          </a:p>
          <a:p>
            <a:r>
              <a:rPr lang="pt-BR" dirty="0"/>
              <a:t>Ideal é colocar uma cláusula no contrato onde apenas uma pessoa é responsável por enviar os ajustes e aprovações do projeto</a:t>
            </a:r>
          </a:p>
          <a:p>
            <a:r>
              <a:rPr lang="pt-BR" dirty="0"/>
              <a:t>Contabilizar os layouts no valor do projeto</a:t>
            </a:r>
          </a:p>
          <a:p>
            <a:r>
              <a:rPr lang="pt-BR" dirty="0"/>
              <a:t>Pontos positivos: redução na possibilidade de erros</a:t>
            </a:r>
          </a:p>
          <a:p>
            <a:r>
              <a:rPr lang="pt-BR" dirty="0"/>
              <a:t>Pontos negativos: o trabalho evolui de forma lenta, pois o trâmite de aprovações envolve muitas pessoas</a:t>
            </a:r>
          </a:p>
          <a:p>
            <a:r>
              <a:rPr lang="pt-BR" dirty="0"/>
              <a:t>Expectativa: o maior objetivo do cliente é o aumento do status profissional na empresa em que atua</a:t>
            </a:r>
          </a:p>
        </p:txBody>
      </p:sp>
    </p:spTree>
    <p:extLst>
      <p:ext uri="{BB962C8B-B14F-4D97-AF65-F5344CB8AC3E}">
        <p14:creationId xmlns:p14="http://schemas.microsoft.com/office/powerpoint/2010/main" val="242191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5022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lidar com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freelancers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550224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Não estipular prazos de entrega muito curtos</a:t>
            </a:r>
          </a:p>
          <a:p>
            <a:r>
              <a:rPr lang="pt-BR" dirty="0"/>
              <a:t>Combinar o pagamentos vinculado ao trabalho entregue, para estimular o cumprimento dos prazos, bem como o </a:t>
            </a:r>
            <a:r>
              <a:rPr lang="pt-BR" dirty="0" err="1"/>
              <a:t>cumprometimento</a:t>
            </a:r>
            <a:r>
              <a:rPr lang="pt-BR" dirty="0"/>
              <a:t> com as tarefas que estão sendo desenvolvidas</a:t>
            </a:r>
          </a:p>
          <a:p>
            <a:r>
              <a:rPr lang="pt-BR" dirty="0"/>
              <a:t>Podem ser classificados em dois tipos: </a:t>
            </a:r>
          </a:p>
          <a:p>
            <a:pPr lvl="1"/>
            <a:r>
              <a:rPr lang="pt-BR" dirty="0" err="1"/>
              <a:t>Full</a:t>
            </a:r>
            <a:r>
              <a:rPr lang="pt-BR" dirty="0"/>
              <a:t> time</a:t>
            </a:r>
          </a:p>
          <a:p>
            <a:pPr lvl="1"/>
            <a:r>
              <a:rPr lang="pt-BR" dirty="0" err="1"/>
              <a:t>Part</a:t>
            </a:r>
            <a:r>
              <a:rPr lang="pt-BR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96956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942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Freelancer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9424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Está envolvido em 70% de sua jornada de trabalho em emprego fixo e utiliza os 30% para vender sua mão de obra para agências</a:t>
            </a:r>
          </a:p>
          <a:p>
            <a:r>
              <a:rPr lang="pt-BR" dirty="0"/>
              <a:t>Seu objetivo é complementar sua renda mensal</a:t>
            </a:r>
          </a:p>
          <a:p>
            <a:r>
              <a:rPr lang="pt-BR" dirty="0"/>
              <a:t>Tende a não cumprir prazos justos e somente estará disponível nas horas vagas</a:t>
            </a:r>
          </a:p>
          <a:p>
            <a:r>
              <a:rPr lang="pt-BR" dirty="0"/>
              <a:t>Pontos fortes: domina bem o assunto, está acostumado com cronogramas e metodologias de trabalho</a:t>
            </a:r>
          </a:p>
          <a:p>
            <a:r>
              <a:rPr lang="pt-BR" dirty="0"/>
              <a:t>Pontos fracos: Possui pouco tempo livre</a:t>
            </a:r>
          </a:p>
          <a:p>
            <a:r>
              <a:rPr lang="pt-BR" dirty="0"/>
              <a:t>Ameaça: alto risco deste profissional desistir do projeto</a:t>
            </a:r>
          </a:p>
        </p:txBody>
      </p:sp>
    </p:spTree>
    <p:extLst>
      <p:ext uri="{BB962C8B-B14F-4D97-AF65-F5344CB8AC3E}">
        <p14:creationId xmlns:p14="http://schemas.microsoft.com/office/powerpoint/2010/main" val="198312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5022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Freelancer </a:t>
            </a: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550224" cy="435133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Dedica 100% do seu tempo ao projeto</a:t>
            </a:r>
          </a:p>
          <a:p>
            <a:r>
              <a:rPr lang="pt-BR" dirty="0"/>
              <a:t>É comprometido com o trabalho desenvolvido e demonstra </a:t>
            </a:r>
            <a:r>
              <a:rPr lang="pt-BR" dirty="0" err="1"/>
              <a:t>prestatividade</a:t>
            </a:r>
            <a:r>
              <a:rPr lang="pt-BR" dirty="0"/>
              <a:t> e qualidade</a:t>
            </a:r>
          </a:p>
          <a:p>
            <a:r>
              <a:rPr lang="pt-BR" dirty="0"/>
              <a:t>Pontos fortes: entregas serão ágeis e trabalho acompanhado em horário comercial</a:t>
            </a:r>
          </a:p>
          <a:p>
            <a:r>
              <a:rPr lang="pt-BR" dirty="0"/>
              <a:t>Pontos fracos: é mais caro que o </a:t>
            </a:r>
            <a:r>
              <a:rPr lang="pt-BR" dirty="0" err="1"/>
              <a:t>part</a:t>
            </a:r>
            <a:r>
              <a:rPr lang="pt-BR" dirty="0"/>
              <a:t> time e tende a ser menos especializado</a:t>
            </a:r>
          </a:p>
          <a:p>
            <a:r>
              <a:rPr lang="pt-BR" dirty="0"/>
              <a:t>Ameaça: risco de se tornar “refém” caso ele fique responsável por pontos cruciais do projeto</a:t>
            </a:r>
          </a:p>
        </p:txBody>
      </p:sp>
    </p:spTree>
    <p:extLst>
      <p:ext uri="{BB962C8B-B14F-4D97-AF65-F5344CB8AC3E}">
        <p14:creationId xmlns:p14="http://schemas.microsoft.com/office/powerpoint/2010/main" val="317360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76942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lidar com a criação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94240" cy="435133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Um dos maiores objetivos da criação é que o trabalho salte aos olhos das pessoas como uma boa concepção de design, porém nem sempre esse é o foco do projeto</a:t>
            </a:r>
          </a:p>
          <a:p>
            <a:r>
              <a:rPr lang="pt-BR" dirty="0"/>
              <a:t>Layout “bonito” X  atender propósito do briefing (andam juntos, é um consequência)</a:t>
            </a:r>
          </a:p>
          <a:p>
            <a:r>
              <a:rPr lang="pt-BR" dirty="0"/>
              <a:t>Um bom layout é aquele que é funcional, objetivo e explicitamente fácil de ser compreendido pelo usuário que se destina</a:t>
            </a:r>
          </a:p>
          <a:p>
            <a:r>
              <a:rPr lang="pt-BR" dirty="0"/>
              <a:t>Empatia</a:t>
            </a:r>
          </a:p>
          <a:p>
            <a:r>
              <a:rPr lang="pt-BR" dirty="0"/>
              <a:t>Deve-se implementar um sistema de gerenciamento de projetos para controle das atividades</a:t>
            </a:r>
          </a:p>
          <a:p>
            <a:r>
              <a:rPr lang="pt-BR" dirty="0"/>
              <a:t>Quando estiver criando, não fique questionando até que lhe pergunte “O que você acha?”</a:t>
            </a:r>
          </a:p>
          <a:p>
            <a:r>
              <a:rPr lang="pt-BR" dirty="0"/>
              <a:t>Ser interrompido é como atrapalhar esse processo que ocorre naturalmente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69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66248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lidar com desenvolvedores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66248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É responsável pela mágica que ocorre atrás das cortinas, o que dá vida aos sites</a:t>
            </a:r>
          </a:p>
          <a:p>
            <a:r>
              <a:rPr lang="pt-BR" dirty="0"/>
              <a:t>Designers: profissionais responsáveis pela interface</a:t>
            </a:r>
          </a:p>
          <a:p>
            <a:r>
              <a:rPr lang="pt-BR" dirty="0"/>
              <a:t>Programadores: trabalham com linguagens dinâmicas (</a:t>
            </a:r>
            <a:r>
              <a:rPr lang="pt-BR" dirty="0" err="1"/>
              <a:t>Php</a:t>
            </a:r>
            <a:r>
              <a:rPr lang="pt-BR" dirty="0"/>
              <a:t>, Java, C#, etc.)</a:t>
            </a:r>
          </a:p>
          <a:p>
            <a:r>
              <a:rPr lang="pt-BR" dirty="0" err="1"/>
              <a:t>DBAs</a:t>
            </a:r>
            <a:r>
              <a:rPr lang="pt-BR" dirty="0"/>
              <a:t>: lidam com o banco de dados</a:t>
            </a:r>
          </a:p>
          <a:p>
            <a:r>
              <a:rPr lang="pt-BR" dirty="0"/>
              <a:t>Diferente da criação, no desenvolvimento é necessário questionar e interromper caso perceba que algo não está indo pelo caminho lógico</a:t>
            </a:r>
          </a:p>
          <a:p>
            <a:r>
              <a:rPr lang="pt-BR" dirty="0"/>
              <a:t>Seja paciente, pois as vezes podem surgir problemas cabeludos e o desenvolvedor precisa de tempo para resolve-los e não de pressão e cobranças excessivas </a:t>
            </a:r>
          </a:p>
        </p:txBody>
      </p:sp>
    </p:spTree>
    <p:extLst>
      <p:ext uri="{BB962C8B-B14F-4D97-AF65-F5344CB8AC3E}">
        <p14:creationId xmlns:p14="http://schemas.microsoft.com/office/powerpoint/2010/main" val="205191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5022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550224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Principal documento gerado pela etapa de atendimento</a:t>
            </a:r>
          </a:p>
          <a:p>
            <a:r>
              <a:rPr lang="pt-BR" dirty="0"/>
              <a:t>Tem por objetivo coletar informações sobre a empresa que sejam relevantes para a elaboração do projeto</a:t>
            </a:r>
          </a:p>
          <a:p>
            <a:r>
              <a:rPr lang="pt-BR" dirty="0"/>
              <a:t>Exemplo de um questionário para elaboração de um briefing: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Resumo sobre a empresa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Breve histórico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é o público-alvo da empresa?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Como a empresa se posiciona no mercado?</a:t>
            </a:r>
          </a:p>
        </p:txBody>
      </p:sp>
    </p:spTree>
    <p:extLst>
      <p:ext uri="{BB962C8B-B14F-4D97-AF65-F5344CB8AC3E}">
        <p14:creationId xmlns:p14="http://schemas.microsoft.com/office/powerpoint/2010/main" val="88209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662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66248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pt-BR" dirty="0"/>
              <a:t>Qual é o principal produto/serviço da empresa?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Qual é a relação a empresa com a internet?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Motivo de criação do novo site?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Retorno esperado?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O cliente já possui o conteúdo para incluir no site?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Qual é a expectativa de conclusão do projeto?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Quais são os sites dos principais concorrentes?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De quais sites a empresa mais gosta?</a:t>
            </a:r>
          </a:p>
        </p:txBody>
      </p:sp>
    </p:spTree>
    <p:extLst>
      <p:ext uri="{BB962C8B-B14F-4D97-AF65-F5344CB8AC3E}">
        <p14:creationId xmlns:p14="http://schemas.microsoft.com/office/powerpoint/2010/main" val="254956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365125"/>
            <a:ext cx="828092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Atendimento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825625"/>
            <a:ext cx="8280920" cy="4351338"/>
          </a:xfrm>
        </p:spPr>
        <p:txBody>
          <a:bodyPr/>
          <a:lstStyle/>
          <a:p>
            <a:r>
              <a:rPr lang="pt-BR" dirty="0"/>
              <a:t>Detectar o que o cliente deseja</a:t>
            </a:r>
          </a:p>
          <a:p>
            <a:r>
              <a:rPr lang="pt-BR" dirty="0"/>
              <a:t>Normalmente é realizada por um profissional “híbrido”</a:t>
            </a:r>
          </a:p>
          <a:p>
            <a:r>
              <a:rPr lang="pt-BR" dirty="0"/>
              <a:t>Principais perfis: cliente, </a:t>
            </a:r>
            <a:r>
              <a:rPr lang="pt-BR" dirty="0" err="1"/>
              <a:t>freelancer</a:t>
            </a:r>
            <a:r>
              <a:rPr lang="pt-BR" dirty="0"/>
              <a:t>, criação e desenvolvedor (considero serem estes os perfis mais “críticos”, ou seja, que requerem um maior conhecimento, no intuito de minimizar conflitos e melhorar empatia)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432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942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Escopo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9424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Na etapa de atendimento do projeto deverá ser gerado um documento com o escopo do projeto</a:t>
            </a:r>
          </a:p>
          <a:p>
            <a:r>
              <a:rPr lang="pt-BR" dirty="0"/>
              <a:t>Este documento é complementar ao briefing e visa descrever o projeto</a:t>
            </a:r>
          </a:p>
          <a:p>
            <a:r>
              <a:rPr lang="pt-BR" dirty="0"/>
              <a:t>Somente após a confecção desses dois documentos o projeto poderá avançar para as etapas seguintes</a:t>
            </a:r>
          </a:p>
          <a:p>
            <a:r>
              <a:rPr lang="pt-BR" dirty="0"/>
              <a:t>Exemplo de escopo de projeto: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Qual é o objetivo do projeto?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Definição do problema ou situação geradora do projeto (problema, necessidade, desafio, oportunidades):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Detalhamento do escopo: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Restrições, premissas e o que fica fora do escopo:</a:t>
            </a:r>
          </a:p>
        </p:txBody>
      </p:sp>
    </p:spTree>
    <p:extLst>
      <p:ext uri="{BB962C8B-B14F-4D97-AF65-F5344CB8AC3E}">
        <p14:creationId xmlns:p14="http://schemas.microsoft.com/office/powerpoint/2010/main" val="97211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66248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66248" cy="4351338"/>
          </a:xfrm>
        </p:spPr>
        <p:txBody>
          <a:bodyPr/>
          <a:lstStyle/>
          <a:p>
            <a:r>
              <a:rPr lang="pt-BR" dirty="0"/>
              <a:t>Instrumento para mensurar quanto tempo o projeto levará para ser entregue e com quais etapas</a:t>
            </a:r>
          </a:p>
          <a:p>
            <a:r>
              <a:rPr lang="pt-BR" dirty="0"/>
              <a:t>Programas úteis para montar o cronograma: MS Project (para PC) e </a:t>
            </a:r>
            <a:r>
              <a:rPr lang="pt-BR" dirty="0" err="1"/>
              <a:t>OmniPlan</a:t>
            </a:r>
            <a:r>
              <a:rPr lang="pt-BR" dirty="0"/>
              <a:t> (Para Mac)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1490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90888" y="0"/>
            <a:ext cx="9534888" cy="1120384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8720"/>
            <a:ext cx="8064896" cy="49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77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2223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a área de Atendimento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22232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Perfil profissional: Atendimento, Gerente de Projetos, Planejador.</a:t>
            </a:r>
          </a:p>
          <a:p>
            <a:r>
              <a:rPr lang="pt-BR" dirty="0"/>
              <a:t>Programas utilizados: editor de texto, editor de apresentações, software de gestão de projetos, software para criação de mapas mentais.</a:t>
            </a:r>
          </a:p>
          <a:p>
            <a:r>
              <a:rPr lang="pt-BR" dirty="0"/>
              <a:t>Função da criação de um site: é o profissional responsável por atender e fazer a entrega do trabalho ao cliente, bem como repassar as demandas para os profissionais da equipe.</a:t>
            </a:r>
          </a:p>
          <a:p>
            <a:r>
              <a:rPr lang="pt-BR" dirty="0"/>
              <a:t>Fluxo de trabalho: este profissional participa do início ao fim do projeto.</a:t>
            </a:r>
          </a:p>
          <a:p>
            <a:r>
              <a:rPr lang="pt-BR" dirty="0"/>
              <a:t>Responsabilidades: zelar pelo bom atendimento ao cliente e orientar a equipe durante o desenvolvimento do projeto.</a:t>
            </a:r>
          </a:p>
          <a:p>
            <a:r>
              <a:rPr lang="pt-BR" dirty="0"/>
              <a:t>Artefatos gerados: briefing, escopo do projeto, cronograma.</a:t>
            </a:r>
          </a:p>
        </p:txBody>
      </p:sp>
    </p:spTree>
    <p:extLst>
      <p:ext uri="{BB962C8B-B14F-4D97-AF65-F5344CB8AC3E}">
        <p14:creationId xmlns:p14="http://schemas.microsoft.com/office/powerpoint/2010/main" val="1982875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 de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Elaborar um briefing</a:t>
            </a:r>
          </a:p>
          <a:p>
            <a:r>
              <a:rPr lang="pt-BR" dirty="0"/>
              <a:t>Elaborar um cronograma</a:t>
            </a:r>
          </a:p>
          <a:p>
            <a:r>
              <a:rPr lang="pt-BR" dirty="0"/>
              <a:t>Definir as etapas do projeto</a:t>
            </a:r>
          </a:p>
        </p:txBody>
      </p:sp>
    </p:spTree>
    <p:extLst>
      <p:ext uri="{BB962C8B-B14F-4D97-AF65-F5344CB8AC3E}">
        <p14:creationId xmlns:p14="http://schemas.microsoft.com/office/powerpoint/2010/main" val="241999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31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66248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lidar com clientes?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66248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Lembre-se: Clientes são a alma do negócio, ou seja, é a peça mais importante</a:t>
            </a:r>
          </a:p>
          <a:p>
            <a:r>
              <a:rPr lang="pt-BR" dirty="0"/>
              <a:t>O papel do atendimento é compreender o que o cliente deseja e saber extrair de sua equipe, através do briefing, soluções que melhor atendam as necessidades do cliente</a:t>
            </a:r>
          </a:p>
          <a:p>
            <a:r>
              <a:rPr lang="pt-BR" dirty="0"/>
              <a:t>Briefing: é um documento fundamental para a criação de qualquer projeto de comunicação</a:t>
            </a:r>
          </a:p>
          <a:p>
            <a:r>
              <a:rPr lang="pt-BR" dirty="0"/>
              <a:t>É necessário documentar toda a conversa referente a tomada de decisões durante os trabalhos, podendo ser um documento escrito, um e-mail ou até uma gravação da conversa.</a:t>
            </a:r>
          </a:p>
        </p:txBody>
      </p:sp>
    </p:spTree>
    <p:extLst>
      <p:ext uri="{BB962C8B-B14F-4D97-AF65-F5344CB8AC3E}">
        <p14:creationId xmlns:p14="http://schemas.microsoft.com/office/powerpoint/2010/main" val="139958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66248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lidar com clientes?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66248" cy="435133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Mas porque documentar? Clientes esquecem e quando não comprovado, o profissional ficará em uma “saia justa”</a:t>
            </a:r>
          </a:p>
          <a:p>
            <a:r>
              <a:rPr lang="pt-BR" dirty="0"/>
              <a:t>Informar como o processo será conduzido, tempo estimado, conclusão das tarefas, podendo ser diariamente, semanalmente ou mensalmente</a:t>
            </a:r>
          </a:p>
          <a:p>
            <a:r>
              <a:rPr lang="pt-BR" dirty="0"/>
              <a:t>O cliente deve ser posicionado desde o início como será os fluxos para evitar desgastes excessivos</a:t>
            </a:r>
          </a:p>
          <a:p>
            <a:r>
              <a:rPr lang="pt-BR" dirty="0"/>
              <a:t>Transparência é essencial!</a:t>
            </a:r>
          </a:p>
        </p:txBody>
      </p:sp>
    </p:spTree>
    <p:extLst>
      <p:ext uri="{BB962C8B-B14F-4D97-AF65-F5344CB8AC3E}">
        <p14:creationId xmlns:p14="http://schemas.microsoft.com/office/powerpoint/2010/main" val="9139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66248" cy="132556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lidar com as expectativas dos clientes?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66248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Entenda, compreender as expectativas dos clientes é algo que vai além de redigir um briefing</a:t>
            </a:r>
          </a:p>
          <a:p>
            <a:r>
              <a:rPr lang="pt-BR" dirty="0"/>
              <a:t>É a sensibilidade que distingue o ato de fabricar sites da sinergia necessária para criar soluções que agreguem valor</a:t>
            </a:r>
          </a:p>
          <a:p>
            <a:r>
              <a:rPr lang="pt-BR" dirty="0"/>
              <a:t>“Não basta ver, é preciso enxergar”</a:t>
            </a:r>
          </a:p>
          <a:p>
            <a:r>
              <a:rPr lang="pt-BR" dirty="0"/>
              <a:t>Quantidade não gera qualidade, mas com certeza stress</a:t>
            </a:r>
          </a:p>
          <a:p>
            <a:r>
              <a:rPr lang="pt-BR" dirty="0"/>
              <a:t>Existem diversos tipos de clientes e detectar o perfil na hora de realizar um projeto é algo que irá lhe dar vantagem para conseguir a tão desejada aprovação.</a:t>
            </a:r>
          </a:p>
        </p:txBody>
      </p:sp>
    </p:spTree>
    <p:extLst>
      <p:ext uri="{BB962C8B-B14F-4D97-AF65-F5344CB8AC3E}">
        <p14:creationId xmlns:p14="http://schemas.microsoft.com/office/powerpoint/2010/main" val="28466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38256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Maratonista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838256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É um dos melhores clientes, pois o projeto não fica parado e as respostas são sempre do tipo “toma lá, dá cá”</a:t>
            </a:r>
          </a:p>
          <a:p>
            <a:r>
              <a:rPr lang="pt-BR" dirty="0"/>
              <a:t>Tem  bom conhecimento de internet e irá responder prontamente seus contatos</a:t>
            </a:r>
          </a:p>
          <a:p>
            <a:r>
              <a:rPr lang="pt-BR" dirty="0"/>
              <a:t>Seu maior desejo é que o projeto avance o quanto mais ágil possível</a:t>
            </a:r>
          </a:p>
          <a:p>
            <a:r>
              <a:rPr lang="pt-BR" dirty="0"/>
              <a:t>Pontos positivos: O projeto seguirá o cronograma provavelmente sem atrasos</a:t>
            </a:r>
          </a:p>
          <a:p>
            <a:r>
              <a:rPr lang="pt-BR" dirty="0"/>
              <a:t>Pontos negativos: o cliente acaba sendo menos reflexivo em sua decisões e certamente haverão ajustes depois que o trabalho estiver pronto</a:t>
            </a:r>
          </a:p>
          <a:p>
            <a:r>
              <a:rPr lang="pt-BR" dirty="0"/>
              <a:t>Expectativa: possuir um site rapidamente, mesmo que não seja a versão completa</a:t>
            </a:r>
          </a:p>
        </p:txBody>
      </p:sp>
    </p:spTree>
    <p:extLst>
      <p:ext uri="{BB962C8B-B14F-4D97-AF65-F5344CB8AC3E}">
        <p14:creationId xmlns:p14="http://schemas.microsoft.com/office/powerpoint/2010/main" val="299783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50224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Deslumbrado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550224" cy="435133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Para ele a internet é uma das melhores invenções da humanidade</a:t>
            </a:r>
          </a:p>
          <a:p>
            <a:r>
              <a:rPr lang="pt-BR" dirty="0"/>
              <a:t>Adora inovação, ideias criativas e ousadas</a:t>
            </a:r>
          </a:p>
          <a:p>
            <a:r>
              <a:rPr lang="pt-BR" dirty="0"/>
              <a:t>Possui perfil em diversas redes sociais e provavelmente irá adicioná-lo como amigo</a:t>
            </a:r>
          </a:p>
          <a:p>
            <a:r>
              <a:rPr lang="pt-BR" dirty="0"/>
              <a:t>Pontos positivos: se ele possuir uma boa confiança no seu trabalho será ótima a relação</a:t>
            </a:r>
          </a:p>
          <a:p>
            <a:r>
              <a:rPr lang="pt-BR" dirty="0"/>
              <a:t>Pontos negativos: muitas vezes quer que o site tenha tudo que ele acha legal em outro sites</a:t>
            </a:r>
          </a:p>
          <a:p>
            <a:r>
              <a:rPr lang="pt-BR" dirty="0"/>
              <a:t>Expectativa: ter um projeto moderno e inovador</a:t>
            </a:r>
          </a:p>
        </p:txBody>
      </p:sp>
    </p:spTree>
    <p:extLst>
      <p:ext uri="{BB962C8B-B14F-4D97-AF65-F5344CB8AC3E}">
        <p14:creationId xmlns:p14="http://schemas.microsoft.com/office/powerpoint/2010/main" val="384863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7622232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Cartesiano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22232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Necessidade de obter resultados tangíveis e mensuráveis</a:t>
            </a:r>
          </a:p>
          <a:p>
            <a:r>
              <a:rPr lang="pt-BR" dirty="0"/>
              <a:t>Visa a criação do site para aumentar lucro</a:t>
            </a:r>
          </a:p>
          <a:p>
            <a:r>
              <a:rPr lang="pt-BR" dirty="0"/>
              <a:t>Difícil de ser persuadido com ideias conceituais, sendo a melhor estratégia evidenciar o ROI do projeto mensurando com o Google </a:t>
            </a:r>
            <a:r>
              <a:rPr lang="pt-BR" dirty="0" err="1"/>
              <a:t>Analytics</a:t>
            </a:r>
            <a:endParaRPr lang="pt-BR" dirty="0"/>
          </a:p>
          <a:p>
            <a:r>
              <a:rPr lang="pt-BR" dirty="0"/>
              <a:t>Pontos positivos: é maleável e sabe ouvir sugestões</a:t>
            </a:r>
          </a:p>
          <a:p>
            <a:r>
              <a:rPr lang="pt-BR" dirty="0"/>
              <a:t>Pontos negativos: deverá ter muita paciência, pois é um cliente confuso e exige muito tempo para explicar o projeto</a:t>
            </a:r>
          </a:p>
          <a:p>
            <a:r>
              <a:rPr lang="pt-BR" dirty="0"/>
              <a:t>Expectativa: captar as suas necessidades e lhe oriente na tomada de decisões durante o projeto</a:t>
            </a:r>
          </a:p>
        </p:txBody>
      </p:sp>
    </p:spTree>
    <p:extLst>
      <p:ext uri="{BB962C8B-B14F-4D97-AF65-F5344CB8AC3E}">
        <p14:creationId xmlns:p14="http://schemas.microsoft.com/office/powerpoint/2010/main" val="215880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9424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 Coerente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694240" cy="43513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Cliente nota 10 e muito raro de encontrar</a:t>
            </a:r>
          </a:p>
          <a:p>
            <a:r>
              <a:rPr lang="pt-BR" dirty="0"/>
              <a:t>Está bem informado sobre internet e já pesquisou bastante sobre o novo site antes de lhe contatar</a:t>
            </a:r>
          </a:p>
          <a:p>
            <a:r>
              <a:rPr lang="pt-BR" dirty="0"/>
              <a:t>Seus objetivos são coerentes e objetivos e domina os assuntos</a:t>
            </a:r>
          </a:p>
          <a:p>
            <a:r>
              <a:rPr lang="pt-BR" dirty="0"/>
              <a:t>Pontos positivos: sabe delegar suas necessidades para o atendimento e é maleável em relação ao prazo de entrega</a:t>
            </a:r>
          </a:p>
          <a:p>
            <a:r>
              <a:rPr lang="pt-BR" dirty="0"/>
              <a:t>Pontos negativos: costuma ser impaciente e intolerante a possíveis erros ou atrasos no projeto. Solicita muitos ajustes e revisões e gosta sempre de colocar uma pitada da sua opinião nos trabalhos</a:t>
            </a:r>
          </a:p>
          <a:p>
            <a:r>
              <a:rPr lang="pt-BR" dirty="0"/>
              <a:t>Expectativa: site de acordo com o que ele idealizou no início</a:t>
            </a:r>
          </a:p>
        </p:txBody>
      </p:sp>
    </p:spTree>
    <p:extLst>
      <p:ext uri="{BB962C8B-B14F-4D97-AF65-F5344CB8AC3E}">
        <p14:creationId xmlns:p14="http://schemas.microsoft.com/office/powerpoint/2010/main" val="1591162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0" ma:contentTypeDescription="Criar um novo documento." ma:contentTypeScope="" ma:versionID="c9e0035e47fb23eadcc0731980a29e28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ca56cc27f3ba5795e6f038df3c9b3c9d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C3016E-4571-4B84-828D-7C8B6D71679E}"/>
</file>

<file path=customXml/itemProps2.xml><?xml version="1.0" encoding="utf-8"?>
<ds:datastoreItem xmlns:ds="http://schemas.openxmlformats.org/officeDocument/2006/customXml" ds:itemID="{9C75DDE7-15F8-44C4-BAE2-0831FD548839}"/>
</file>

<file path=customXml/itemProps3.xml><?xml version="1.0" encoding="utf-8"?>
<ds:datastoreItem xmlns:ds="http://schemas.openxmlformats.org/officeDocument/2006/customXml" ds:itemID="{37317E01-437A-48FC-9F7A-403544EDA370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1707</Words>
  <Application>Microsoft Office PowerPoint</Application>
  <PresentationFormat>Apresentação na tela (4:3)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do Office</vt:lpstr>
      <vt:lpstr>Apresentação do PowerPoint</vt:lpstr>
      <vt:lpstr>Atendimento</vt:lpstr>
      <vt:lpstr>Como lidar com clientes?</vt:lpstr>
      <vt:lpstr>Como lidar com clientes?</vt:lpstr>
      <vt:lpstr>Como lidar com as expectativas dos clientes?</vt:lpstr>
      <vt:lpstr>Cliente Maratonista</vt:lpstr>
      <vt:lpstr>Cliente Deslumbrado</vt:lpstr>
      <vt:lpstr>Cliente Cartesiano</vt:lpstr>
      <vt:lpstr>Cliente Coerente</vt:lpstr>
      <vt:lpstr>Cliente Enrolado</vt:lpstr>
      <vt:lpstr>Cliente Espião</vt:lpstr>
      <vt:lpstr>Cliente Hidra</vt:lpstr>
      <vt:lpstr>Como lidar com freelancers</vt:lpstr>
      <vt:lpstr>Freelancer part time</vt:lpstr>
      <vt:lpstr>Freelancer full time</vt:lpstr>
      <vt:lpstr>Como lidar com a criação</vt:lpstr>
      <vt:lpstr>Como lidar com desenvolvedores</vt:lpstr>
      <vt:lpstr>Briefing</vt:lpstr>
      <vt:lpstr>Briefing</vt:lpstr>
      <vt:lpstr>Escopo do projeto</vt:lpstr>
      <vt:lpstr>Cronograma</vt:lpstr>
      <vt:lpstr>Cronograma</vt:lpstr>
      <vt:lpstr>Sobre a área de Atendimento</vt:lpstr>
      <vt:lpstr>Atividades de Aula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Roberto Raitani</dc:creator>
  <cp:lastModifiedBy>Jose Carlos Cruqui</cp:lastModifiedBy>
  <cp:revision>15</cp:revision>
  <dcterms:created xsi:type="dcterms:W3CDTF">2014-02-07T14:30:56Z</dcterms:created>
  <dcterms:modified xsi:type="dcterms:W3CDTF">2023-04-14T12:13:08Z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0x010100D34DBF5202057B479C2EEC5A2DADA968</vt:lpwstr>
  </property>
</Properties>
</file>