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3" r:id="rId3"/>
    <p:sldId id="283" r:id="rId4"/>
    <p:sldId id="284" r:id="rId5"/>
    <p:sldId id="262" r:id="rId6"/>
    <p:sldId id="274" r:id="rId7"/>
    <p:sldId id="275" r:id="rId8"/>
    <p:sldId id="263" r:id="rId9"/>
    <p:sldId id="285" r:id="rId10"/>
    <p:sldId id="296" r:id="rId11"/>
    <p:sldId id="297" r:id="rId12"/>
    <p:sldId id="298" r:id="rId13"/>
    <p:sldId id="299" r:id="rId14"/>
    <p:sldId id="264" r:id="rId15"/>
    <p:sldId id="265" r:id="rId16"/>
    <p:sldId id="268" r:id="rId17"/>
    <p:sldId id="300" r:id="rId18"/>
    <p:sldId id="301" r:id="rId19"/>
    <p:sldId id="318" r:id="rId20"/>
    <p:sldId id="31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2427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30198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4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4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24B9-3C9A-4BFA-A3B8-15358E3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DDC36-25E9-483D-B651-D87933C8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0D855-6FBD-401B-A125-54125FFB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D92-0F75-449E-B77A-4856F2888255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41C34-78C4-4265-9199-4FA33FE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3DAA1-349E-4082-BD66-D6F0D099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5619-1C88-4363-B57D-04C518690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99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B2E7F-7E3C-B86B-E5FC-B7A12EDB0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3AF3DB-7529-F982-2614-EA73B3C7A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8E4EA-C387-06B5-E763-1A6A20E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F77B-969A-464B-B181-D2F7B8EAE6F3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4F74A-5F90-0DDE-08E2-E33FA5C9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CCEB89-7D47-A3BE-1878-4E05C572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E53-E7D3-4C57-BDEF-CEB69480ED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68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21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6706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0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C5FEE-DFF6-409C-96EE-89B48CEAD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PROGRAMANDO EM 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5458A2-68E1-435B-88B5-4841B6D18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UC3 – CODIFICAR FRONT-END DE APLICAÇÕES WEB</a:t>
            </a:r>
          </a:p>
        </p:txBody>
      </p:sp>
    </p:spTree>
    <p:extLst>
      <p:ext uri="{BB962C8B-B14F-4D97-AF65-F5344CB8AC3E}">
        <p14:creationId xmlns:p14="http://schemas.microsoft.com/office/powerpoint/2010/main" val="238913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E03E0-3640-2A18-7690-E1D68DFB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929" y="260648"/>
            <a:ext cx="6995120" cy="1143000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Operadores aritméticos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C8107D-F7C1-AB11-5164-527157BF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929" y="1600200"/>
            <a:ext cx="6995120" cy="4781128"/>
          </a:xfrm>
        </p:spPr>
        <p:txBody>
          <a:bodyPr/>
          <a:lstStyle/>
          <a:p>
            <a:r>
              <a:rPr lang="pt-BR" sz="5400" dirty="0"/>
              <a:t>+ adição</a:t>
            </a:r>
          </a:p>
          <a:p>
            <a:pPr marL="457200" indent="-457200">
              <a:buFontTx/>
              <a:buChar char="-"/>
            </a:pPr>
            <a:r>
              <a:rPr lang="pt-BR" sz="5400" dirty="0"/>
              <a:t>Subtração</a:t>
            </a:r>
          </a:p>
          <a:p>
            <a:pPr marL="457200" indent="-457200"/>
            <a:r>
              <a:rPr lang="pt-BR" sz="5400" dirty="0"/>
              <a:t>* Multiplicação</a:t>
            </a:r>
          </a:p>
          <a:p>
            <a:r>
              <a:rPr lang="pt-BR" sz="5400" dirty="0"/>
              <a:t> / divisão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06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E03E0-3640-2A18-7690-E1D68DFB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929" y="232513"/>
            <a:ext cx="6995120" cy="1143000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Operadores lógicos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6450F3F8-031D-F8C5-D443-5E3EEAF8369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18148" y="1628800"/>
          <a:ext cx="7931224" cy="413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5612">
                  <a:extLst>
                    <a:ext uri="{9D8B030D-6E8A-4147-A177-3AD203B41FA5}">
                      <a16:colId xmlns:a16="http://schemas.microsoft.com/office/drawing/2014/main" val="3241154789"/>
                    </a:ext>
                  </a:extLst>
                </a:gridCol>
                <a:gridCol w="3965612">
                  <a:extLst>
                    <a:ext uri="{9D8B030D-6E8A-4147-A177-3AD203B41FA5}">
                      <a16:colId xmlns:a16="http://schemas.microsoft.com/office/drawing/2014/main" val="4174279107"/>
                    </a:ext>
                  </a:extLst>
                </a:gridCol>
              </a:tblGrid>
              <a:tr h="59053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Símbolo do operador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784912"/>
                  </a:ext>
                </a:extLst>
              </a:tr>
              <a:tr h="59053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igualdade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45179"/>
                  </a:ext>
                </a:extLst>
              </a:tr>
              <a:tr h="59053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menor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4034"/>
                  </a:ext>
                </a:extLst>
              </a:tr>
              <a:tr h="59053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maior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60955"/>
                  </a:ext>
                </a:extLst>
              </a:tr>
              <a:tr h="59053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Menor ou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14111"/>
                  </a:ext>
                </a:extLst>
              </a:tr>
              <a:tr h="59053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Maior ou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082741"/>
                  </a:ext>
                </a:extLst>
              </a:tr>
              <a:tr h="59053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Diferente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&lt;&gt;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00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E03E0-3640-2A18-7690-E1D68DFB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929" y="232513"/>
            <a:ext cx="6995120" cy="1143000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Operadores lógicos</a:t>
            </a:r>
          </a:p>
        </p:txBody>
      </p:sp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B83B3FDF-E8BA-AAE9-99DE-DD712023090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59991" y="1209728"/>
          <a:ext cx="7520385" cy="459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795">
                  <a:extLst>
                    <a:ext uri="{9D8B030D-6E8A-4147-A177-3AD203B41FA5}">
                      <a16:colId xmlns:a16="http://schemas.microsoft.com/office/drawing/2014/main" val="3241154789"/>
                    </a:ext>
                  </a:extLst>
                </a:gridCol>
                <a:gridCol w="2506795">
                  <a:extLst>
                    <a:ext uri="{9D8B030D-6E8A-4147-A177-3AD203B41FA5}">
                      <a16:colId xmlns:a16="http://schemas.microsoft.com/office/drawing/2014/main" val="4174279107"/>
                    </a:ext>
                  </a:extLst>
                </a:gridCol>
                <a:gridCol w="2506795">
                  <a:extLst>
                    <a:ext uri="{9D8B030D-6E8A-4147-A177-3AD203B41FA5}">
                      <a16:colId xmlns:a16="http://schemas.microsoft.com/office/drawing/2014/main" val="113706588"/>
                    </a:ext>
                  </a:extLst>
                </a:gridCol>
              </a:tblGrid>
              <a:tr h="84999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784912"/>
                  </a:ext>
                </a:extLst>
              </a:tr>
              <a:tr h="14477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Conjunção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Verdadeiro quando ambas proposições verdadeiras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45179"/>
                  </a:ext>
                </a:extLst>
              </a:tr>
              <a:tr h="14477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Disjunção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Retorna verdadeiro quando pelo menos uma proposição é verdadeira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4034"/>
                  </a:ext>
                </a:extLst>
              </a:tr>
              <a:tr h="84999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Negação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Inverte o 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60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00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FC750-69EF-BB61-7C48-E0C6E3DF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CONCEITO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CA9B57-6028-A6E7-8989-809FAE7AE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VARIÁVEIS?</a:t>
            </a:r>
          </a:p>
          <a:p>
            <a:r>
              <a:rPr lang="pt-BR" dirty="0"/>
              <a:t>É uma posição reservada na memória para armazenar, valores, textos, etc.</a:t>
            </a:r>
          </a:p>
          <a:p>
            <a:endParaRPr lang="pt-BR" dirty="0"/>
          </a:p>
          <a:p>
            <a:r>
              <a:rPr lang="pt-BR" dirty="0"/>
              <a:t>Para definir uma variável podemos utilizar Letras, Números, letras e números.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59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C8D2491-CE72-47AE-9160-684CA68A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0"/>
            <a:ext cx="6994525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00E01-DB9D-4F6B-9322-B0000F442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0"/>
            <a:ext cx="7787208" cy="5526360"/>
          </a:xfrm>
        </p:spPr>
        <p:txBody>
          <a:bodyPr/>
          <a:lstStyle/>
          <a:p>
            <a:r>
              <a:rPr lang="pt-BR" dirty="0"/>
              <a:t>As variáveis podem ser do tipo:</a:t>
            </a:r>
          </a:p>
          <a:p>
            <a:pPr lvl="1"/>
            <a:r>
              <a:rPr lang="pt-BR" dirty="0"/>
              <a:t>Inteiro (apenas valores inteiros)</a:t>
            </a:r>
          </a:p>
          <a:p>
            <a:pPr lvl="1"/>
            <a:r>
              <a:rPr lang="pt-BR" dirty="0"/>
              <a:t>Real (números reais)</a:t>
            </a:r>
          </a:p>
          <a:p>
            <a:pPr lvl="1"/>
            <a:r>
              <a:rPr lang="pt-BR" dirty="0"/>
              <a:t>Texto (</a:t>
            </a:r>
            <a:r>
              <a:rPr lang="pt-BR" dirty="0" err="1"/>
              <a:t>string</a:t>
            </a:r>
            <a:r>
              <a:rPr lang="pt-BR" dirty="0"/>
              <a:t>) </a:t>
            </a:r>
          </a:p>
          <a:p>
            <a:pPr lvl="1"/>
            <a:r>
              <a:rPr lang="pt-BR" dirty="0" err="1"/>
              <a:t>Caracter</a:t>
            </a:r>
            <a:r>
              <a:rPr lang="pt-BR" dirty="0"/>
              <a:t> (Caracteres)</a:t>
            </a:r>
          </a:p>
          <a:p>
            <a:pPr lvl="1"/>
            <a:r>
              <a:rPr lang="pt-BR" dirty="0" err="1"/>
              <a:t>Logicos</a:t>
            </a:r>
            <a:r>
              <a:rPr lang="pt-BR" dirty="0"/>
              <a:t> ou </a:t>
            </a:r>
            <a:r>
              <a:rPr lang="pt-BR" dirty="0" err="1"/>
              <a:t>boleanos</a:t>
            </a:r>
            <a:r>
              <a:rPr lang="pt-BR" dirty="0"/>
              <a:t> (V ou F )</a:t>
            </a:r>
          </a:p>
          <a:p>
            <a:pPr lvl="1"/>
            <a:r>
              <a:rPr lang="pt-BR" dirty="0"/>
              <a:t>Cadeia (pode armazenar diversos textos)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12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C8D2491-CE72-47AE-9160-684CA68A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187260"/>
            <a:ext cx="6994525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00E01-DB9D-4F6B-9322-B0000F442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56792"/>
            <a:ext cx="8147248" cy="5531488"/>
          </a:xfrm>
        </p:spPr>
        <p:txBody>
          <a:bodyPr/>
          <a:lstStyle/>
          <a:p>
            <a:pPr algn="just"/>
            <a:r>
              <a:rPr lang="pt-BR" dirty="0"/>
              <a:t>É uma boa prática definir os nomes das variáveis com letras minúsculas, e não utilizar espaços e nem acentos.</a:t>
            </a:r>
          </a:p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 </a:t>
            </a:r>
            <a:r>
              <a:rPr lang="pt-BR" dirty="0"/>
              <a:t>nome do aluno. (ERRADO)</a:t>
            </a:r>
          </a:p>
          <a:p>
            <a:r>
              <a:rPr lang="pt-BR" dirty="0"/>
              <a:t>                  </a:t>
            </a:r>
            <a:r>
              <a:rPr lang="pt-BR" dirty="0" err="1"/>
              <a:t>nome_do_aluno</a:t>
            </a:r>
            <a:r>
              <a:rPr lang="pt-BR" dirty="0"/>
              <a:t> (CORRETO)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12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C8D2491-CE72-47AE-9160-684CA68A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187260"/>
            <a:ext cx="6994525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DECLARAÇÕES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00E01-DB9D-4F6B-9322-B0000F442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56792"/>
            <a:ext cx="8147248" cy="5531488"/>
          </a:xfrm>
        </p:spPr>
        <p:txBody>
          <a:bodyPr/>
          <a:lstStyle/>
          <a:p>
            <a:pPr algn="just"/>
            <a:r>
              <a:rPr lang="pt-BR" dirty="0"/>
              <a:t>Declaramos uma variável utilizando o tipo e o nome exemplo: 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inteiro</a:t>
            </a:r>
            <a:r>
              <a:rPr lang="pt-BR" dirty="0">
                <a:solidFill>
                  <a:srgbClr val="FF0000"/>
                </a:solidFill>
              </a:rPr>
              <a:t> idade</a:t>
            </a:r>
          </a:p>
          <a:p>
            <a:pPr algn="just"/>
            <a:endParaRPr lang="pt-BR" dirty="0">
              <a:solidFill>
                <a:srgbClr val="FF0000"/>
              </a:solidFill>
            </a:endParaRPr>
          </a:p>
          <a:p>
            <a:pPr algn="just"/>
            <a:r>
              <a:rPr lang="pt-BR" dirty="0"/>
              <a:t>Quando temos mais de uma variável do mesmo tipo podemos definir tudo de uma única vez. Exemplo:</a:t>
            </a:r>
          </a:p>
          <a:p>
            <a:pPr algn="just"/>
            <a:r>
              <a:rPr lang="pt-BR" dirty="0"/>
              <a:t>Inteiro idade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67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E359B-4A04-4D95-95E0-AADCF37C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PLATAFORMAS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353E4-A157-49FE-AC47-95A69AD4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-CONSOLE DO NAVEGADOR</a:t>
            </a:r>
          </a:p>
          <a:p>
            <a:r>
              <a:rPr lang="pt-BR" dirty="0"/>
              <a:t>-NODE JS</a:t>
            </a:r>
          </a:p>
          <a:p>
            <a:r>
              <a:rPr lang="pt-BR" dirty="0"/>
              <a:t>-VS CODE</a:t>
            </a:r>
          </a:p>
        </p:txBody>
      </p:sp>
    </p:spTree>
    <p:extLst>
      <p:ext uri="{BB962C8B-B14F-4D97-AF65-F5344CB8AC3E}">
        <p14:creationId xmlns:p14="http://schemas.microsoft.com/office/powerpoint/2010/main" val="155899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6B788-9DD3-4A40-A77C-2F7A0288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7108C-FDB4-4E4B-B335-3FA5CC99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014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C64E274-016C-4933-B57B-74CAC0BA3AB4}"/>
              </a:ext>
            </a:extLst>
          </p:cNvPr>
          <p:cNvSpPr/>
          <p:nvPr/>
        </p:nvSpPr>
        <p:spPr>
          <a:xfrm>
            <a:off x="1811524" y="404665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DESVIO CONDICIONAL SIMPLES </a:t>
            </a:r>
          </a:p>
          <a:p>
            <a:endParaRPr lang="pt-B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dirty="0"/>
              <a:t>O desvio condicional simples é utilizado na elaboração do algoritmo para mostrar as várias possibilidades de situações diversas, as quais produzirão resultados diferentes. </a:t>
            </a:r>
          </a:p>
          <a:p>
            <a:r>
              <a:rPr lang="pt-BR" sz="2800" dirty="0"/>
              <a:t>Temos a instrução se...</a:t>
            </a:r>
            <a:r>
              <a:rPr lang="pt-BR" sz="2800" dirty="0" err="1"/>
              <a:t>entao</a:t>
            </a:r>
            <a:r>
              <a:rPr lang="pt-BR" sz="2800" dirty="0"/>
              <a:t>... </a:t>
            </a:r>
            <a:r>
              <a:rPr lang="pt-BR" sz="2800" dirty="0" err="1"/>
              <a:t>fimse</a:t>
            </a:r>
            <a:r>
              <a:rPr lang="pt-BR" sz="2800" dirty="0"/>
              <a:t> que tem por finalidade tomar uma decisão. </a:t>
            </a:r>
          </a:p>
          <a:p>
            <a:r>
              <a:rPr lang="pt-BR" sz="2800" dirty="0"/>
              <a:t>Se a condição for verdadeira, serão executadas todas as instruções que estejam entre a instrução se...</a:t>
            </a:r>
            <a:r>
              <a:rPr lang="pt-BR" sz="2800" dirty="0" err="1"/>
              <a:t>entao</a:t>
            </a:r>
            <a:r>
              <a:rPr lang="pt-BR" sz="2800" dirty="0"/>
              <a:t> e a instrução </a:t>
            </a:r>
            <a:r>
              <a:rPr lang="pt-BR" sz="2800" dirty="0" err="1"/>
              <a:t>fimse</a:t>
            </a:r>
            <a:r>
              <a:rPr lang="pt-BR" sz="2800" dirty="0"/>
              <a:t>. Se a condição for falsa, serão executadas as instruções que estejam após o comando </a:t>
            </a:r>
            <a:r>
              <a:rPr lang="pt-BR" sz="2800" dirty="0" err="1"/>
              <a:t>fimse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834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896B5-39F1-39AF-C2D4-3955D909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435280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linguagem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D0F42-BC71-3A1C-A355-3DFDA08F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38436"/>
            <a:ext cx="7643192" cy="4781128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Todo programa é um conjunto de instruções, seja um programa que some dois números, seja um envio de solicitação pela internet. Compiladores e interpretadores recebem código legível por seres humanos e convertem-no para código de máquina, legível pelo computador.</a:t>
            </a:r>
          </a:p>
          <a:p>
            <a:pPr fontAlgn="base"/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Em uma linguagem compilada, a máquina de destino traduz o programa diretamente. Em uma linguagem interpretada, o código fonte não é traduzido diretamente pela máquina de destino. Em vez disso, um programa </a:t>
            </a:r>
            <a:r>
              <a:rPr lang="pt-BR" b="0" i="1" dirty="0">
                <a:solidFill>
                  <a:srgbClr val="0A0A23"/>
                </a:solidFill>
                <a:effectLst/>
                <a:latin typeface="inherit"/>
              </a:rPr>
              <a:t>diferente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o interpretador, lê e executa o código.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428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0CECB3-B5A0-4A0B-866D-63EAFD5C6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1" t="26200" r="53937" b="32851"/>
          <a:stretch/>
        </p:blipFill>
        <p:spPr>
          <a:xfrm>
            <a:off x="4511824" y="116632"/>
            <a:ext cx="6048672" cy="655251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4B58DE0-4E41-4F84-9C15-BA601FC5BEFA}"/>
              </a:ext>
            </a:extLst>
          </p:cNvPr>
          <p:cNvSpPr/>
          <p:nvPr/>
        </p:nvSpPr>
        <p:spPr>
          <a:xfrm>
            <a:off x="2135561" y="388017"/>
            <a:ext cx="24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BLOCOS</a:t>
            </a:r>
          </a:p>
        </p:txBody>
      </p:sp>
    </p:spTree>
    <p:extLst>
      <p:ext uri="{BB962C8B-B14F-4D97-AF65-F5344CB8AC3E}">
        <p14:creationId xmlns:p14="http://schemas.microsoft.com/office/powerpoint/2010/main" val="229618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376CC-856B-29F8-2C5F-ED331FCA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Linguagens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8708E-0112-60B8-F8D7-F29C74476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88232"/>
            <a:ext cx="7859216" cy="4781128"/>
          </a:xfrm>
        </p:spPr>
        <p:txBody>
          <a:bodyPr/>
          <a:lstStyle/>
          <a:p>
            <a:r>
              <a:rPr lang="pt-BR" dirty="0"/>
              <a:t>Linguagem de programação É um conjunto de regras </a:t>
            </a:r>
            <a:r>
              <a:rPr lang="pt-BR" b="1" dirty="0"/>
              <a:t>léxicas</a:t>
            </a:r>
            <a:r>
              <a:rPr lang="pt-BR" dirty="0"/>
              <a:t> (ortográficas), e </a:t>
            </a:r>
            <a:r>
              <a:rPr lang="pt-BR" b="1" dirty="0"/>
              <a:t>sintáticas</a:t>
            </a:r>
            <a:r>
              <a:rPr lang="pt-BR" dirty="0"/>
              <a:t> (gramática), para se escrever programas.</a:t>
            </a:r>
          </a:p>
          <a:p>
            <a:r>
              <a:rPr lang="pt-BR" dirty="0"/>
              <a:t>Léxica Diz respeito à correção das palavras "isoladas" (ortografia). 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(Português): cachorro </a:t>
            </a:r>
            <a:r>
              <a:rPr lang="pt-BR" dirty="0" err="1"/>
              <a:t>caxorro</a:t>
            </a:r>
            <a:endParaRPr lang="pt-BR" dirty="0"/>
          </a:p>
          <a:p>
            <a:r>
              <a:rPr lang="pt-BR" dirty="0"/>
              <a:t>Linguagem de programação: 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maim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769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3EC14-7866-82F3-F9C4-139F84B8D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36" y="476672"/>
            <a:ext cx="8640960" cy="5328592"/>
          </a:xfrm>
        </p:spPr>
        <p:txBody>
          <a:bodyPr>
            <a:normAutofit fontScale="92500" lnSpcReduction="10000"/>
          </a:bodyPr>
          <a:lstStyle/>
          <a:p>
            <a:r>
              <a:rPr lang="pt-BR" sz="3600" b="1" dirty="0"/>
              <a:t>Sintática</a:t>
            </a:r>
            <a:r>
              <a:rPr lang="pt-BR" dirty="0"/>
              <a:t> Diz respeito à correção das sentenças(gramática).</a:t>
            </a:r>
          </a:p>
          <a:p>
            <a:endParaRPr lang="pt-BR" sz="1800" dirty="0"/>
          </a:p>
          <a:p>
            <a:r>
              <a:rPr lang="pt-BR" dirty="0"/>
              <a:t>Exemplo:</a:t>
            </a:r>
          </a:p>
          <a:p>
            <a:r>
              <a:rPr lang="pt-BR" dirty="0"/>
              <a:t>(Português): </a:t>
            </a:r>
          </a:p>
          <a:p>
            <a:r>
              <a:rPr lang="pt-BR" dirty="0"/>
              <a:t>O cachorro está com fome. </a:t>
            </a:r>
          </a:p>
          <a:p>
            <a:r>
              <a:rPr lang="pt-BR" dirty="0"/>
              <a:t>A cachorro está com fome. </a:t>
            </a:r>
          </a:p>
          <a:p>
            <a:endParaRPr lang="pt-BR" b="1" dirty="0"/>
          </a:p>
          <a:p>
            <a:r>
              <a:rPr lang="pt-BR" b="1" dirty="0"/>
              <a:t>Linguagem de programação: </a:t>
            </a:r>
          </a:p>
          <a:p>
            <a:r>
              <a:rPr lang="pt-BR" dirty="0"/>
              <a:t> x = 2 + y;</a:t>
            </a:r>
          </a:p>
          <a:p>
            <a:r>
              <a:rPr lang="pt-BR" dirty="0"/>
              <a:t> x = + 2 y;</a:t>
            </a:r>
          </a:p>
        </p:txBody>
      </p:sp>
    </p:spTree>
    <p:extLst>
      <p:ext uri="{BB962C8B-B14F-4D97-AF65-F5344CB8AC3E}">
        <p14:creationId xmlns:p14="http://schemas.microsoft.com/office/powerpoint/2010/main" val="18202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688D2-2DBA-4235-8001-EAFB5EAE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725" y="26967"/>
            <a:ext cx="6995120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linguagem?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C3F73-0F41-4BAC-9E08-67F8A9A5F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639" y="980728"/>
            <a:ext cx="8172723" cy="5256584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Uma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linguagem compilada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uma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linguagem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 programação cujas implementações são tipicamente compiladores e não interpretadores. Uma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linguagem interpretada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uma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linguagem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 programação cujas implementações executam instruções direta e livremente, sem antes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compilar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um programa em instruções em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linguagem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 máquina.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8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C1A32-609F-5259-9CB6-BBC78B61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6995120" cy="1143000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Vantagens da compilação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67401-79E8-70DD-AC30-2BDA7765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08720"/>
            <a:ext cx="8291264" cy="5760640"/>
          </a:xfrm>
        </p:spPr>
        <p:txBody>
          <a:bodyPr/>
          <a:lstStyle/>
          <a:p>
            <a:r>
              <a:rPr lang="pt-BR" dirty="0"/>
              <a:t>Velocidade do programa, porque todo o processo de compilação e geração do código é realizado antes, na hora da execução é mais rápido. </a:t>
            </a:r>
          </a:p>
          <a:p>
            <a:r>
              <a:rPr lang="pt-BR" dirty="0"/>
              <a:t>As correções do programa são realizado no ato da compilação isso é uma vantagem porque o arquivo EXE já está funcionando de forma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471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C1A32-609F-5259-9CB6-BBC78B61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6995120" cy="1143000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Vantagens da interpretação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67401-79E8-70DD-AC30-2BDA7765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08720"/>
            <a:ext cx="8291264" cy="5760640"/>
          </a:xfrm>
        </p:spPr>
        <p:txBody>
          <a:bodyPr/>
          <a:lstStyle/>
          <a:p>
            <a:r>
              <a:rPr lang="pt-BR" dirty="0"/>
              <a:t>-Não precisa recompilar o código fonte, quando você muda a plataforma. (ex. Windows, Linux) basta ter o interpretador pra cada uma dessas plataformas.</a:t>
            </a:r>
          </a:p>
          <a:p>
            <a:r>
              <a:rPr lang="pt-BR" dirty="0"/>
              <a:t>-Facilidade na manutenção do software em aplicação, não precisa recompilar todo, pode ser corrigido em partes (rotinas).</a:t>
            </a:r>
          </a:p>
          <a:p>
            <a:r>
              <a:rPr lang="pt-BR" dirty="0"/>
              <a:t>-é uma linguagem expressiva, ou seja não precisa de muitas linhas de códigos pode ser mais resumida do que a linguagem compilada.</a:t>
            </a:r>
          </a:p>
        </p:txBody>
      </p:sp>
    </p:spTree>
    <p:extLst>
      <p:ext uri="{BB962C8B-B14F-4D97-AF65-F5344CB8AC3E}">
        <p14:creationId xmlns:p14="http://schemas.microsoft.com/office/powerpoint/2010/main" val="69120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79A74-9442-44D6-8D19-D683E9DD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612" y="404664"/>
            <a:ext cx="8484408" cy="11430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 de linguagens interpretadas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D9431-1E37-4948-BA53-2FB3EC62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47664"/>
            <a:ext cx="8003232" cy="4680520"/>
          </a:xfrm>
        </p:spPr>
        <p:txBody>
          <a:bodyPr>
            <a:normAutofit/>
          </a:bodyPr>
          <a:lstStyle/>
          <a:p>
            <a:r>
              <a:rPr lang="pt-BR" dirty="0" err="1"/>
              <a:t>Html</a:t>
            </a:r>
            <a:endParaRPr lang="pt-BR" dirty="0"/>
          </a:p>
          <a:p>
            <a:r>
              <a:rPr lang="pt-BR" dirty="0" err="1"/>
              <a:t>Css</a:t>
            </a:r>
            <a:endParaRPr lang="pt-BR" dirty="0"/>
          </a:p>
          <a:p>
            <a:r>
              <a:rPr lang="pt-BR" dirty="0"/>
              <a:t>PHP</a:t>
            </a:r>
          </a:p>
          <a:p>
            <a:r>
              <a:rPr lang="pt-BR" dirty="0" err="1"/>
              <a:t>Pyton</a:t>
            </a:r>
            <a:endParaRPr lang="pt-BR" dirty="0"/>
          </a:p>
          <a:p>
            <a:r>
              <a:rPr lang="pt-BR" dirty="0" err="1"/>
              <a:t>JavaScript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75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D8C99-62E8-42AF-80F0-4864DEEB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FDDB9-F099-4DB5-9B5C-7F71DAF7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15777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2" ma:contentTypeDescription="Crie um novo documento." ma:contentTypeScope="" ma:versionID="1d1c96149d60934b8ea99518a09ec40a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022e233078e37ccc2d6f0ad33fecec33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9801415-23F7-4D7B-8F59-72275F60C46D}"/>
</file>

<file path=customXml/itemProps2.xml><?xml version="1.0" encoding="utf-8"?>
<ds:datastoreItem xmlns:ds="http://schemas.openxmlformats.org/officeDocument/2006/customXml" ds:itemID="{D308081B-B3AF-451E-855C-E063DDCC3999}"/>
</file>

<file path=customXml/itemProps3.xml><?xml version="1.0" encoding="utf-8"?>
<ds:datastoreItem xmlns:ds="http://schemas.openxmlformats.org/officeDocument/2006/customXml" ds:itemID="{88F4BE26-6FDC-4B1F-A59E-D879FC47FC3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729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Arial</vt:lpstr>
      <vt:lpstr>Calibri</vt:lpstr>
      <vt:lpstr>inherit</vt:lpstr>
      <vt:lpstr>Lato</vt:lpstr>
      <vt:lpstr>1_Tema do Office</vt:lpstr>
      <vt:lpstr>PROGRAMANDO EM JAVASCRIPT</vt:lpstr>
      <vt:lpstr>O que é linguagem de programação</vt:lpstr>
      <vt:lpstr>Sobre Linguagens de programação</vt:lpstr>
      <vt:lpstr>Apresentação do PowerPoint</vt:lpstr>
      <vt:lpstr>Tipos de linguagem?</vt:lpstr>
      <vt:lpstr>Vantagens da compilação</vt:lpstr>
      <vt:lpstr>Vantagens da interpretação</vt:lpstr>
      <vt:lpstr>Exemplos de linguagens interpretadas</vt:lpstr>
      <vt:lpstr>Apresentação do PowerPoint</vt:lpstr>
      <vt:lpstr>Operadores aritméticos</vt:lpstr>
      <vt:lpstr>Operadores lógicos</vt:lpstr>
      <vt:lpstr>Operadores lógicos</vt:lpstr>
      <vt:lpstr>O CONCEITO DE VARIÁVEIS</vt:lpstr>
      <vt:lpstr>TIPOS DE VARIÁVEIS</vt:lpstr>
      <vt:lpstr>NOMES DE VARIÁVEIS</vt:lpstr>
      <vt:lpstr>DECLARAÇÕES DE VARIÁVEIS</vt:lpstr>
      <vt:lpstr>PLATAFORMAS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PROGRAMANDO EM JAVASCRIPT</dc:title>
  <dc:creator>Jose Carlos Cruqui</dc:creator>
  <cp:lastModifiedBy>Jose Carlos Cruqui</cp:lastModifiedBy>
  <cp:revision>6</cp:revision>
  <dcterms:created xsi:type="dcterms:W3CDTF">2023-05-03T12:09:37Z</dcterms:created>
  <dcterms:modified xsi:type="dcterms:W3CDTF">2023-05-03T12:53:28Z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0x010100D34DBF5202057B479C2EEC5A2DADA968</vt:lpwstr>
  </property>
</Properties>
</file>