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2" r:id="rId2"/>
    <p:sldId id="279" r:id="rId3"/>
    <p:sldId id="278" r:id="rId4"/>
    <p:sldId id="275" r:id="rId5"/>
    <p:sldId id="277" r:id="rId6"/>
    <p:sldId id="274" r:id="rId7"/>
    <p:sldId id="273" r:id="rId8"/>
    <p:sldId id="276" r:id="rId9"/>
    <p:sldId id="280" r:id="rId10"/>
    <p:sldId id="281" r:id="rId11"/>
    <p:sldId id="259" r:id="rId12"/>
    <p:sldId id="270" r:id="rId13"/>
    <p:sldId id="262" r:id="rId14"/>
    <p:sldId id="263" r:id="rId15"/>
    <p:sldId id="264" r:id="rId16"/>
    <p:sldId id="258" r:id="rId17"/>
    <p:sldId id="265" r:id="rId18"/>
    <p:sldId id="260" r:id="rId19"/>
    <p:sldId id="26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029CC-0A0C-4FE2-B95D-40FA083111AD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BCD29-6E2D-4CAD-AFC5-3AD44810E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7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CD29-6E2D-4CAD-AFC5-3AD44810E2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70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reutilização de código não apenas economiza tempo, mas também ajuda a manter um código mais limpo e legível.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Além disso, quando você precisa fazer uma correção ou uma atualização em um pedaço de código que está sendo reutilizado em vários lugares, você só precisa fazer a alteração em um único local, o que reduz o risco de erros e facilita a manutenção do software ao longo do tempo.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BCD29-6E2D-4CAD-AFC5-3AD44810E2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73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4917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59287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9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3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80063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52F16-1016-468A-E7F6-D80538AC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PARADIGMAS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BD00D-9227-1D27-068B-E7EDA02A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07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ORIENTADO POR EVENTOS</a:t>
            </a:r>
          </a:p>
          <a:p>
            <a:r>
              <a:rPr lang="pt-BR" dirty="0"/>
              <a:t>PROCEDURAL </a:t>
            </a:r>
          </a:p>
          <a:p>
            <a:r>
              <a:rPr lang="pt-BR" dirty="0"/>
              <a:t>ORIENTAÇÃO A OBJETOS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 que é PARADIGMA?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um exemplo que serve como modelo; padrão.(DICIONÁRIO)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Google Sans"/>
              </a:rPr>
              <a:t>Paradigma é descrito nos dicionários como um substantivo masculino que significa exemplo geral, conjunto de formas ou modelo de algo.</a:t>
            </a:r>
            <a:endParaRPr lang="pt-B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/>
              <a:t>No geral podemos dizer que é um PADRÃO. </a:t>
            </a:r>
          </a:p>
        </p:txBody>
      </p:sp>
    </p:spTree>
    <p:extLst>
      <p:ext uri="{BB962C8B-B14F-4D97-AF65-F5344CB8AC3E}">
        <p14:creationId xmlns:p14="http://schemas.microsoft.com/office/powerpoint/2010/main" val="8150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12341-3A41-7CB0-389C-6A6F5D8B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07" y="417544"/>
            <a:ext cx="10997682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principais paradigmas e suas características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E58C821-20AD-7385-A630-3E1BAB9B6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041035"/>
              </p:ext>
            </p:extLst>
          </p:nvPr>
        </p:nvGraphicFramePr>
        <p:xfrm>
          <a:off x="1565988" y="1838132"/>
          <a:ext cx="9060024" cy="4129461"/>
        </p:xfrm>
        <a:graphic>
          <a:graphicData uri="http://schemas.openxmlformats.org/drawingml/2006/table">
            <a:tbl>
              <a:tblPr/>
              <a:tblGrid>
                <a:gridCol w="4530012">
                  <a:extLst>
                    <a:ext uri="{9D8B030D-6E8A-4147-A177-3AD203B41FA5}">
                      <a16:colId xmlns:a16="http://schemas.microsoft.com/office/drawing/2014/main" val="2160648401"/>
                    </a:ext>
                  </a:extLst>
                </a:gridCol>
                <a:gridCol w="4530012">
                  <a:extLst>
                    <a:ext uri="{9D8B030D-6E8A-4147-A177-3AD203B41FA5}">
                      <a16:colId xmlns:a16="http://schemas.microsoft.com/office/drawing/2014/main" val="1098765740"/>
                    </a:ext>
                  </a:extLst>
                </a:gridCol>
              </a:tblGrid>
              <a:tr h="575832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  <a:latin typeface="Trebuchet MS" panose="020B0603020202020204" pitchFamily="34" charset="0"/>
                        </a:rPr>
                        <a:t>Programação Orientada a Objetos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effectLst/>
                          <a:latin typeface="Trebuchet MS" panose="020B0603020202020204" pitchFamily="34" charset="0"/>
                        </a:rPr>
                        <a:t>Programação Estruturada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36104"/>
                  </a:ext>
                </a:extLst>
              </a:tr>
              <a:tr h="674469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Trebuchet MS" panose="020B0603020202020204" pitchFamily="34" charset="0"/>
                        </a:rPr>
                        <a:t>Métodos</a:t>
                      </a:r>
                      <a:endParaRPr lang="pt-B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rebuchet MS" panose="020B0603020202020204" pitchFamily="34" charset="0"/>
                        </a:rPr>
                        <a:t>Procedimentos e funções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10920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Trebuchet MS" panose="020B0603020202020204" pitchFamily="34" charset="0"/>
                        </a:rPr>
                        <a:t>Instâncias de variáveis</a:t>
                      </a:r>
                      <a:endParaRPr lang="pt-B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rebuchet MS" panose="020B0603020202020204" pitchFamily="34" charset="0"/>
                        </a:rPr>
                        <a:t>Variáveis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50288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Trebuchet MS" panose="020B0603020202020204" pitchFamily="34" charset="0"/>
                        </a:rPr>
                        <a:t>Mensagens</a:t>
                      </a:r>
                      <a:endParaRPr lang="pt-B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rebuchet MS" panose="020B0603020202020204" pitchFamily="34" charset="0"/>
                        </a:rPr>
                        <a:t>Chamadas a procedimentos e funções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71865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rebuchet MS" panose="020B0603020202020204" pitchFamily="34" charset="0"/>
                        </a:rPr>
                        <a:t>Classes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rebuchet MS" panose="020B0603020202020204" pitchFamily="34" charset="0"/>
                        </a:rPr>
                        <a:t>Tipos de dados definidos pelo usuário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05983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Trebuchet MS" panose="020B0603020202020204" pitchFamily="34" charset="0"/>
                        </a:rPr>
                        <a:t>Herança</a:t>
                      </a:r>
                      <a:endParaRPr lang="pt-B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rebuchet MS" panose="020B0603020202020204" pitchFamily="34" charset="0"/>
                        </a:rPr>
                        <a:t>não disponível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97969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effectLst/>
                          <a:latin typeface="Trebuchet MS" panose="020B0603020202020204" pitchFamily="34" charset="0"/>
                        </a:rPr>
                        <a:t>Polimorfismo</a:t>
                      </a:r>
                      <a:endParaRPr lang="pt-BR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  <a:latin typeface="Trebuchet MS" panose="020B0603020202020204" pitchFamily="34" charset="0"/>
                        </a:rPr>
                        <a:t>não disponível</a:t>
                      </a:r>
                      <a:endParaRPr lang="pt-BR" dirty="0">
                        <a:effectLst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8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7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1C126-5AE7-A1D6-DEDE-A4A548FB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4"/>
            <a:ext cx="10515600" cy="1069779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9E99E-8C55-09B5-2E33-75F1E49C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1" y="934209"/>
            <a:ext cx="9918202" cy="5258751"/>
          </a:xfrm>
        </p:spPr>
        <p:txBody>
          <a:bodyPr>
            <a:normAutofit fontScale="92500" lnSpcReduction="20000"/>
          </a:bodyPr>
          <a:lstStyle/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programação orientada a objetos traz uma série de vantagens para o desenvolvimento de aplicações. Uma delas é a 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organização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um vez que a separação de características e responsabilidades em classes modula o código. Outra vantagem é a 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facilidade de manutenção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pois como as responsabilidades são separadas em classes, fica bem mais fácil saber onde o código precisa de manutenção.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fontAlgn="base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Além disso, a orientação a objeto potencializa a programação baseada em 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reuso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também conhecida como </a:t>
            </a:r>
            <a:r>
              <a:rPr lang="pt-BR" sz="2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Don’t</a:t>
            </a:r>
            <a:r>
              <a:rPr lang="pt-BR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Repeat</a:t>
            </a:r>
            <a:r>
              <a:rPr lang="pt-BR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Yourself</a:t>
            </a:r>
            <a:r>
              <a:rPr lang="pt-BR" sz="2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DRY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graças à herança de código. Isso ocorre porque uma classe pode herdar características e comportamentos de outras classes, assim como você herdou a cor dos seus olhos ou cabelo dos seus pais.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2988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1C126-5AE7-A1D6-DEDE-A4A548FB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Princípios importantes da orientação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9E99E-8C55-09B5-2E33-75F1E49C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6" y="1690688"/>
            <a:ext cx="933631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1 – Abstração</a:t>
            </a:r>
          </a:p>
          <a:p>
            <a:pPr marL="0" indent="0">
              <a:buNone/>
            </a:pPr>
            <a:r>
              <a:rPr lang="pt-BR" sz="3600" dirty="0"/>
              <a:t>2 – Encapsulamento</a:t>
            </a:r>
          </a:p>
          <a:p>
            <a:pPr marL="0" indent="0">
              <a:buNone/>
            </a:pPr>
            <a:r>
              <a:rPr lang="pt-BR" sz="3600" dirty="0"/>
              <a:t>3 – Herança</a:t>
            </a:r>
          </a:p>
          <a:p>
            <a:pPr marL="0" indent="0">
              <a:buNone/>
            </a:pPr>
            <a:r>
              <a:rPr lang="pt-BR" sz="3600" dirty="0"/>
              <a:t>4 - polimorfismo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0875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8D90-FFB3-A412-A687-F9B68D28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Abstração na programação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67BE6-8DE4-772D-48B5-AAAEC4600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7" y="1094105"/>
            <a:ext cx="11189677" cy="5011274"/>
          </a:xfrm>
        </p:spPr>
        <p:txBody>
          <a:bodyPr>
            <a:noAutofit/>
          </a:bodyPr>
          <a:lstStyle/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pt-BR" sz="20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Abstrair algo significa esconder os detalhes da implementação dentro de algo – às vezes um protótipo, às vezes em uma função. Portanto, quando você chama a função, não precisa entender exatamente o que ela está fazendo.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pt-BR" sz="20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exemplo claro do conceito de abstração seria o funcionamento de um carro. Quando acionamos ele para ligar, não precisamos saber quais passos ele faz para colocar o motor em funcionamento. Quando acionamos o freio, não precisamos saber todos os mecanismos que são acionados para fazer o carro frear. Apenas sabemos o que cada objeto ou função do carro produz como resultado.</a:t>
            </a:r>
          </a:p>
          <a:p>
            <a:pPr algn="just" fontAlgn="base">
              <a:lnSpc>
                <a:spcPct val="107000"/>
              </a:lnSpc>
              <a:spcAft>
                <a:spcPts val="1800"/>
              </a:spcAft>
            </a:pPr>
            <a:r>
              <a:rPr lang="pt-BR" sz="20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Voltando para a codificação, se você tivesse que entender cada função em uma base de código grande, você nunca codificaria nada, pois, levaria meses para terminar de ler e entender a lógica de tudo isso. 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2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09485-C17E-892A-AFCC-BFF645EC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Ainda sobre 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46674-6113-308D-4C3B-777A7944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Contudo, abstraindo certos detalhes, você é capaz de criar uma base de código reutilizável, simples de entender e facilmente alterável, sem contudo precisar saber exatamente como a função realiza a aplicação, bastando apenas chamar a função criada.</a:t>
            </a:r>
          </a:p>
          <a:p>
            <a:r>
              <a:rPr lang="pt-BR" dirty="0">
                <a:latin typeface="Lato" panose="020F0502020204030203" pitchFamily="34" charset="0"/>
                <a:cs typeface="Times New Roman" panose="02020603050405020304" pitchFamily="18" charset="0"/>
              </a:rPr>
              <a:t>A abstração é não levar em conta os mínimos detalhes e permitir a reutilização do código em outras partes do sistema.</a:t>
            </a:r>
          </a:p>
          <a:p>
            <a:r>
              <a:rPr lang="pt-BR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disso que trata a </a:t>
            </a:r>
            <a:r>
              <a:rPr lang="pt-BR" b="1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Abstração</a:t>
            </a:r>
            <a:r>
              <a:rPr lang="pt-BR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Encontrar coisas semelhantes em seu código e fornecer uma função ou objeto genérico e servir em vários lugares/com vários interesses.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115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13ACB-98C1-5113-5964-32F73851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bom exemplo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DBE7F-3D30-1EBB-A24B-FCC4509F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1065970"/>
            <a:ext cx="11727766" cy="5447372"/>
          </a:xfrm>
        </p:spPr>
        <p:txBody>
          <a:bodyPr>
            <a:normAutofit fontScale="92500"/>
          </a:bodyPr>
          <a:lstStyle/>
          <a:p>
            <a:r>
              <a:rPr lang="pt-BR" sz="36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imagine se você estivesse criando uma máquina para</a:t>
            </a:r>
            <a:br>
              <a:rPr lang="pt-BR" sz="36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6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fazer café para seus usuários. Pode haver duas abordagens: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Como criá-la com abstração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2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60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Ter um botão escrito "Fazer café"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effectLst/>
                <a:latin typeface="inherit"/>
                <a:ea typeface="Times New Roman" panose="02020603050405020304" pitchFamily="18" charset="0"/>
                <a:cs typeface="Segoe UI" panose="020B0502040204020203" pitchFamily="34" charset="0"/>
              </a:rPr>
              <a:t>Como criá-la sem abstração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2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60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Ter um botão escrito "Adicionar água fria à chaleira"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60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Ter um botão escrito "Ferver a água"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60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Ter um botão escrito "Adicionar uma cápsula de café"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ts val="192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60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Ter um botão escrito "Passar a água pela cápsula de café"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600" dirty="0"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Além de vários outros botões para completar o processo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64105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1C126-5AE7-A1D6-DEDE-A4A548FB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00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OBJETOS POSSUEM PARENTESCOS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9E99E-8C55-09B5-2E33-75F1E49C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2267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/>
              <a:t>Um objeto pode ter um parentesco com outro objeto dai vem a HERANÇA</a:t>
            </a:r>
          </a:p>
          <a:p>
            <a:pPr marL="0" indent="0">
              <a:buNone/>
            </a:pPr>
            <a:r>
              <a:rPr lang="pt-BR" sz="2800" dirty="0"/>
              <a:t>A IDEIA DO PARADIGMA DA ORIENTAÇÃO OBJETO é trazer PARA DENTRO DA PROGRAMAÇÃO</a:t>
            </a:r>
          </a:p>
          <a:p>
            <a:pPr marL="0" indent="0">
              <a:buNone/>
            </a:pPr>
            <a:r>
              <a:rPr lang="pt-BR" sz="2800" dirty="0"/>
              <a:t>Uma abstração relevante para o sistema, trazer a realidade do mundo real, </a:t>
            </a:r>
          </a:p>
          <a:p>
            <a:pPr marL="0" indent="0">
              <a:buNone/>
            </a:pPr>
            <a:r>
              <a:rPr lang="pt-BR" sz="2800" dirty="0"/>
              <a:t>mapear e trazer pra dentro do software. </a:t>
            </a:r>
          </a:p>
          <a:p>
            <a:pPr marL="0" indent="0">
              <a:buNone/>
            </a:pPr>
            <a:r>
              <a:rPr lang="pt-BR" sz="2800" dirty="0"/>
              <a:t>há uma mudança de foco, o foco passa ser o objeto, antes era a função.</a:t>
            </a:r>
          </a:p>
          <a:p>
            <a:pPr marL="0" indent="0">
              <a:buNone/>
            </a:pPr>
            <a:r>
              <a:rPr lang="pt-BR" dirty="0"/>
              <a:t>A</a:t>
            </a:r>
            <a:r>
              <a:rPr lang="pt-BR" sz="2800" dirty="0"/>
              <a:t>bstração - é </a:t>
            </a:r>
            <a:r>
              <a:rPr lang="pt-BR" sz="2800" dirty="0" err="1"/>
              <a:t>vc</a:t>
            </a:r>
            <a:r>
              <a:rPr lang="pt-BR" sz="2800" dirty="0"/>
              <a:t> pegar um objeto do mundo real e traduzir dentro do sistema</a:t>
            </a:r>
          </a:p>
          <a:p>
            <a:pPr marL="0" indent="0">
              <a:buNone/>
            </a:pPr>
            <a:r>
              <a:rPr lang="pt-BR" sz="2800" dirty="0"/>
              <a:t>exemplo. CARRO, você precisa aprender algumas coisas do carro, mas como acontece a queima do combustível no motor, isso você não precisa saber, você só vai utilizar o que interliga você e o carro, direção, transmissão. </a:t>
            </a:r>
          </a:p>
          <a:p>
            <a:pPr marL="0" indent="0">
              <a:buNone/>
            </a:pPr>
            <a:r>
              <a:rPr lang="pt-BR" dirty="0"/>
              <a:t>Mas tem situações que já estão encapsuladas no carro.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4138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9B018-B6CE-E0C9-4262-D7BA9B13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532F0-9E2C-69F1-F4DC-AACF1340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nome já diz, é como colocar algo dentro de uma capsula. </a:t>
            </a:r>
          </a:p>
          <a:p>
            <a:pPr algn="just"/>
            <a:r>
              <a:rPr lang="pt-BR" dirty="0"/>
              <a:t>É retirar do código coisas publicas e tornar privados, como se tivesse escondendo os códigos.</a:t>
            </a:r>
          </a:p>
          <a:p>
            <a:pPr algn="just"/>
            <a:r>
              <a:rPr lang="pt-B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encapsulamento pode ser aplicado separando longas linhas de código em funções menores e separadas. É recomendado também separar essas funções em módulos. O objetivo é sempre escondermos os dados em um lugar em que nada mais precise de acesso e expormos os dados de modo claro onde for necessário.</a:t>
            </a:r>
            <a:endParaRPr lang="pt-BR" sz="4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88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9B018-B6CE-E0C9-4262-D7BA9B1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532F0-9E2C-69F1-F4DC-AACF1340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10515600" cy="486866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reuso de código é uma das grandes vantagens da programação orientada a objetos. Muito disso se dá por uma questão que é conhecida como </a:t>
            </a:r>
            <a:r>
              <a:rPr lang="pt-BR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herança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Essa característica otimiza a produção da aplicação em tempo e linhas de código.</a:t>
            </a:r>
          </a:p>
          <a:p>
            <a:pPr algn="just">
              <a:lnSpc>
                <a:spcPct val="120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entendermos essa característica, vamos imaginar uma família: a criança, por exemplo, está herdando características de seus pais. Os pais, por sua vez, herdam algo dos avós, o que faz com que a criança também o faça, e assim sucessivamente.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682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2D8A9-DA16-5633-185B-853BD7A6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8000" kern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Polimorfismo</a:t>
            </a:r>
            <a:b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A55A5-123C-DF50-CB30-F8B8695F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 fontAlgn="base">
              <a:lnSpc>
                <a:spcPct val="107000"/>
              </a:lnSpc>
              <a:spcAft>
                <a:spcPts val="1800"/>
              </a:spcAft>
            </a:pPr>
            <a:r>
              <a:rPr lang="pt-BR" sz="18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 significa "a condição de ocorrer de várias formas diferentes". É exatamente com isso que o quarto e último pilar está preocupado – que tipos nas mesmas cadeias de herança sejam capazes de fazer coisas diferentes.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800"/>
              </a:spcAft>
            </a:pPr>
            <a:r>
              <a:rPr lang="pt-BR" sz="18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você usou a herança corretamente, agora pode usar tanto os pais de maneira confiável como seus filhos. Quando dois tipos compartilham uma cadeia de herança, eles podem ser usados ​​alternadamente sem erros ou declarações em seu código.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do último diagrama, podemos ter um protótipo base chamado </a:t>
            </a:r>
            <a:r>
              <a:rPr lang="pt-BR" sz="1800" dirty="0"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Animal</a:t>
            </a:r>
            <a:r>
              <a:rPr lang="pt-BR" sz="18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que define </a:t>
            </a:r>
            <a:r>
              <a:rPr lang="pt-BR" sz="1800" dirty="0" err="1"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fazerBarulho</a:t>
            </a:r>
            <a:r>
              <a:rPr lang="pt-BR" sz="1800" dirty="0"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Em seguida, cada tipo que se estende desse protótipo pode substituí-lo para fazer seu próprio trabalho personalizado.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44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C8C7A-3BEE-D819-3DFC-CC34D4F4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85"/>
            <a:ext cx="10515600" cy="875846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Reutilização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3D759-8E20-07FE-9D2D-69384C5F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reutilização de códigos na programação é um conceito de escrever pedaços de código de forma que eles possam ser utilizados em múltiplos lugares ou em diferentes partes de um programa sem a necessidade de reescrever o mesmo código várias vezes.</a:t>
            </a:r>
          </a:p>
          <a:p>
            <a:pPr algn="just"/>
            <a:r>
              <a:rPr lang="pt-BR" b="0" i="0" dirty="0">
                <a:effectLst/>
                <a:latin typeface="Söhne"/>
              </a:rPr>
              <a:t>A reutilização de código é uma prática comum e </a:t>
            </a:r>
            <a:r>
              <a:rPr lang="pt-BR" b="1" i="0" dirty="0">
                <a:effectLst/>
                <a:latin typeface="Söhne"/>
              </a:rPr>
              <a:t>até fundamental no desenvolvimento </a:t>
            </a:r>
            <a:r>
              <a:rPr lang="pt-BR" b="0" i="0" dirty="0">
                <a:effectLst/>
                <a:latin typeface="Söhne"/>
              </a:rPr>
              <a:t>e é incentivada em diversos paradigmas de programação, incluindo a orientação a objetos.</a:t>
            </a:r>
          </a:p>
          <a:p>
            <a:pPr algn="just"/>
            <a:r>
              <a:rPr lang="pt-BR" dirty="0">
                <a:latin typeface="Söhne"/>
                <a:cs typeface="Arial" panose="020B0604020202020204" pitchFamily="34" charset="0"/>
              </a:rPr>
              <a:t>Exemplos de reutilização: funções, métodos, herança e polimorfismo.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06F9-1B95-9392-BA7D-E93B2DB9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ORIENTADO A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41D62-2889-A3A9-85FA-4B7215A4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Programação Baseada em Eventos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Nesse paradigma, o programa responde a eventos ou ações do usuário, como cliques de mouse ou entrada de teclado.</a:t>
            </a:r>
          </a:p>
          <a:p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Assíncrono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programação baseada em eventos é frequentemente assíncrona, o que significa que o programa pode continuar sua execução normal enquanto aguarda a ocorrência de eventos.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JÁ VIMOS ESSE TIPO DE PROGRAMAÇÃO COM OS EVENTOS DO JAVASCRIPT.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é uma linguagem orientada a eventos e também orientada a objetos. </a:t>
            </a:r>
          </a:p>
        </p:txBody>
      </p:sp>
    </p:spTree>
    <p:extLst>
      <p:ext uri="{BB962C8B-B14F-4D97-AF65-F5344CB8AC3E}">
        <p14:creationId xmlns:p14="http://schemas.microsoft.com/office/powerpoint/2010/main" val="156471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8A6B1-8399-A230-7B02-FF073673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Paradigma Procedural:</a:t>
            </a: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5FF06-FDEF-8D12-590A-1662983F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31"/>
            <a:ext cx="10515600" cy="435133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effectLst/>
                <a:latin typeface="Söhne"/>
              </a:rPr>
              <a:t>Na programação procedural, o programa é dividido em funções ou procedimentos.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effectLst/>
                <a:latin typeface="Söhne"/>
              </a:rPr>
              <a:t>Cada função realiza uma tarefa específica e pode chamar outras funções quando necessário.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effectLst/>
                <a:latin typeface="Söhne"/>
              </a:rPr>
              <a:t>O foco principal é na execução de instruções sequenciais.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0" i="0" dirty="0">
                <a:effectLst/>
                <a:latin typeface="Söhne"/>
              </a:rPr>
              <a:t>As variáveis são tratadas como dados simples e são acessíveis de qualquer lugar do programa.</a:t>
            </a: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2524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6E540-D38B-CA22-27DD-AD6A0F62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estrutura por procedures.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6F23D-0190-5D3A-D62D-142AA126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1335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É mais adequada para tarefas simples e pequenos programas.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É direta e fácil de entender para tarefas sequenciais.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Pode ser uma escolha melhor quando a eficiência é uma preocupação importante, pois evita a sobrecarga de gerenciamento de objetos.</a:t>
            </a:r>
          </a:p>
          <a:p>
            <a:pPr marL="0" indent="0" algn="l">
              <a:buNone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44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FE102-6E1A-9504-2EF5-35EEA032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PROCEDURAL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DE463-A373-5887-9A11-BB3BA8CD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9"/>
            <a:ext cx="10515600" cy="4351338"/>
          </a:xfrm>
        </p:spPr>
        <p:txBody>
          <a:bodyPr/>
          <a:lstStyle/>
          <a:p>
            <a:pPr algn="just"/>
            <a:r>
              <a:rPr lang="pt-BR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programação procedural normalmente separa os dados do sistema das operações que manipulam os dados. </a:t>
            </a:r>
          </a:p>
          <a:p>
            <a:pPr algn="just"/>
            <a:r>
              <a:rPr lang="pt-BR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 se você quer enviar uma informação através da rede, somente os dados relevantes são enviados com a expectativa que outro programa que vai receber os dados na rede saiba o que fazer com os dados.</a:t>
            </a:r>
          </a:p>
          <a:p>
            <a:pPr algn="just"/>
            <a:r>
              <a:rPr lang="pt-BR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outras palavras, um espécie de acordo precisa existir entre o cliente e o servidor para transmitir os dados.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2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2A4509-7D0F-C20E-9B8B-7324AD542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2319742"/>
            <a:ext cx="4765027" cy="401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B54C87B-5B80-C86F-DD56-80188B6D0703}"/>
              </a:ext>
            </a:extLst>
          </p:cNvPr>
          <p:cNvSpPr txBox="1"/>
          <p:nvPr/>
        </p:nvSpPr>
        <p:spPr>
          <a:xfrm>
            <a:off x="783772" y="298580"/>
            <a:ext cx="108235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PROCEDURAL OU ESTRUTURADA</a:t>
            </a:r>
          </a:p>
          <a:p>
            <a:endParaRPr lang="pt-BR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ilustrado na figura abaixo, na programação estruturada os dados são frequentemente separados dos procedimentos e as algumas vezes os dados são globais, sendo assim muito fácil modificar os dados de fora do escopo do seu código.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9B991-16BB-96E4-B6B3-DE1EE422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74"/>
            <a:ext cx="10515600" cy="959822"/>
          </a:xfrm>
        </p:spPr>
        <p:txBody>
          <a:bodyPr>
            <a:normAutofit fontScale="90000"/>
          </a:bodyPr>
          <a:lstStyle/>
          <a:p>
            <a:r>
              <a:rPr kumimoji="0" lang="pt-BR" altLang="pt-BR" sz="4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Paradigma de Orientação a Objetos: </a:t>
            </a:r>
            <a:r>
              <a:rPr kumimoji="0" lang="pt-BR" altLang="pt-BR" sz="4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Oo</a:t>
            </a:r>
            <a:br>
              <a:rPr kumimoji="0" lang="pt-BR" altLang="pt-BR" sz="4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745DA2-2582-EF3B-2899-2C3A36F68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675" y="1017037"/>
            <a:ext cx="11296650" cy="563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 fontAlgn="base">
              <a:lnSpc>
                <a:spcPct val="100000"/>
              </a:lnSpc>
              <a:spcAft>
                <a:spcPts val="800"/>
              </a:spcAft>
            </a:pPr>
            <a:r>
              <a:rPr lang="pt-BR" alt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 programação orientada a objetos, o programa é estruturado em torno de "objetos", que são representações de entidades do mundo real.</a:t>
            </a:r>
          </a:p>
          <a:p>
            <a:pPr algn="just" fontAlgn="base">
              <a:lnSpc>
                <a:spcPct val="100000"/>
              </a:lnSpc>
              <a:spcAft>
                <a:spcPts val="800"/>
              </a:spcAft>
            </a:pPr>
            <a:r>
              <a:rPr lang="pt-BR" alt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Cada objeto contém dados (atributos) e funcionalidades (métodos) que operam nesses dados.</a:t>
            </a:r>
          </a:p>
          <a:p>
            <a:pPr algn="just" fontAlgn="base">
              <a:lnSpc>
                <a:spcPct val="100000"/>
              </a:lnSpc>
              <a:spcAft>
                <a:spcPts val="800"/>
              </a:spcAft>
            </a:pPr>
            <a:r>
              <a:rPr lang="pt-BR" alt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foco está na modelagem de objetos e suas interações.</a:t>
            </a:r>
          </a:p>
          <a:p>
            <a:pPr algn="just" fontAlgn="base">
              <a:lnSpc>
                <a:spcPct val="100000"/>
              </a:lnSpc>
              <a:spcAft>
                <a:spcPts val="800"/>
              </a:spcAft>
            </a:pPr>
            <a:r>
              <a:rPr lang="pt-BR" alt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objetos são geralmente encapsulados, o que significa que os detalhes internos são ocultos e só podem ser acessados através de interfaces definidas.</a:t>
            </a:r>
          </a:p>
          <a:p>
            <a:pPr fontAlgn="base">
              <a:lnSpc>
                <a:spcPct val="100000"/>
              </a:lnSpc>
              <a:spcAft>
                <a:spcPts val="800"/>
              </a:spcAft>
            </a:pPr>
            <a:br>
              <a:rPr lang="pt-BR" altLang="pt-BR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pt-BR" alt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5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F036F-3DA8-AB3F-D046-9B61463D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altLang="pt-BR" sz="4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Orientação a Objetos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3327-A232-A9F7-F1BF-3EAB0350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37" y="1600200"/>
            <a:ext cx="9326827" cy="4781128"/>
          </a:xfrm>
        </p:spPr>
        <p:txBody>
          <a:bodyPr>
            <a:normAutofit lnSpcReduction="10000"/>
          </a:bodyPr>
          <a:lstStyle/>
          <a:p>
            <a:r>
              <a:rPr lang="pt-BR" altLang="pt-B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 resumo, na programação procedural, você se concentra em dividir o programa em partes menores (funções), enquanto na programação orientada a objetos, você modela o programa em torno de objetos que têm dados e comportamentos. A escolha entre esses paradigmas depende da tarefa que você está tentando realizar e das preferências de design de seu projeto. E também da técnica de cada programador.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740082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E92949-19DA-4C16-8CA3-92E11B067B46}"/>
</file>

<file path=customXml/itemProps2.xml><?xml version="1.0" encoding="utf-8"?>
<ds:datastoreItem xmlns:ds="http://schemas.openxmlformats.org/officeDocument/2006/customXml" ds:itemID="{CD1F2784-4838-4C27-B13A-5FE46408272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1658</Words>
  <Application>Microsoft Office PowerPoint</Application>
  <PresentationFormat>Widescreen</PresentationFormat>
  <Paragraphs>108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3" baseType="lpstr">
      <vt:lpstr>Arial</vt:lpstr>
      <vt:lpstr>Arial</vt:lpstr>
      <vt:lpstr>Calibri</vt:lpstr>
      <vt:lpstr>Courier New</vt:lpstr>
      <vt:lpstr>Google Sans</vt:lpstr>
      <vt:lpstr>inherit</vt:lpstr>
      <vt:lpstr>Lato</vt:lpstr>
      <vt:lpstr>Roboto Mono</vt:lpstr>
      <vt:lpstr>Segoe UI</vt:lpstr>
      <vt:lpstr>Söhne</vt:lpstr>
      <vt:lpstr>Symbol</vt:lpstr>
      <vt:lpstr>Times New Roman</vt:lpstr>
      <vt:lpstr>Trebuchet MS</vt:lpstr>
      <vt:lpstr>1_Tema do Office</vt:lpstr>
      <vt:lpstr>OS PARADIGMAS</vt:lpstr>
      <vt:lpstr>Reutilização </vt:lpstr>
      <vt:lpstr>ORIENTADO A EVENTOS</vt:lpstr>
      <vt:lpstr>Paradigma Procedural:</vt:lpstr>
      <vt:lpstr>Programação estrutura por procedures. </vt:lpstr>
      <vt:lpstr>PROGRAMAÇÃO PROCEDURAL</vt:lpstr>
      <vt:lpstr>Apresentação do PowerPoint</vt:lpstr>
      <vt:lpstr>Paradigma de Orientação a Objetos: Oo </vt:lpstr>
      <vt:lpstr>Orientação a Objetos</vt:lpstr>
      <vt:lpstr>Os principais paradigmas e suas características</vt:lpstr>
      <vt:lpstr>Vantagens</vt:lpstr>
      <vt:lpstr>Princípios importantes da orientação Obj</vt:lpstr>
      <vt:lpstr>Abstração na programação Oo</vt:lpstr>
      <vt:lpstr>Ainda sobre abstração</vt:lpstr>
      <vt:lpstr>Um bom exemplo </vt:lpstr>
      <vt:lpstr>OS OBJETOS POSSUEM PARENTESCOS</vt:lpstr>
      <vt:lpstr>Encapsulamento</vt:lpstr>
      <vt:lpstr>Herança</vt:lpstr>
      <vt:lpstr>Polimorfismo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Oo, orientação a objetos</dc:title>
  <dc:creator>Prof. Carlos</dc:creator>
  <cp:lastModifiedBy>Jose Carlos Cruqui</cp:lastModifiedBy>
  <cp:revision>25</cp:revision>
  <dcterms:created xsi:type="dcterms:W3CDTF">2023-01-19T17:05:32Z</dcterms:created>
  <dcterms:modified xsi:type="dcterms:W3CDTF">2023-09-18T14:07:38Z</dcterms:modified>
</cp:coreProperties>
</file>