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sldIdLst>
    <p:sldId id="260" r:id="rId6"/>
    <p:sldId id="300" r:id="rId7"/>
    <p:sldId id="278" r:id="rId8"/>
    <p:sldId id="282" r:id="rId9"/>
    <p:sldId id="285" r:id="rId10"/>
    <p:sldId id="304" r:id="rId11"/>
    <p:sldId id="286" r:id="rId12"/>
    <p:sldId id="303" r:id="rId13"/>
    <p:sldId id="256" r:id="rId14"/>
    <p:sldId id="291" r:id="rId15"/>
    <p:sldId id="292" r:id="rId16"/>
    <p:sldId id="258" r:id="rId17"/>
    <p:sldId id="261" r:id="rId18"/>
    <p:sldId id="293" r:id="rId19"/>
    <p:sldId id="294" r:id="rId20"/>
    <p:sldId id="295" r:id="rId21"/>
    <p:sldId id="277" r:id="rId22"/>
    <p:sldId id="281" r:id="rId23"/>
    <p:sldId id="288" r:id="rId24"/>
    <p:sldId id="287" r:id="rId25"/>
    <p:sldId id="305" r:id="rId26"/>
    <p:sldId id="306" r:id="rId27"/>
    <p:sldId id="307" r:id="rId28"/>
    <p:sldId id="280" r:id="rId29"/>
    <p:sldId id="301" r:id="rId30"/>
    <p:sldId id="273" r:id="rId31"/>
    <p:sldId id="283" r:id="rId32"/>
    <p:sldId id="284" r:id="rId33"/>
    <p:sldId id="262" r:id="rId34"/>
    <p:sldId id="274" r:id="rId35"/>
    <p:sldId id="275" r:id="rId36"/>
    <p:sldId id="263" r:id="rId37"/>
    <p:sldId id="276" r:id="rId38"/>
    <p:sldId id="296" r:id="rId39"/>
    <p:sldId id="297" r:id="rId40"/>
    <p:sldId id="298" r:id="rId41"/>
    <p:sldId id="299" r:id="rId42"/>
    <p:sldId id="310" r:id="rId43"/>
    <p:sldId id="311" r:id="rId44"/>
    <p:sldId id="302" r:id="rId45"/>
    <p:sldId id="308" r:id="rId46"/>
    <p:sldId id="309" r:id="rId47"/>
    <p:sldId id="312" r:id="rId4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58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varScale="1">
        <p:scale>
          <a:sx n="76" d="100"/>
          <a:sy n="76" d="100"/>
        </p:scale>
        <p:origin x="147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457200" y="476672"/>
            <a:ext cx="6995120" cy="1143000"/>
          </a:xfrm>
          <a:prstGeom prst="rect">
            <a:avLst/>
          </a:prstGeom>
        </p:spPr>
        <p:txBody>
          <a:bodyPr vert="horz" lIns="91440" tIns="45720" rIns="91440" bIns="45720" rtlCol="0" anchor="ctr">
            <a:normAutofit/>
          </a:bodyPr>
          <a:lstStyle/>
          <a:p>
            <a:r>
              <a:rPr lang="pt-BR" dirty="0"/>
              <a:t>título</a:t>
            </a:r>
          </a:p>
        </p:txBody>
      </p:sp>
      <p:sp>
        <p:nvSpPr>
          <p:cNvPr id="4" name="Espaço Reservado para Texto 2"/>
          <p:cNvSpPr>
            <a:spLocks noGrp="1"/>
          </p:cNvSpPr>
          <p:nvPr>
            <p:ph idx="1"/>
          </p:nvPr>
        </p:nvSpPr>
        <p:spPr>
          <a:xfrm>
            <a:off x="457200" y="1888232"/>
            <a:ext cx="6995120"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4578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457200" y="476672"/>
            <a:ext cx="6995120" cy="1143000"/>
          </a:xfrm>
          <a:prstGeom prst="rect">
            <a:avLst/>
          </a:prstGeom>
        </p:spPr>
        <p:txBody>
          <a:bodyPr vert="horz" lIns="91440" tIns="45720" rIns="91440" bIns="45720" rtlCol="0" anchor="ctr">
            <a:normAutofit/>
          </a:bodyPr>
          <a:lstStyle/>
          <a:p>
            <a:r>
              <a:rPr lang="pt-BR" dirty="0"/>
              <a:t>título</a:t>
            </a:r>
          </a:p>
        </p:txBody>
      </p:sp>
      <p:sp>
        <p:nvSpPr>
          <p:cNvPr id="4" name="Espaço Reservado para Texto 2"/>
          <p:cNvSpPr>
            <a:spLocks noGrp="1"/>
          </p:cNvSpPr>
          <p:nvPr>
            <p:ph idx="1"/>
          </p:nvPr>
        </p:nvSpPr>
        <p:spPr>
          <a:xfrm>
            <a:off x="457200" y="1888232"/>
            <a:ext cx="6995120"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293684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0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13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B824B9-3C9A-4BFA-A3B8-15358E33E2E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0FDDC36-25E9-483D-B651-D87933C899F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460D855-6FBD-401B-A125-54125FFB8E0A}"/>
              </a:ext>
            </a:extLst>
          </p:cNvPr>
          <p:cNvSpPr>
            <a:spLocks noGrp="1"/>
          </p:cNvSpPr>
          <p:nvPr>
            <p:ph type="dt" sz="half" idx="10"/>
          </p:nvPr>
        </p:nvSpPr>
        <p:spPr/>
        <p:txBody>
          <a:bodyPr/>
          <a:lstStyle/>
          <a:p>
            <a:fld id="{E6541D92-0F75-449E-B77A-4856F2888255}" type="datetimeFigureOut">
              <a:rPr lang="pt-BR" smtClean="0"/>
              <a:t>04/08/2023</a:t>
            </a:fld>
            <a:endParaRPr lang="pt-BR"/>
          </a:p>
        </p:txBody>
      </p:sp>
      <p:sp>
        <p:nvSpPr>
          <p:cNvPr id="5" name="Espaço Reservado para Rodapé 4">
            <a:extLst>
              <a:ext uri="{FF2B5EF4-FFF2-40B4-BE49-F238E27FC236}">
                <a16:creationId xmlns:a16="http://schemas.microsoft.com/office/drawing/2014/main" id="{A5041C34-78C4-4265-9199-4FA33FECB41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583DAA1-349E-4082-BD66-D6F0D0999800}"/>
              </a:ext>
            </a:extLst>
          </p:cNvPr>
          <p:cNvSpPr>
            <a:spLocks noGrp="1"/>
          </p:cNvSpPr>
          <p:nvPr>
            <p:ph type="sldNum" sz="quarter" idx="12"/>
          </p:nvPr>
        </p:nvSpPr>
        <p:spPr/>
        <p:txBody>
          <a:bodyPr/>
          <a:lstStyle/>
          <a:p>
            <a:fld id="{034E5619-1C88-4363-B57D-04C518690F58}" type="slidenum">
              <a:rPr lang="pt-BR" smtClean="0"/>
              <a:t>‹nº›</a:t>
            </a:fld>
            <a:endParaRPr lang="pt-BR"/>
          </a:p>
        </p:txBody>
      </p:sp>
    </p:spTree>
    <p:extLst>
      <p:ext uri="{BB962C8B-B14F-4D97-AF65-F5344CB8AC3E}">
        <p14:creationId xmlns:p14="http://schemas.microsoft.com/office/powerpoint/2010/main" val="50962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B2E7F-7E3C-B86B-E5FC-B7A12EDB0C08}"/>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BE3AF3DB-7529-F982-2614-EA73B3C7AFE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3A8E4EA-C387-06B5-E763-1A6A20E61D6B}"/>
              </a:ext>
            </a:extLst>
          </p:cNvPr>
          <p:cNvSpPr>
            <a:spLocks noGrp="1"/>
          </p:cNvSpPr>
          <p:nvPr>
            <p:ph type="dt" sz="half" idx="10"/>
          </p:nvPr>
        </p:nvSpPr>
        <p:spPr/>
        <p:txBody>
          <a:bodyPr/>
          <a:lstStyle/>
          <a:p>
            <a:fld id="{990BF77B-969A-464B-B181-D2F7B8EAE6F3}" type="datetimeFigureOut">
              <a:rPr lang="pt-BR" smtClean="0"/>
              <a:t>04/08/2023</a:t>
            </a:fld>
            <a:endParaRPr lang="pt-BR"/>
          </a:p>
        </p:txBody>
      </p:sp>
      <p:sp>
        <p:nvSpPr>
          <p:cNvPr id="5" name="Espaço Reservado para Rodapé 4">
            <a:extLst>
              <a:ext uri="{FF2B5EF4-FFF2-40B4-BE49-F238E27FC236}">
                <a16:creationId xmlns:a16="http://schemas.microsoft.com/office/drawing/2014/main" id="{F5E4F74A-5F90-0DDE-08E2-E33FA5C935A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5CCEB89-7D47-A3BE-1878-4E05C5723862}"/>
              </a:ext>
            </a:extLst>
          </p:cNvPr>
          <p:cNvSpPr>
            <a:spLocks noGrp="1"/>
          </p:cNvSpPr>
          <p:nvPr>
            <p:ph type="sldNum" sz="quarter" idx="12"/>
          </p:nvPr>
        </p:nvSpPr>
        <p:spPr/>
        <p:txBody>
          <a:bodyPr/>
          <a:lstStyle/>
          <a:p>
            <a:fld id="{72C25E53-E7D3-4C57-BDEF-CEB69480ED5B}" type="slidenum">
              <a:rPr lang="pt-BR" smtClean="0"/>
              <a:t>‹nº›</a:t>
            </a:fld>
            <a:endParaRPr lang="pt-BR"/>
          </a:p>
        </p:txBody>
      </p:sp>
    </p:spTree>
    <p:extLst>
      <p:ext uri="{BB962C8B-B14F-4D97-AF65-F5344CB8AC3E}">
        <p14:creationId xmlns:p14="http://schemas.microsoft.com/office/powerpoint/2010/main" val="90692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37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476672"/>
            <a:ext cx="6995120" cy="1143000"/>
          </a:xfrm>
          <a:prstGeom prst="rect">
            <a:avLst/>
          </a:prstGeom>
        </p:spPr>
        <p:txBody>
          <a:bodyPr vert="horz" lIns="91440" tIns="45720" rIns="91440" bIns="45720" rtlCol="0" anchor="ctr">
            <a:normAutofit/>
          </a:bodyPr>
          <a:lstStyle/>
          <a:p>
            <a:r>
              <a:rPr lang="pt-BR" dirty="0"/>
              <a:t>título</a:t>
            </a:r>
          </a:p>
        </p:txBody>
      </p:sp>
      <p:sp>
        <p:nvSpPr>
          <p:cNvPr id="3" name="Espaço Reservado para Texto 2"/>
          <p:cNvSpPr>
            <a:spLocks noGrp="1"/>
          </p:cNvSpPr>
          <p:nvPr>
            <p:ph type="body" idx="1"/>
          </p:nvPr>
        </p:nvSpPr>
        <p:spPr>
          <a:xfrm>
            <a:off x="457200" y="1888232"/>
            <a:ext cx="6995120"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229868747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49" r:id="rId4"/>
    <p:sldLayoutId id="2147483656" r:id="rId5"/>
    <p:sldLayoutId id="2147483657" r:id="rId6"/>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540885"/>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p:cNvSpPr>
            <a:spLocks noGrp="1"/>
          </p:cNvSpPr>
          <p:nvPr>
            <p:ph type="subTitle" idx="4294967295"/>
          </p:nvPr>
        </p:nvSpPr>
        <p:spPr>
          <a:xfrm>
            <a:off x="841376" y="980728"/>
            <a:ext cx="8280920" cy="1728192"/>
          </a:xfrm>
        </p:spPr>
        <p:txBody>
          <a:bodyPr>
            <a:normAutofit/>
          </a:bodyPr>
          <a:lstStyle/>
          <a:p>
            <a:pPr algn="ctr">
              <a:lnSpc>
                <a:spcPct val="170000"/>
              </a:lnSpc>
            </a:pPr>
            <a:r>
              <a:rPr lang="pt-BR" sz="6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Algoritmos</a:t>
            </a:r>
          </a:p>
        </p:txBody>
      </p:sp>
      <p:sp>
        <p:nvSpPr>
          <p:cNvPr id="6" name="Subtítulo 4">
            <a:extLst>
              <a:ext uri="{FF2B5EF4-FFF2-40B4-BE49-F238E27FC236}">
                <a16:creationId xmlns:a16="http://schemas.microsoft.com/office/drawing/2014/main" id="{F2C83813-35FD-4433-89B5-01076758E07A}"/>
              </a:ext>
            </a:extLst>
          </p:cNvPr>
          <p:cNvSpPr txBox="1">
            <a:spLocks/>
          </p:cNvSpPr>
          <p:nvPr/>
        </p:nvSpPr>
        <p:spPr>
          <a:xfrm>
            <a:off x="0" y="2930578"/>
            <a:ext cx="8280920" cy="172819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pt-BR" sz="3600" dirty="0">
                <a:latin typeface="Arial" panose="020B0604020202020204" pitchFamily="34" charset="0"/>
                <a:cs typeface="Arial" panose="020B0604020202020204" pitchFamily="34" charset="0"/>
              </a:rPr>
              <a:t>Prof. José Carlos Cruqui</a:t>
            </a:r>
          </a:p>
          <a:p>
            <a:pPr algn="r"/>
            <a:r>
              <a:rPr lang="pt-BR" sz="3600" dirty="0">
                <a:latin typeface="Arial" panose="020B0604020202020204" pitchFamily="34" charset="0"/>
                <a:cs typeface="Arial" panose="020B0604020202020204" pitchFamily="34" charset="0"/>
              </a:rPr>
              <a:t>jcruqui@gmail.com</a:t>
            </a:r>
          </a:p>
        </p:txBody>
      </p:sp>
    </p:spTree>
    <p:extLst>
      <p:ext uri="{BB962C8B-B14F-4D97-AF65-F5344CB8AC3E}">
        <p14:creationId xmlns:p14="http://schemas.microsoft.com/office/powerpoint/2010/main" val="209573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E37C5-CE86-7F7E-5C35-BC556149952B}"/>
              </a:ext>
            </a:extLst>
          </p:cNvPr>
          <p:cNvSpPr>
            <a:spLocks noGrp="1"/>
          </p:cNvSpPr>
          <p:nvPr>
            <p:ph type="title"/>
          </p:nvPr>
        </p:nvSpPr>
        <p:spPr/>
        <p:txBody>
          <a:bodyPr>
            <a:normAutofit fontScale="90000"/>
          </a:bodyPr>
          <a:lstStyle/>
          <a:p>
            <a:r>
              <a:rPr lang="pt-BR" b="1" i="0" dirty="0">
                <a:solidFill>
                  <a:srgbClr val="313537"/>
                </a:solidFill>
                <a:effectLst/>
                <a:latin typeface="Rift"/>
              </a:rPr>
              <a:t>Problema X Solução</a:t>
            </a:r>
            <a:br>
              <a:rPr lang="pt-BR" b="1" i="0" dirty="0">
                <a:solidFill>
                  <a:srgbClr val="313537"/>
                </a:solidFill>
                <a:effectLst/>
                <a:latin typeface="Rift"/>
              </a:rPr>
            </a:br>
            <a:endParaRPr lang="pt-BR" dirty="0"/>
          </a:p>
        </p:txBody>
      </p:sp>
      <p:sp>
        <p:nvSpPr>
          <p:cNvPr id="3" name="Espaço Reservado para Conteúdo 2">
            <a:extLst>
              <a:ext uri="{FF2B5EF4-FFF2-40B4-BE49-F238E27FC236}">
                <a16:creationId xmlns:a16="http://schemas.microsoft.com/office/drawing/2014/main" id="{A2F70E5C-E152-A3F7-13A4-D50EA5181FE2}"/>
              </a:ext>
            </a:extLst>
          </p:cNvPr>
          <p:cNvSpPr>
            <a:spLocks noGrp="1"/>
          </p:cNvSpPr>
          <p:nvPr>
            <p:ph idx="1"/>
          </p:nvPr>
        </p:nvSpPr>
        <p:spPr>
          <a:xfrm>
            <a:off x="628650" y="1948173"/>
            <a:ext cx="7886700" cy="3263504"/>
          </a:xfrm>
        </p:spPr>
        <p:txBody>
          <a:bodyPr/>
          <a:lstStyle/>
          <a:p>
            <a:r>
              <a:rPr lang="pt-BR" dirty="0"/>
              <a:t>A batalha é dura e intensa;</a:t>
            </a:r>
          </a:p>
          <a:p>
            <a:r>
              <a:rPr lang="pt-BR" dirty="0"/>
              <a:t>Apesar de forte, problema se descuida por um momento;</a:t>
            </a:r>
          </a:p>
          <a:p>
            <a:r>
              <a:rPr lang="pt-BR" dirty="0"/>
              <a:t>E a solução vence;</a:t>
            </a:r>
          </a:p>
          <a:p>
            <a:r>
              <a:rPr lang="pt-BR" dirty="0"/>
              <a:t>A primeira luta.</a:t>
            </a:r>
          </a:p>
          <a:p>
            <a:endParaRPr lang="pt-BR" dirty="0"/>
          </a:p>
        </p:txBody>
      </p:sp>
    </p:spTree>
    <p:extLst>
      <p:ext uri="{BB962C8B-B14F-4D97-AF65-F5344CB8AC3E}">
        <p14:creationId xmlns:p14="http://schemas.microsoft.com/office/powerpoint/2010/main" val="173438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3A211-949C-2AAB-1D50-8DCFB148B43E}"/>
              </a:ext>
            </a:extLst>
          </p:cNvPr>
          <p:cNvSpPr>
            <a:spLocks noGrp="1"/>
          </p:cNvSpPr>
          <p:nvPr>
            <p:ph type="title"/>
          </p:nvPr>
        </p:nvSpPr>
        <p:spPr>
          <a:xfrm>
            <a:off x="445266" y="1412776"/>
            <a:ext cx="8684315" cy="174712"/>
          </a:xfrm>
        </p:spPr>
        <p:txBody>
          <a:bodyPr>
            <a:noAutofit/>
          </a:bodyPr>
          <a:lstStyle/>
          <a:p>
            <a:pPr fontAlgn="auto"/>
            <a:r>
              <a:rPr lang="pt-BR" sz="2400" b="1" dirty="0">
                <a:latin typeface="Lato" panose="020F0502020204030203" pitchFamily="34" charset="0"/>
              </a:rPr>
              <a:t>Apesar de uma batalha difícil, a Solução aproveitou um descuido do Problema e venceu.</a:t>
            </a:r>
            <a:br>
              <a:rPr lang="pt-BR" sz="2400" b="1" dirty="0">
                <a:solidFill>
                  <a:srgbClr val="313537"/>
                </a:solidFill>
                <a:latin typeface="Lato" panose="020F0502020204030203" pitchFamily="34" charset="0"/>
              </a:rPr>
            </a:br>
            <a:br>
              <a:rPr lang="pt-BR" sz="2400" b="1" dirty="0">
                <a:solidFill>
                  <a:srgbClr val="313537"/>
                </a:solidFill>
                <a:latin typeface="Lato" panose="020F0502020204030203" pitchFamily="34" charset="0"/>
              </a:rPr>
            </a:br>
            <a:endParaRPr lang="pt-BR" sz="2400" b="1" dirty="0"/>
          </a:p>
        </p:txBody>
      </p:sp>
      <p:sp>
        <p:nvSpPr>
          <p:cNvPr id="3" name="Espaço Reservado para Conteúdo 2">
            <a:extLst>
              <a:ext uri="{FF2B5EF4-FFF2-40B4-BE49-F238E27FC236}">
                <a16:creationId xmlns:a16="http://schemas.microsoft.com/office/drawing/2014/main" id="{523E307B-D87E-7EA5-2A12-A15D9B9E58C7}"/>
              </a:ext>
            </a:extLst>
          </p:cNvPr>
          <p:cNvSpPr>
            <a:spLocks noGrp="1"/>
          </p:cNvSpPr>
          <p:nvPr>
            <p:ph idx="1"/>
          </p:nvPr>
        </p:nvSpPr>
        <p:spPr/>
        <p:txBody>
          <a:bodyPr/>
          <a:lstStyle/>
          <a:p>
            <a:r>
              <a:rPr lang="pt-BR" dirty="0"/>
              <a:t>Verdadeiro </a:t>
            </a:r>
          </a:p>
          <a:p>
            <a:r>
              <a:rPr lang="pt-BR" dirty="0"/>
              <a:t>Falso</a:t>
            </a:r>
          </a:p>
        </p:txBody>
      </p:sp>
    </p:spTree>
    <p:extLst>
      <p:ext uri="{BB962C8B-B14F-4D97-AF65-F5344CB8AC3E}">
        <p14:creationId xmlns:p14="http://schemas.microsoft.com/office/powerpoint/2010/main" val="205038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3A211-949C-2AAB-1D50-8DCFB148B43E}"/>
              </a:ext>
            </a:extLst>
          </p:cNvPr>
          <p:cNvSpPr>
            <a:spLocks noGrp="1"/>
          </p:cNvSpPr>
          <p:nvPr>
            <p:ph type="title"/>
          </p:nvPr>
        </p:nvSpPr>
        <p:spPr>
          <a:xfrm>
            <a:off x="457200" y="1124744"/>
            <a:ext cx="8684315" cy="174712"/>
          </a:xfrm>
        </p:spPr>
        <p:txBody>
          <a:bodyPr>
            <a:noAutofit/>
          </a:bodyPr>
          <a:lstStyle/>
          <a:p>
            <a:pPr fontAlgn="auto"/>
            <a:r>
              <a:rPr lang="pt-BR" sz="2400" b="1" dirty="0">
                <a:latin typeface="Lato" panose="020F0502020204030203" pitchFamily="34" charset="0"/>
              </a:rPr>
              <a:t>Após combater o primeiro Problema, a Solução já </a:t>
            </a:r>
            <a:br>
              <a:rPr lang="pt-BR" sz="2400" b="1" dirty="0">
                <a:latin typeface="Lato" panose="020F0502020204030203" pitchFamily="34" charset="0"/>
              </a:rPr>
            </a:br>
            <a:r>
              <a:rPr lang="pt-BR" sz="2400" b="1" dirty="0">
                <a:latin typeface="Lato" panose="020F0502020204030203" pitchFamily="34" charset="0"/>
              </a:rPr>
              <a:t>tinha acabado sua tarefa.</a:t>
            </a:r>
            <a:br>
              <a:rPr lang="pt-BR" sz="4950" b="1" dirty="0">
                <a:solidFill>
                  <a:srgbClr val="313537"/>
                </a:solidFill>
                <a:latin typeface="Lato" panose="020F0502020204030203" pitchFamily="34" charset="0"/>
              </a:rPr>
            </a:br>
            <a:endParaRPr lang="pt-BR" sz="4950" b="1" dirty="0"/>
          </a:p>
        </p:txBody>
      </p:sp>
      <p:sp>
        <p:nvSpPr>
          <p:cNvPr id="3" name="Espaço Reservado para Conteúdo 2">
            <a:extLst>
              <a:ext uri="{FF2B5EF4-FFF2-40B4-BE49-F238E27FC236}">
                <a16:creationId xmlns:a16="http://schemas.microsoft.com/office/drawing/2014/main" id="{523E307B-D87E-7EA5-2A12-A15D9B9E58C7}"/>
              </a:ext>
            </a:extLst>
          </p:cNvPr>
          <p:cNvSpPr>
            <a:spLocks noGrp="1"/>
          </p:cNvSpPr>
          <p:nvPr>
            <p:ph idx="1"/>
          </p:nvPr>
        </p:nvSpPr>
        <p:spPr/>
        <p:txBody>
          <a:bodyPr/>
          <a:lstStyle/>
          <a:p>
            <a:r>
              <a:rPr lang="pt-BR" dirty="0"/>
              <a:t>Verdadeiro </a:t>
            </a:r>
          </a:p>
          <a:p>
            <a:r>
              <a:rPr lang="pt-BR" dirty="0"/>
              <a:t>Falso</a:t>
            </a:r>
          </a:p>
        </p:txBody>
      </p:sp>
    </p:spTree>
    <p:extLst>
      <p:ext uri="{BB962C8B-B14F-4D97-AF65-F5344CB8AC3E}">
        <p14:creationId xmlns:p14="http://schemas.microsoft.com/office/powerpoint/2010/main" val="31376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3A211-949C-2AAB-1D50-8DCFB148B43E}"/>
              </a:ext>
            </a:extLst>
          </p:cNvPr>
          <p:cNvSpPr>
            <a:spLocks noGrp="1"/>
          </p:cNvSpPr>
          <p:nvPr>
            <p:ph type="title"/>
          </p:nvPr>
        </p:nvSpPr>
        <p:spPr>
          <a:xfrm>
            <a:off x="459685" y="1052736"/>
            <a:ext cx="8684315" cy="174712"/>
          </a:xfrm>
        </p:spPr>
        <p:txBody>
          <a:bodyPr>
            <a:noAutofit/>
          </a:bodyPr>
          <a:lstStyle/>
          <a:p>
            <a:pPr fontAlgn="auto"/>
            <a:r>
              <a:rPr lang="pt-BR" sz="2400" b="1" dirty="0">
                <a:solidFill>
                  <a:srgbClr val="313537"/>
                </a:solidFill>
                <a:latin typeface="Lato" panose="020F0502020204030203" pitchFamily="34" charset="0"/>
              </a:rPr>
              <a:t>Todos os problemas têm a mesma solução.</a:t>
            </a:r>
            <a:br>
              <a:rPr lang="pt-BR" sz="2400" b="1" dirty="0">
                <a:solidFill>
                  <a:srgbClr val="313537"/>
                </a:solidFill>
                <a:latin typeface="Lato" panose="020F0502020204030203" pitchFamily="34" charset="0"/>
              </a:rPr>
            </a:br>
            <a:endParaRPr lang="pt-BR" sz="2400" b="1" dirty="0"/>
          </a:p>
        </p:txBody>
      </p:sp>
      <p:sp>
        <p:nvSpPr>
          <p:cNvPr id="3" name="Espaço Reservado para Conteúdo 2">
            <a:extLst>
              <a:ext uri="{FF2B5EF4-FFF2-40B4-BE49-F238E27FC236}">
                <a16:creationId xmlns:a16="http://schemas.microsoft.com/office/drawing/2014/main" id="{523E307B-D87E-7EA5-2A12-A15D9B9E58C7}"/>
              </a:ext>
            </a:extLst>
          </p:cNvPr>
          <p:cNvSpPr>
            <a:spLocks noGrp="1"/>
          </p:cNvSpPr>
          <p:nvPr>
            <p:ph idx="1"/>
          </p:nvPr>
        </p:nvSpPr>
        <p:spPr/>
        <p:txBody>
          <a:bodyPr/>
          <a:lstStyle/>
          <a:p>
            <a:r>
              <a:rPr lang="pt-BR" dirty="0"/>
              <a:t>Verdadeiro </a:t>
            </a:r>
          </a:p>
          <a:p>
            <a:r>
              <a:rPr lang="pt-BR" dirty="0"/>
              <a:t>Falso</a:t>
            </a:r>
          </a:p>
        </p:txBody>
      </p:sp>
    </p:spTree>
    <p:extLst>
      <p:ext uri="{BB962C8B-B14F-4D97-AF65-F5344CB8AC3E}">
        <p14:creationId xmlns:p14="http://schemas.microsoft.com/office/powerpoint/2010/main" val="208233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3A211-949C-2AAB-1D50-8DCFB148B43E}"/>
              </a:ext>
            </a:extLst>
          </p:cNvPr>
          <p:cNvSpPr>
            <a:spLocks noGrp="1"/>
          </p:cNvSpPr>
          <p:nvPr>
            <p:ph type="title"/>
          </p:nvPr>
        </p:nvSpPr>
        <p:spPr>
          <a:xfrm>
            <a:off x="323528" y="692696"/>
            <a:ext cx="8269154" cy="1029477"/>
          </a:xfrm>
        </p:spPr>
        <p:txBody>
          <a:bodyPr>
            <a:noAutofit/>
          </a:bodyPr>
          <a:lstStyle/>
          <a:p>
            <a:pPr fontAlgn="auto"/>
            <a:r>
              <a:rPr lang="pt-BR" sz="2400" b="1" dirty="0">
                <a:solidFill>
                  <a:srgbClr val="313537"/>
                </a:solidFill>
                <a:latin typeface="Lato" panose="020F0502020204030203" pitchFamily="34" charset="0"/>
              </a:rPr>
              <a:t>Quando surge um problema, para resolvê-lo você precisa fazer uso da lógica.</a:t>
            </a:r>
            <a:br>
              <a:rPr lang="pt-BR" sz="2400" b="1" dirty="0">
                <a:solidFill>
                  <a:srgbClr val="313537"/>
                </a:solidFill>
                <a:latin typeface="Lato" panose="020F0502020204030203" pitchFamily="34" charset="0"/>
              </a:rPr>
            </a:br>
            <a:endParaRPr lang="pt-BR" sz="2400" b="1" dirty="0"/>
          </a:p>
        </p:txBody>
      </p:sp>
      <p:sp>
        <p:nvSpPr>
          <p:cNvPr id="3" name="Espaço Reservado para Conteúdo 2">
            <a:extLst>
              <a:ext uri="{FF2B5EF4-FFF2-40B4-BE49-F238E27FC236}">
                <a16:creationId xmlns:a16="http://schemas.microsoft.com/office/drawing/2014/main" id="{523E307B-D87E-7EA5-2A12-A15D9B9E58C7}"/>
              </a:ext>
            </a:extLst>
          </p:cNvPr>
          <p:cNvSpPr>
            <a:spLocks noGrp="1"/>
          </p:cNvSpPr>
          <p:nvPr>
            <p:ph idx="1"/>
          </p:nvPr>
        </p:nvSpPr>
        <p:spPr/>
        <p:txBody>
          <a:bodyPr/>
          <a:lstStyle/>
          <a:p>
            <a:r>
              <a:rPr lang="pt-BR" dirty="0"/>
              <a:t>Verdadeiro </a:t>
            </a:r>
          </a:p>
          <a:p>
            <a:r>
              <a:rPr lang="pt-BR" dirty="0"/>
              <a:t>Falso</a:t>
            </a:r>
          </a:p>
        </p:txBody>
      </p:sp>
    </p:spTree>
    <p:extLst>
      <p:ext uri="{BB962C8B-B14F-4D97-AF65-F5344CB8AC3E}">
        <p14:creationId xmlns:p14="http://schemas.microsoft.com/office/powerpoint/2010/main" val="48660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3A211-949C-2AAB-1D50-8DCFB148B43E}"/>
              </a:ext>
            </a:extLst>
          </p:cNvPr>
          <p:cNvSpPr>
            <a:spLocks noGrp="1"/>
          </p:cNvSpPr>
          <p:nvPr>
            <p:ph type="title"/>
          </p:nvPr>
        </p:nvSpPr>
        <p:spPr>
          <a:xfrm>
            <a:off x="323528" y="548680"/>
            <a:ext cx="8684315" cy="1029477"/>
          </a:xfrm>
        </p:spPr>
        <p:txBody>
          <a:bodyPr>
            <a:noAutofit/>
          </a:bodyPr>
          <a:lstStyle/>
          <a:p>
            <a:pPr fontAlgn="auto"/>
            <a:r>
              <a:rPr lang="pt-BR" sz="2400" b="1" dirty="0">
                <a:latin typeface="Lato" panose="020F0502020204030203" pitchFamily="34" charset="0"/>
              </a:rPr>
              <a:t>A lógica está presente em várias situações do meu dia a dia.</a:t>
            </a:r>
            <a:endParaRPr lang="pt-BR" sz="2400" b="1" dirty="0"/>
          </a:p>
        </p:txBody>
      </p:sp>
      <p:sp>
        <p:nvSpPr>
          <p:cNvPr id="3" name="Espaço Reservado para Conteúdo 2">
            <a:extLst>
              <a:ext uri="{FF2B5EF4-FFF2-40B4-BE49-F238E27FC236}">
                <a16:creationId xmlns:a16="http://schemas.microsoft.com/office/drawing/2014/main" id="{523E307B-D87E-7EA5-2A12-A15D9B9E58C7}"/>
              </a:ext>
            </a:extLst>
          </p:cNvPr>
          <p:cNvSpPr>
            <a:spLocks noGrp="1"/>
          </p:cNvSpPr>
          <p:nvPr>
            <p:ph idx="1"/>
          </p:nvPr>
        </p:nvSpPr>
        <p:spPr/>
        <p:txBody>
          <a:bodyPr/>
          <a:lstStyle/>
          <a:p>
            <a:r>
              <a:rPr lang="pt-BR" dirty="0"/>
              <a:t>Verdadeiro </a:t>
            </a:r>
          </a:p>
          <a:p>
            <a:r>
              <a:rPr lang="pt-BR" dirty="0"/>
              <a:t>Falso</a:t>
            </a:r>
          </a:p>
        </p:txBody>
      </p:sp>
    </p:spTree>
    <p:extLst>
      <p:ext uri="{BB962C8B-B14F-4D97-AF65-F5344CB8AC3E}">
        <p14:creationId xmlns:p14="http://schemas.microsoft.com/office/powerpoint/2010/main" val="344782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F7473C6-493A-438A-CE84-81F81BE14A41}"/>
              </a:ext>
            </a:extLst>
          </p:cNvPr>
          <p:cNvSpPr>
            <a:spLocks noGrp="1"/>
          </p:cNvSpPr>
          <p:nvPr>
            <p:ph idx="1"/>
          </p:nvPr>
        </p:nvSpPr>
        <p:spPr>
          <a:xfrm>
            <a:off x="628650" y="404664"/>
            <a:ext cx="7886700" cy="5976664"/>
          </a:xfrm>
        </p:spPr>
        <p:txBody>
          <a:bodyPr>
            <a:normAutofit fontScale="85000" lnSpcReduction="20000"/>
          </a:bodyPr>
          <a:lstStyle/>
          <a:p>
            <a:pPr algn="just" fontAlgn="auto">
              <a:lnSpc>
                <a:spcPct val="170000"/>
              </a:lnSpc>
            </a:pPr>
            <a:r>
              <a:rPr lang="pt-BR" sz="24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REFLEXÃO</a:t>
            </a:r>
          </a:p>
          <a:p>
            <a:pPr algn="just" fontAlgn="auto">
              <a:lnSpc>
                <a:spcPct val="170000"/>
              </a:lnSpc>
            </a:pPr>
            <a:r>
              <a:rPr lang="pt-BR" sz="2400" dirty="0">
                <a:solidFill>
                  <a:srgbClr val="313537"/>
                </a:solidFill>
                <a:latin typeface="Arial" panose="020B0604020202020204" pitchFamily="34" charset="0"/>
                <a:cs typeface="Arial" panose="020B0604020202020204" pitchFamily="34" charset="0"/>
              </a:rPr>
              <a:t>Reflita sobre o trecho “de o grande esforço” na definição de problema. Quer dizer que será necessário investir tempo e raciocínio para que o problema seja solucionado de uma forma prática e concisa.</a:t>
            </a:r>
          </a:p>
          <a:p>
            <a:pPr algn="just" fontAlgn="auto">
              <a:lnSpc>
                <a:spcPct val="170000"/>
              </a:lnSpc>
            </a:pPr>
            <a:r>
              <a:rPr lang="pt-BR" sz="2400" dirty="0">
                <a:solidFill>
                  <a:srgbClr val="313537"/>
                </a:solidFill>
                <a:latin typeface="Arial" panose="020B0604020202020204" pitchFamily="34" charset="0"/>
                <a:cs typeface="Arial" panose="020B0604020202020204" pitchFamily="34" charset="0"/>
              </a:rPr>
              <a:t>Quando vamos para a área computacional também existem problemas que requerem soluções. O dicionário Léxico descreve um problema </a:t>
            </a:r>
            <a:r>
              <a:rPr lang="pt-BR" sz="2400" dirty="0" err="1">
                <a:solidFill>
                  <a:srgbClr val="313537"/>
                </a:solidFill>
                <a:latin typeface="Arial" panose="020B0604020202020204" pitchFamily="34" charset="0"/>
                <a:cs typeface="Arial" panose="020B0604020202020204" pitchFamily="34" charset="0"/>
              </a:rPr>
              <a:t>decidível</a:t>
            </a:r>
            <a:r>
              <a:rPr lang="pt-BR" sz="2400" dirty="0">
                <a:solidFill>
                  <a:srgbClr val="313537"/>
                </a:solidFill>
                <a:latin typeface="Arial" panose="020B0604020202020204" pitchFamily="34" charset="0"/>
                <a:cs typeface="Arial" panose="020B0604020202020204" pitchFamily="34" charset="0"/>
              </a:rPr>
              <a:t> ou problema computável como sendo “um problema que pode ser resolvido de forma algorítmica”, ou seja, há pelo menos um </a:t>
            </a:r>
            <a:r>
              <a:rPr lang="pt-BR" sz="2400" b="1" dirty="0">
                <a:solidFill>
                  <a:srgbClr val="313537"/>
                </a:solidFill>
                <a:latin typeface="Arial" panose="020B0604020202020204" pitchFamily="34" charset="0"/>
                <a:cs typeface="Arial" panose="020B0604020202020204" pitchFamily="34" charset="0"/>
              </a:rPr>
              <a:t>algoritmo</a:t>
            </a:r>
            <a:r>
              <a:rPr lang="pt-BR" sz="2400" dirty="0">
                <a:solidFill>
                  <a:srgbClr val="313537"/>
                </a:solidFill>
                <a:latin typeface="Arial" panose="020B0604020202020204" pitchFamily="34" charset="0"/>
                <a:cs typeface="Arial" panose="020B0604020202020204" pitchFamily="34" charset="0"/>
              </a:rPr>
              <a:t> que solucione o problema.</a:t>
            </a:r>
          </a:p>
          <a:p>
            <a:pPr algn="just" fontAlgn="auto">
              <a:lnSpc>
                <a:spcPct val="170000"/>
              </a:lnSpc>
            </a:pPr>
            <a:r>
              <a:rPr lang="pt-BR" sz="2400" dirty="0">
                <a:solidFill>
                  <a:srgbClr val="313537"/>
                </a:solidFill>
                <a:latin typeface="Arial" panose="020B0604020202020204" pitchFamily="34" charset="0"/>
                <a:cs typeface="Arial" panose="020B0604020202020204" pitchFamily="34" charset="0"/>
              </a:rPr>
              <a:t> No conceito apresentado, surge o termo </a:t>
            </a:r>
            <a:r>
              <a:rPr lang="pt-BR" sz="33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algoritmo</a:t>
            </a:r>
            <a:r>
              <a:rPr lang="pt-BR" sz="2400" dirty="0">
                <a:solidFill>
                  <a:srgbClr val="313537"/>
                </a:solidFill>
                <a:latin typeface="Arial" panose="020B0604020202020204" pitchFamily="34" charset="0"/>
                <a:cs typeface="Arial" panose="020B0604020202020204" pitchFamily="34" charset="0"/>
              </a:rPr>
              <a:t>, </a:t>
            </a:r>
            <a:r>
              <a:rPr lang="pt-BR" sz="2400" dirty="0">
                <a:solidFill>
                  <a:schemeClr val="bg1"/>
                </a:solidFill>
                <a:latin typeface="Arial" panose="020B0604020202020204" pitchFamily="34" charset="0"/>
                <a:cs typeface="Arial" panose="020B0604020202020204" pitchFamily="34" charset="0"/>
              </a:rPr>
              <a:t>que </a:t>
            </a:r>
            <a:r>
              <a:rPr lang="pt-BR" sz="2400" dirty="0">
                <a:latin typeface="Arial" panose="020B0604020202020204" pitchFamily="34" charset="0"/>
                <a:cs typeface="Arial" panose="020B0604020202020204" pitchFamily="34" charset="0"/>
              </a:rPr>
              <a:t>precisa</a:t>
            </a:r>
            <a:r>
              <a:rPr lang="pt-BR" sz="2400" dirty="0">
                <a:solidFill>
                  <a:srgbClr val="313537"/>
                </a:solidFill>
                <a:latin typeface="Arial" panose="020B0604020202020204" pitchFamily="34" charset="0"/>
                <a:cs typeface="Arial" panose="020B0604020202020204" pitchFamily="34" charset="0"/>
              </a:rPr>
              <a:t> ser explorado. </a:t>
            </a:r>
          </a:p>
          <a:p>
            <a:pPr algn="just">
              <a:lnSpc>
                <a:spcPct val="110000"/>
              </a:lnSpc>
            </a:pPr>
            <a:endParaRPr lang="pt-B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010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6E25B-22A4-ED9A-BC90-B0ECEBC47408}"/>
              </a:ext>
            </a:extLst>
          </p:cNvPr>
          <p:cNvSpPr>
            <a:spLocks noGrp="1"/>
          </p:cNvSpPr>
          <p:nvPr>
            <p:ph type="title"/>
          </p:nvPr>
        </p:nvSpPr>
        <p:spPr>
          <a:xfrm>
            <a:off x="437630" y="20588"/>
            <a:ext cx="6995120" cy="1143000"/>
          </a:xfrm>
        </p:spPr>
        <p:txBody>
          <a:bodyPr/>
          <a:lstStyle/>
          <a:p>
            <a:r>
              <a:rPr lang="pt-BR" b="1" dirty="0">
                <a:solidFill>
                  <a:srgbClr val="FF0000"/>
                </a:solidFill>
                <a:effectLst>
                  <a:outerShdw blurRad="38100" dist="38100" dir="2700000" algn="tl">
                    <a:srgbClr val="000000">
                      <a:alpha val="43137"/>
                    </a:srgbClr>
                  </a:outerShdw>
                </a:effectLst>
              </a:rPr>
              <a:t>O que é algoritmo?</a:t>
            </a:r>
          </a:p>
        </p:txBody>
      </p:sp>
      <p:sp>
        <p:nvSpPr>
          <p:cNvPr id="3" name="Espaço Reservado para Conteúdo 2">
            <a:extLst>
              <a:ext uri="{FF2B5EF4-FFF2-40B4-BE49-F238E27FC236}">
                <a16:creationId xmlns:a16="http://schemas.microsoft.com/office/drawing/2014/main" id="{6F43DC6B-04A2-CF02-E25F-EE5C3B8D484B}"/>
              </a:ext>
            </a:extLst>
          </p:cNvPr>
          <p:cNvSpPr>
            <a:spLocks noGrp="1"/>
          </p:cNvSpPr>
          <p:nvPr>
            <p:ph idx="1"/>
          </p:nvPr>
        </p:nvSpPr>
        <p:spPr>
          <a:xfrm>
            <a:off x="323528" y="1089219"/>
            <a:ext cx="7878786" cy="4968552"/>
          </a:xfrm>
        </p:spPr>
        <p:txBody>
          <a:bodyPr>
            <a:normAutofit fontScale="92500" lnSpcReduction="10000"/>
          </a:bodyPr>
          <a:lstStyle/>
          <a:p>
            <a:r>
              <a:rPr lang="pt-BR" dirty="0"/>
              <a:t>São sequencias finitas e ordenadas, não ambíguas, estas instruções devem ser seguidas para resolver problemas.</a:t>
            </a:r>
          </a:p>
          <a:p>
            <a:r>
              <a:rPr lang="pt-BR" dirty="0"/>
              <a:t>Um conjunto de passos para realizar uma tarefa especifica. O algoritmo não é utilizado apenas em programação pode ser utilizado em outras  áreas, as vezes utilizamos o algoritmos e nem percebemos, (aquela lista que fazemos das coisas que vamos realizar).</a:t>
            </a:r>
          </a:p>
          <a:p>
            <a:r>
              <a:rPr lang="pt-BR" dirty="0"/>
              <a:t>É o primeiro conceito de lógica pelo qual um programador passa antes de chegar ao código.</a:t>
            </a:r>
          </a:p>
          <a:p>
            <a:endParaRPr lang="pt-BR" dirty="0"/>
          </a:p>
        </p:txBody>
      </p:sp>
    </p:spTree>
    <p:extLst>
      <p:ext uri="{BB962C8B-B14F-4D97-AF65-F5344CB8AC3E}">
        <p14:creationId xmlns:p14="http://schemas.microsoft.com/office/powerpoint/2010/main" val="920175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3BA38-F174-DD01-2A7C-204165E3065C}"/>
              </a:ext>
            </a:extLst>
          </p:cNvPr>
          <p:cNvSpPr>
            <a:spLocks noGrp="1"/>
          </p:cNvSpPr>
          <p:nvPr>
            <p:ph type="title"/>
          </p:nvPr>
        </p:nvSpPr>
        <p:spPr>
          <a:xfrm>
            <a:off x="323528" y="188640"/>
            <a:ext cx="7787208" cy="1143000"/>
          </a:xfrm>
        </p:spPr>
        <p:txBody>
          <a:bodyPr>
            <a:normAutofit fontScale="90000"/>
          </a:bodyPr>
          <a:lstStyle/>
          <a:p>
            <a:r>
              <a:rPr lang="pt-BR" b="1" dirty="0">
                <a:solidFill>
                  <a:srgbClr val="FF0000"/>
                </a:solidFill>
                <a:effectLst>
                  <a:outerShdw blurRad="38100" dist="38100" dir="2700000" algn="tl">
                    <a:srgbClr val="000000">
                      <a:alpha val="43137"/>
                    </a:srgbClr>
                  </a:outerShdw>
                </a:effectLst>
                <a:latin typeface="Lato" panose="020F0502020204030203" pitchFamily="34" charset="0"/>
              </a:rPr>
              <a:t>Regras pra criar um algoritmo</a:t>
            </a:r>
            <a:br>
              <a:rPr lang="pt-BR" b="1" dirty="0">
                <a:solidFill>
                  <a:srgbClr val="FF0000"/>
                </a:solidFill>
                <a:effectLst>
                  <a:outerShdw blurRad="38100" dist="38100" dir="2700000" algn="tl">
                    <a:srgbClr val="000000">
                      <a:alpha val="43137"/>
                    </a:srgbClr>
                  </a:outerShdw>
                </a:effectLst>
              </a:rPr>
            </a:br>
            <a:endParaRPr lang="pt-BR" b="1" dirty="0">
              <a:solidFill>
                <a:srgbClr val="FF0000"/>
              </a:solidFill>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484F5B3C-25D3-7AFF-57FA-917E80D1E52E}"/>
              </a:ext>
            </a:extLst>
          </p:cNvPr>
          <p:cNvSpPr>
            <a:spLocks noGrp="1"/>
          </p:cNvSpPr>
          <p:nvPr>
            <p:ph idx="1"/>
          </p:nvPr>
        </p:nvSpPr>
        <p:spPr>
          <a:xfrm>
            <a:off x="450740" y="836712"/>
            <a:ext cx="7787208" cy="5481736"/>
          </a:xfrm>
        </p:spPr>
        <p:txBody>
          <a:bodyPr>
            <a:normAutofit/>
          </a:bodyPr>
          <a:lstStyle/>
          <a:p>
            <a:pPr algn="l" fontAlgn="auto" latinLnBrk="0"/>
            <a:r>
              <a:rPr lang="pt-BR" sz="2400" b="0" i="0" dirty="0">
                <a:solidFill>
                  <a:srgbClr val="313537"/>
                </a:solidFill>
                <a:effectLst/>
                <a:latin typeface="+mj-lt"/>
              </a:rPr>
              <a:t>Quando escrevemos uma sequência que deve ser seguida ou um algoritmo devemos obedecer a alguns critérios:</a:t>
            </a:r>
          </a:p>
          <a:p>
            <a:pPr algn="l" fontAlgn="auto">
              <a:buFont typeface="Arial" panose="020B0604020202020204" pitchFamily="34" charset="0"/>
              <a:buChar char="•"/>
            </a:pPr>
            <a:r>
              <a:rPr lang="pt-BR" sz="2400" b="1" i="0" dirty="0">
                <a:solidFill>
                  <a:srgbClr val="313537"/>
                </a:solidFill>
                <a:effectLst/>
                <a:latin typeface="+mj-lt"/>
              </a:rPr>
              <a:t>Utilizar apenas um comando por linha:</a:t>
            </a:r>
            <a:r>
              <a:rPr lang="pt-BR" sz="2400" b="0" i="0" dirty="0">
                <a:solidFill>
                  <a:srgbClr val="313537"/>
                </a:solidFill>
                <a:effectLst/>
                <a:latin typeface="+mj-lt"/>
              </a:rPr>
              <a:t> fazer uso de um verbo por frase. Caso use dois verbos na mesma frase, reescreva o comando transformando-o em dois comandos.</a:t>
            </a:r>
          </a:p>
          <a:p>
            <a:pPr algn="l" fontAlgn="auto"/>
            <a:endParaRPr lang="pt-BR" sz="2400" b="0" i="0" dirty="0">
              <a:solidFill>
                <a:srgbClr val="313537"/>
              </a:solidFill>
              <a:effectLst/>
              <a:latin typeface="+mj-lt"/>
            </a:endParaRPr>
          </a:p>
          <a:p>
            <a:pPr algn="l" fontAlgn="auto">
              <a:buFont typeface="Arial" panose="020B0604020202020204" pitchFamily="34" charset="0"/>
              <a:buChar char="•"/>
            </a:pPr>
            <a:r>
              <a:rPr lang="pt-BR" sz="2400" b="1" i="0" dirty="0">
                <a:solidFill>
                  <a:srgbClr val="313537"/>
                </a:solidFill>
                <a:effectLst/>
                <a:latin typeface="+mj-lt"/>
              </a:rPr>
              <a:t>Sempre utilize o verbo no imperativo:</a:t>
            </a:r>
            <a:r>
              <a:rPr lang="pt-BR" sz="2400" b="0" i="0" dirty="0">
                <a:solidFill>
                  <a:srgbClr val="313537"/>
                </a:solidFill>
                <a:effectLst/>
                <a:latin typeface="+mj-lt"/>
              </a:rPr>
              <a:t> </a:t>
            </a:r>
          </a:p>
          <a:p>
            <a:pPr algn="l" fontAlgn="auto"/>
            <a:endParaRPr lang="pt-BR" sz="2400" dirty="0">
              <a:solidFill>
                <a:srgbClr val="313537"/>
              </a:solidFill>
              <a:latin typeface="+mj-lt"/>
            </a:endParaRPr>
          </a:p>
          <a:p>
            <a:pPr algn="l" fontAlgn="auto"/>
            <a:r>
              <a:rPr lang="pt-BR" sz="2400" b="0" i="0" dirty="0">
                <a:solidFill>
                  <a:srgbClr val="313537"/>
                </a:solidFill>
                <a:effectLst/>
                <a:latin typeface="+mj-lt"/>
              </a:rPr>
              <a:t> “Entre...”, “Procure...”, “Confira...”, “escreva...”, “apague...”, “grave...”, </a:t>
            </a:r>
          </a:p>
        </p:txBody>
      </p:sp>
    </p:spTree>
    <p:extLst>
      <p:ext uri="{BB962C8B-B14F-4D97-AF65-F5344CB8AC3E}">
        <p14:creationId xmlns:p14="http://schemas.microsoft.com/office/powerpoint/2010/main" val="117009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3BA38-F174-DD01-2A7C-204165E3065C}"/>
              </a:ext>
            </a:extLst>
          </p:cNvPr>
          <p:cNvSpPr>
            <a:spLocks noGrp="1"/>
          </p:cNvSpPr>
          <p:nvPr>
            <p:ph type="title"/>
          </p:nvPr>
        </p:nvSpPr>
        <p:spPr>
          <a:xfrm>
            <a:off x="457200" y="764704"/>
            <a:ext cx="7787208" cy="1143000"/>
          </a:xfrm>
        </p:spPr>
        <p:txBody>
          <a:bodyPr>
            <a:normAutofit fontScale="90000"/>
          </a:bodyPr>
          <a:lstStyle/>
          <a:p>
            <a:r>
              <a:rPr lang="pt-BR" b="1" dirty="0">
                <a:solidFill>
                  <a:srgbClr val="FF0000"/>
                </a:solidFill>
                <a:effectLst>
                  <a:outerShdw blurRad="38100" dist="38100" dir="2700000" algn="tl">
                    <a:srgbClr val="000000">
                      <a:alpha val="43137"/>
                    </a:srgbClr>
                  </a:outerShdw>
                </a:effectLst>
                <a:latin typeface="Lato" panose="020F0502020204030203" pitchFamily="34" charset="0"/>
              </a:rPr>
              <a:t>J</a:t>
            </a:r>
            <a:r>
              <a:rPr lang="pt-BR" b="1" i="0" dirty="0">
                <a:solidFill>
                  <a:srgbClr val="FF0000"/>
                </a:solidFill>
                <a:effectLst>
                  <a:outerShdw blurRad="38100" dist="38100" dir="2700000" algn="tl">
                    <a:srgbClr val="000000">
                      <a:alpha val="43137"/>
                    </a:srgbClr>
                  </a:outerShdw>
                </a:effectLst>
                <a:latin typeface="Lato" panose="020F0502020204030203" pitchFamily="34" charset="0"/>
              </a:rPr>
              <a:t>á fazemos uso de algoritmos na rotina diária sem percebermos. </a:t>
            </a:r>
            <a:br>
              <a:rPr lang="pt-BR" b="1" dirty="0">
                <a:solidFill>
                  <a:srgbClr val="FF0000"/>
                </a:solidFill>
                <a:effectLst>
                  <a:outerShdw blurRad="38100" dist="38100" dir="2700000" algn="tl">
                    <a:srgbClr val="000000">
                      <a:alpha val="43137"/>
                    </a:srgbClr>
                  </a:outerShdw>
                </a:effectLst>
              </a:rPr>
            </a:br>
            <a:endParaRPr lang="pt-BR" b="1" dirty="0">
              <a:solidFill>
                <a:srgbClr val="FF0000"/>
              </a:solidFill>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484F5B3C-25D3-7AFF-57FA-917E80D1E52E}"/>
              </a:ext>
            </a:extLst>
          </p:cNvPr>
          <p:cNvSpPr>
            <a:spLocks noGrp="1"/>
          </p:cNvSpPr>
          <p:nvPr>
            <p:ph idx="1"/>
          </p:nvPr>
        </p:nvSpPr>
        <p:spPr>
          <a:xfrm>
            <a:off x="457200" y="1907704"/>
            <a:ext cx="7787208" cy="4761656"/>
          </a:xfrm>
        </p:spPr>
        <p:txBody>
          <a:bodyPr/>
          <a:lstStyle/>
          <a:p>
            <a:r>
              <a:rPr lang="pt-BR" dirty="0"/>
              <a:t>Vamos refletir um pouco sobre nossas tarefas diárias, e colocar em um formato sequencial.</a:t>
            </a:r>
          </a:p>
        </p:txBody>
      </p:sp>
    </p:spTree>
    <p:extLst>
      <p:ext uri="{BB962C8B-B14F-4D97-AF65-F5344CB8AC3E}">
        <p14:creationId xmlns:p14="http://schemas.microsoft.com/office/powerpoint/2010/main" val="304768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51CC46A-C98C-2F27-F5FB-D04DD1136502}"/>
              </a:ext>
            </a:extLst>
          </p:cNvPr>
          <p:cNvSpPr txBox="1"/>
          <p:nvPr/>
        </p:nvSpPr>
        <p:spPr>
          <a:xfrm>
            <a:off x="323528" y="260648"/>
            <a:ext cx="8928992" cy="5816977"/>
          </a:xfrm>
          <a:prstGeom prst="rect">
            <a:avLst/>
          </a:prstGeom>
          <a:noFill/>
        </p:spPr>
        <p:txBody>
          <a:bodyPr wrap="square">
            <a:spAutoFit/>
          </a:bodyPr>
          <a:lstStyle/>
          <a:p>
            <a:pPr algn="ctr"/>
            <a:r>
              <a:rPr lang="pt-BR" sz="4800" b="1" i="0" dirty="0">
                <a:solidFill>
                  <a:srgbClr val="FF0000"/>
                </a:solidFill>
                <a:effectLst>
                  <a:outerShdw blurRad="38100" dist="38100" dir="2700000" algn="tl">
                    <a:srgbClr val="000000">
                      <a:alpha val="43137"/>
                    </a:srgbClr>
                  </a:outerShdw>
                </a:effectLst>
                <a:latin typeface="Arial" panose="020B0604020202020204" pitchFamily="34" charset="0"/>
              </a:rPr>
              <a:t>Uma história de 4 pessoas</a:t>
            </a:r>
          </a:p>
          <a:p>
            <a:pPr algn="l"/>
            <a:r>
              <a:rPr lang="pt-BR" sz="1800" b="0" i="0" dirty="0">
                <a:solidFill>
                  <a:srgbClr val="000000"/>
                </a:solidFill>
                <a:effectLst/>
                <a:latin typeface="Arial" panose="020B0604020202020204" pitchFamily="34" charset="0"/>
              </a:rPr>
              <a:t> </a:t>
            </a:r>
          </a:p>
          <a:p>
            <a:pPr algn="l"/>
            <a:r>
              <a:rPr lang="pt-BR" sz="1800" b="0" i="0" dirty="0">
                <a:solidFill>
                  <a:srgbClr val="000000"/>
                </a:solidFill>
                <a:effectLst/>
                <a:latin typeface="Arial" panose="020B0604020202020204" pitchFamily="34" charset="0"/>
              </a:rPr>
              <a:t> </a:t>
            </a:r>
          </a:p>
          <a:p>
            <a:pPr indent="0" algn="l"/>
            <a:r>
              <a:rPr lang="pt-BR" sz="2400" b="0" i="0" dirty="0">
                <a:solidFill>
                  <a:srgbClr val="FF0000"/>
                </a:solidFill>
                <a:effectLst/>
                <a:latin typeface="Arial" panose="020B0604020202020204" pitchFamily="34" charset="0"/>
                <a:cs typeface="Arial" panose="020B0604020202020204" pitchFamily="34" charset="0"/>
              </a:rPr>
              <a:t>Esta é uma história sobre 4 (quatro) pessoas: TODO MUNDO, ALGUÉM, QUALQUER UM e NINGUÉM.</a:t>
            </a:r>
          </a:p>
          <a:p>
            <a:pPr indent="0" algn="l"/>
            <a:r>
              <a:rPr lang="pt-BR" sz="2400" b="0" i="0" dirty="0">
                <a:solidFill>
                  <a:srgbClr val="000000"/>
                </a:solidFill>
                <a:effectLst/>
                <a:latin typeface="Arial" panose="020B0604020202020204" pitchFamily="34" charset="0"/>
                <a:cs typeface="Arial" panose="020B0604020202020204" pitchFamily="34" charset="0"/>
              </a:rPr>
              <a:t>Havia um importante trabalho há ser feito, e TODO MUNDO tinha certeza que ALGUÉM o faria.</a:t>
            </a:r>
          </a:p>
          <a:p>
            <a:pPr indent="0" algn="l"/>
            <a:r>
              <a:rPr lang="pt-BR" sz="2400" b="0" i="0" dirty="0">
                <a:solidFill>
                  <a:srgbClr val="FF0000"/>
                </a:solidFill>
                <a:effectLst/>
                <a:latin typeface="Arial" panose="020B0604020202020204" pitchFamily="34" charset="0"/>
                <a:cs typeface="Arial" panose="020B0604020202020204" pitchFamily="34" charset="0"/>
              </a:rPr>
              <a:t>QUALQUER UM poderia tê-lo feito, mas NINGUÉM fez.</a:t>
            </a:r>
          </a:p>
          <a:p>
            <a:pPr indent="0" algn="l"/>
            <a:r>
              <a:rPr lang="pt-BR" sz="2400" b="0" i="0" dirty="0">
                <a:solidFill>
                  <a:srgbClr val="000000"/>
                </a:solidFill>
                <a:effectLst/>
                <a:latin typeface="Arial" panose="020B0604020202020204" pitchFamily="34" charset="0"/>
                <a:cs typeface="Arial" panose="020B0604020202020204" pitchFamily="34" charset="0"/>
              </a:rPr>
              <a:t>ALGUÉM zangou-se porque era um trabalho de TODO MUNDO.</a:t>
            </a:r>
          </a:p>
          <a:p>
            <a:pPr algn="l"/>
            <a:r>
              <a:rPr lang="pt-BR" sz="2400" b="0" i="0" dirty="0">
                <a:solidFill>
                  <a:srgbClr val="FF0000"/>
                </a:solidFill>
                <a:effectLst/>
                <a:latin typeface="Arial" panose="020B0604020202020204" pitchFamily="34" charset="0"/>
                <a:cs typeface="Arial" panose="020B0604020202020204" pitchFamily="34" charset="0"/>
              </a:rPr>
              <a:t>TODO MUNDO pensou que QUALQUER UM poderia fazê-lo, mas NINGUÉM imaginou que TODO MUNDO </a:t>
            </a:r>
            <a:br>
              <a:rPr lang="pt-BR" sz="2400" b="0" i="0" dirty="0">
                <a:solidFill>
                  <a:srgbClr val="FF0000"/>
                </a:solidFill>
                <a:effectLst/>
                <a:latin typeface="Arial" panose="020B0604020202020204" pitchFamily="34" charset="0"/>
                <a:cs typeface="Arial" panose="020B0604020202020204" pitchFamily="34" charset="0"/>
              </a:rPr>
            </a:br>
            <a:r>
              <a:rPr lang="pt-BR" sz="2400" b="0" i="0" dirty="0">
                <a:solidFill>
                  <a:srgbClr val="FF0000"/>
                </a:solidFill>
                <a:effectLst/>
                <a:latin typeface="Arial" panose="020B0604020202020204" pitchFamily="34" charset="0"/>
                <a:cs typeface="Arial" panose="020B0604020202020204" pitchFamily="34" charset="0"/>
              </a:rPr>
              <a:t>deixasse de fazê-lo.</a:t>
            </a:r>
          </a:p>
          <a:p>
            <a:pPr algn="l"/>
            <a:r>
              <a:rPr lang="pt-BR" sz="2400" b="0" i="0" dirty="0">
                <a:solidFill>
                  <a:srgbClr val="000000"/>
                </a:solidFill>
                <a:effectLst/>
                <a:latin typeface="Arial" panose="020B0604020202020204" pitchFamily="34" charset="0"/>
                <a:cs typeface="Arial" panose="020B0604020202020204" pitchFamily="34" charset="0"/>
              </a:rPr>
              <a:t>No final TODO MUNDO culpou ALGUÉM porque NINGUÉM fez o que QUALQUER UM poderia ter feito.</a:t>
            </a:r>
          </a:p>
        </p:txBody>
      </p:sp>
    </p:spTree>
    <p:extLst>
      <p:ext uri="{BB962C8B-B14F-4D97-AF65-F5344CB8AC3E}">
        <p14:creationId xmlns:p14="http://schemas.microsoft.com/office/powerpoint/2010/main" val="318290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BD950-5747-C495-4179-3AB7CCA99E94}"/>
              </a:ext>
            </a:extLst>
          </p:cNvPr>
          <p:cNvSpPr>
            <a:spLocks noGrp="1"/>
          </p:cNvSpPr>
          <p:nvPr>
            <p:ph type="title"/>
          </p:nvPr>
        </p:nvSpPr>
        <p:spPr>
          <a:xfrm>
            <a:off x="430646" y="27595"/>
            <a:ext cx="6995120" cy="1143000"/>
          </a:xfrm>
        </p:spPr>
        <p:txBody>
          <a:bodyPr/>
          <a:lstStyle/>
          <a:p>
            <a:r>
              <a:rPr lang="pt-BR" b="1" dirty="0">
                <a:solidFill>
                  <a:srgbClr val="FF0000"/>
                </a:solidFill>
                <a:effectLst>
                  <a:outerShdw blurRad="38100" dist="38100" dir="2700000" algn="tl">
                    <a:srgbClr val="000000">
                      <a:alpha val="43137"/>
                    </a:srgbClr>
                  </a:outerShdw>
                </a:effectLst>
              </a:rPr>
              <a:t>Exercício</a:t>
            </a:r>
          </a:p>
        </p:txBody>
      </p:sp>
      <p:sp>
        <p:nvSpPr>
          <p:cNvPr id="3" name="Espaço Reservado para Conteúdo 2">
            <a:extLst>
              <a:ext uri="{FF2B5EF4-FFF2-40B4-BE49-F238E27FC236}">
                <a16:creationId xmlns:a16="http://schemas.microsoft.com/office/drawing/2014/main" id="{B0F4E9FD-3285-72D8-8414-ECD41D152B29}"/>
              </a:ext>
            </a:extLst>
          </p:cNvPr>
          <p:cNvSpPr>
            <a:spLocks noGrp="1"/>
          </p:cNvSpPr>
          <p:nvPr>
            <p:ph idx="1"/>
          </p:nvPr>
        </p:nvSpPr>
        <p:spPr>
          <a:xfrm>
            <a:off x="461714" y="844707"/>
            <a:ext cx="10153635" cy="5025055"/>
          </a:xfrm>
        </p:spPr>
        <p:txBody>
          <a:bodyPr/>
          <a:lstStyle/>
          <a:p>
            <a:r>
              <a:rPr lang="pt-BR" u="sng" dirty="0"/>
              <a:t>numere em ordem lógica as ações abaixo </a:t>
            </a:r>
          </a:p>
        </p:txBody>
      </p:sp>
      <p:grpSp>
        <p:nvGrpSpPr>
          <p:cNvPr id="5" name="Agrupar 4">
            <a:extLst>
              <a:ext uri="{FF2B5EF4-FFF2-40B4-BE49-F238E27FC236}">
                <a16:creationId xmlns:a16="http://schemas.microsoft.com/office/drawing/2014/main" id="{1415EE42-A2C3-CF7A-177D-216CE9D9397C}"/>
              </a:ext>
            </a:extLst>
          </p:cNvPr>
          <p:cNvGrpSpPr/>
          <p:nvPr/>
        </p:nvGrpSpPr>
        <p:grpSpPr>
          <a:xfrm>
            <a:off x="4169190" y="4359720"/>
            <a:ext cx="3495169" cy="715463"/>
            <a:chOff x="428759" y="1840207"/>
            <a:chExt cx="3495169" cy="715463"/>
          </a:xfrm>
        </p:grpSpPr>
        <p:sp>
          <p:nvSpPr>
            <p:cNvPr id="4" name="Seta: Pentágono 3">
              <a:extLst>
                <a:ext uri="{FF2B5EF4-FFF2-40B4-BE49-F238E27FC236}">
                  <a16:creationId xmlns:a16="http://schemas.microsoft.com/office/drawing/2014/main" id="{04098C25-0DC7-62E7-CC98-C728DF8CC3EF}"/>
                </a:ext>
              </a:extLst>
            </p:cNvPr>
            <p:cNvSpPr/>
            <p:nvPr/>
          </p:nvSpPr>
          <p:spPr>
            <a:xfrm>
              <a:off x="428759" y="1907598"/>
              <a:ext cx="274213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Entre no banco</a:t>
              </a:r>
            </a:p>
          </p:txBody>
        </p:sp>
        <p:sp>
          <p:nvSpPr>
            <p:cNvPr id="10" name="Elipse 9">
              <a:extLst>
                <a:ext uri="{FF2B5EF4-FFF2-40B4-BE49-F238E27FC236}">
                  <a16:creationId xmlns:a16="http://schemas.microsoft.com/office/drawing/2014/main" id="{D566E4D1-A4AF-25FC-654E-B19336A35A00}"/>
                </a:ext>
              </a:extLst>
            </p:cNvPr>
            <p:cNvSpPr/>
            <p:nvPr/>
          </p:nvSpPr>
          <p:spPr>
            <a:xfrm>
              <a:off x="3216946" y="1840207"/>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a:t>
              </a:r>
            </a:p>
          </p:txBody>
        </p:sp>
      </p:grpSp>
      <p:grpSp>
        <p:nvGrpSpPr>
          <p:cNvPr id="25" name="Agrupar 24">
            <a:extLst>
              <a:ext uri="{FF2B5EF4-FFF2-40B4-BE49-F238E27FC236}">
                <a16:creationId xmlns:a16="http://schemas.microsoft.com/office/drawing/2014/main" id="{BB280BB5-41A4-3E60-2823-4685855961E7}"/>
              </a:ext>
            </a:extLst>
          </p:cNvPr>
          <p:cNvGrpSpPr/>
          <p:nvPr/>
        </p:nvGrpSpPr>
        <p:grpSpPr>
          <a:xfrm>
            <a:off x="4169190" y="2484622"/>
            <a:ext cx="3509057" cy="715463"/>
            <a:chOff x="395805" y="2708887"/>
            <a:chExt cx="3509057" cy="715463"/>
          </a:xfrm>
        </p:grpSpPr>
        <p:sp>
          <p:nvSpPr>
            <p:cNvPr id="6" name="Seta: Pentágono 5">
              <a:extLst>
                <a:ext uri="{FF2B5EF4-FFF2-40B4-BE49-F238E27FC236}">
                  <a16:creationId xmlns:a16="http://schemas.microsoft.com/office/drawing/2014/main" id="{62236AB0-841F-372F-52E7-A8E121F48B55}"/>
                </a:ext>
              </a:extLst>
            </p:cNvPr>
            <p:cNvSpPr/>
            <p:nvPr/>
          </p:nvSpPr>
          <p:spPr>
            <a:xfrm>
              <a:off x="395805" y="2757721"/>
              <a:ext cx="274213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Procure a fila do caixa</a:t>
              </a:r>
            </a:p>
          </p:txBody>
        </p:sp>
        <p:sp>
          <p:nvSpPr>
            <p:cNvPr id="11" name="Elipse 10">
              <a:extLst>
                <a:ext uri="{FF2B5EF4-FFF2-40B4-BE49-F238E27FC236}">
                  <a16:creationId xmlns:a16="http://schemas.microsoft.com/office/drawing/2014/main" id="{1B1919F2-BB69-C7BC-1919-9FFBFBECF46B}"/>
                </a:ext>
              </a:extLst>
            </p:cNvPr>
            <p:cNvSpPr/>
            <p:nvPr/>
          </p:nvSpPr>
          <p:spPr>
            <a:xfrm>
              <a:off x="3197880" y="2708887"/>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2</a:t>
              </a:r>
            </a:p>
          </p:txBody>
        </p:sp>
      </p:grpSp>
      <p:grpSp>
        <p:nvGrpSpPr>
          <p:cNvPr id="26" name="Agrupar 25">
            <a:extLst>
              <a:ext uri="{FF2B5EF4-FFF2-40B4-BE49-F238E27FC236}">
                <a16:creationId xmlns:a16="http://schemas.microsoft.com/office/drawing/2014/main" id="{BE0DC1A6-1D5F-F8D8-4C29-2CA4D5197E37}"/>
              </a:ext>
            </a:extLst>
          </p:cNvPr>
          <p:cNvGrpSpPr/>
          <p:nvPr/>
        </p:nvGrpSpPr>
        <p:grpSpPr>
          <a:xfrm>
            <a:off x="377849" y="1637663"/>
            <a:ext cx="3489905" cy="715463"/>
            <a:chOff x="386443" y="3543422"/>
            <a:chExt cx="3489905" cy="715463"/>
          </a:xfrm>
        </p:grpSpPr>
        <p:sp>
          <p:nvSpPr>
            <p:cNvPr id="7" name="Seta: Pentágono 6">
              <a:extLst>
                <a:ext uri="{FF2B5EF4-FFF2-40B4-BE49-F238E27FC236}">
                  <a16:creationId xmlns:a16="http://schemas.microsoft.com/office/drawing/2014/main" id="{A0B523A8-4AE6-CEA3-A1F1-E3E427C13EF1}"/>
                </a:ext>
              </a:extLst>
            </p:cNvPr>
            <p:cNvSpPr/>
            <p:nvPr/>
          </p:nvSpPr>
          <p:spPr>
            <a:xfrm>
              <a:off x="386443" y="3572249"/>
              <a:ext cx="274213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Entre na fila do caixa</a:t>
              </a:r>
            </a:p>
          </p:txBody>
        </p:sp>
        <p:sp>
          <p:nvSpPr>
            <p:cNvPr id="12" name="Elipse 11">
              <a:extLst>
                <a:ext uri="{FF2B5EF4-FFF2-40B4-BE49-F238E27FC236}">
                  <a16:creationId xmlns:a16="http://schemas.microsoft.com/office/drawing/2014/main" id="{1D5AD66D-75C8-1FA1-7777-D87D81F44C84}"/>
                </a:ext>
              </a:extLst>
            </p:cNvPr>
            <p:cNvSpPr/>
            <p:nvPr/>
          </p:nvSpPr>
          <p:spPr>
            <a:xfrm>
              <a:off x="3169366" y="3543422"/>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a:t>
              </a:r>
            </a:p>
          </p:txBody>
        </p:sp>
      </p:grpSp>
      <p:grpSp>
        <p:nvGrpSpPr>
          <p:cNvPr id="27" name="Agrupar 26">
            <a:extLst>
              <a:ext uri="{FF2B5EF4-FFF2-40B4-BE49-F238E27FC236}">
                <a16:creationId xmlns:a16="http://schemas.microsoft.com/office/drawing/2014/main" id="{753AC12F-5371-7401-5A55-19C938B1CA22}"/>
              </a:ext>
            </a:extLst>
          </p:cNvPr>
          <p:cNvGrpSpPr/>
          <p:nvPr/>
        </p:nvGrpSpPr>
        <p:grpSpPr>
          <a:xfrm>
            <a:off x="362851" y="4342708"/>
            <a:ext cx="3513497" cy="715463"/>
            <a:chOff x="362851" y="4342708"/>
            <a:chExt cx="3513497" cy="715463"/>
          </a:xfrm>
        </p:grpSpPr>
        <p:sp>
          <p:nvSpPr>
            <p:cNvPr id="8" name="Seta: Pentágono 7">
              <a:extLst>
                <a:ext uri="{FF2B5EF4-FFF2-40B4-BE49-F238E27FC236}">
                  <a16:creationId xmlns:a16="http://schemas.microsoft.com/office/drawing/2014/main" id="{BC7AABE5-9614-2B1E-78E2-293BDA7DFE47}"/>
                </a:ext>
              </a:extLst>
            </p:cNvPr>
            <p:cNvSpPr/>
            <p:nvPr/>
          </p:nvSpPr>
          <p:spPr>
            <a:xfrm>
              <a:off x="362851" y="4386777"/>
              <a:ext cx="274213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Aguarde a vez de ser atendido</a:t>
              </a:r>
            </a:p>
          </p:txBody>
        </p:sp>
        <p:sp>
          <p:nvSpPr>
            <p:cNvPr id="13" name="Elipse 12">
              <a:extLst>
                <a:ext uri="{FF2B5EF4-FFF2-40B4-BE49-F238E27FC236}">
                  <a16:creationId xmlns:a16="http://schemas.microsoft.com/office/drawing/2014/main" id="{20331AE0-4AC8-AAEF-F721-5FDAFD996D03}"/>
                </a:ext>
              </a:extLst>
            </p:cNvPr>
            <p:cNvSpPr/>
            <p:nvPr/>
          </p:nvSpPr>
          <p:spPr>
            <a:xfrm>
              <a:off x="3169366" y="4342708"/>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4</a:t>
              </a:r>
            </a:p>
          </p:txBody>
        </p:sp>
      </p:grpSp>
      <p:grpSp>
        <p:nvGrpSpPr>
          <p:cNvPr id="28" name="Agrupar 27">
            <a:extLst>
              <a:ext uri="{FF2B5EF4-FFF2-40B4-BE49-F238E27FC236}">
                <a16:creationId xmlns:a16="http://schemas.microsoft.com/office/drawing/2014/main" id="{53AE2D50-1D43-2282-60FA-08A20D644B9B}"/>
              </a:ext>
            </a:extLst>
          </p:cNvPr>
          <p:cNvGrpSpPr/>
          <p:nvPr/>
        </p:nvGrpSpPr>
        <p:grpSpPr>
          <a:xfrm>
            <a:off x="387922" y="5245311"/>
            <a:ext cx="3515024" cy="826502"/>
            <a:chOff x="387922" y="5245311"/>
            <a:chExt cx="3515024" cy="826502"/>
          </a:xfrm>
        </p:grpSpPr>
        <p:sp>
          <p:nvSpPr>
            <p:cNvPr id="9" name="Seta: Pentágono 8">
              <a:extLst>
                <a:ext uri="{FF2B5EF4-FFF2-40B4-BE49-F238E27FC236}">
                  <a16:creationId xmlns:a16="http://schemas.microsoft.com/office/drawing/2014/main" id="{F347F47E-2464-8D78-EB1A-F5D8AF83C4F8}"/>
                </a:ext>
              </a:extLst>
            </p:cNvPr>
            <p:cNvSpPr/>
            <p:nvPr/>
          </p:nvSpPr>
          <p:spPr>
            <a:xfrm>
              <a:off x="387922" y="5245311"/>
              <a:ext cx="2742133" cy="8265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Entregue o cartão eletrônico ao funcionário do caixa</a:t>
              </a:r>
            </a:p>
          </p:txBody>
        </p:sp>
        <p:sp>
          <p:nvSpPr>
            <p:cNvPr id="14" name="Elipse 13">
              <a:extLst>
                <a:ext uri="{FF2B5EF4-FFF2-40B4-BE49-F238E27FC236}">
                  <a16:creationId xmlns:a16="http://schemas.microsoft.com/office/drawing/2014/main" id="{F40E74BA-D77A-C32E-7180-5D39B3CCE54C}"/>
                </a:ext>
              </a:extLst>
            </p:cNvPr>
            <p:cNvSpPr/>
            <p:nvPr/>
          </p:nvSpPr>
          <p:spPr>
            <a:xfrm>
              <a:off x="3195964" y="5297830"/>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a:t>
              </a:r>
            </a:p>
          </p:txBody>
        </p:sp>
      </p:grpSp>
      <p:grpSp>
        <p:nvGrpSpPr>
          <p:cNvPr id="29" name="Agrupar 28">
            <a:extLst>
              <a:ext uri="{FF2B5EF4-FFF2-40B4-BE49-F238E27FC236}">
                <a16:creationId xmlns:a16="http://schemas.microsoft.com/office/drawing/2014/main" id="{FA7B75BB-7950-64BE-57CF-DA9345B15B6A}"/>
              </a:ext>
            </a:extLst>
          </p:cNvPr>
          <p:cNvGrpSpPr/>
          <p:nvPr/>
        </p:nvGrpSpPr>
        <p:grpSpPr>
          <a:xfrm>
            <a:off x="4206637" y="1628800"/>
            <a:ext cx="3500926" cy="720080"/>
            <a:chOff x="4206637" y="1628800"/>
            <a:chExt cx="3500926" cy="720080"/>
          </a:xfrm>
        </p:grpSpPr>
        <p:sp>
          <p:nvSpPr>
            <p:cNvPr id="15" name="Seta: Pentágono 14">
              <a:extLst>
                <a:ext uri="{FF2B5EF4-FFF2-40B4-BE49-F238E27FC236}">
                  <a16:creationId xmlns:a16="http://schemas.microsoft.com/office/drawing/2014/main" id="{FCE3C52F-18AA-A3D3-42F9-7C71D1331852}"/>
                </a:ext>
              </a:extLst>
            </p:cNvPr>
            <p:cNvSpPr/>
            <p:nvPr/>
          </p:nvSpPr>
          <p:spPr>
            <a:xfrm>
              <a:off x="4206637" y="1700808"/>
              <a:ext cx="274213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Informe valor a ser retirado</a:t>
              </a:r>
            </a:p>
          </p:txBody>
        </p:sp>
        <p:sp>
          <p:nvSpPr>
            <p:cNvPr id="20" name="Elipse 19">
              <a:extLst>
                <a:ext uri="{FF2B5EF4-FFF2-40B4-BE49-F238E27FC236}">
                  <a16:creationId xmlns:a16="http://schemas.microsoft.com/office/drawing/2014/main" id="{E50B5A3A-FC27-8483-25EE-8F327BA4D09C}"/>
                </a:ext>
              </a:extLst>
            </p:cNvPr>
            <p:cNvSpPr/>
            <p:nvPr/>
          </p:nvSpPr>
          <p:spPr>
            <a:xfrm>
              <a:off x="7000581" y="1628800"/>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6</a:t>
              </a:r>
            </a:p>
          </p:txBody>
        </p:sp>
      </p:grpSp>
      <p:grpSp>
        <p:nvGrpSpPr>
          <p:cNvPr id="30" name="Agrupar 29">
            <a:extLst>
              <a:ext uri="{FF2B5EF4-FFF2-40B4-BE49-F238E27FC236}">
                <a16:creationId xmlns:a16="http://schemas.microsoft.com/office/drawing/2014/main" id="{2E9E59BC-C9A4-1D37-CA0B-3CF049C92472}"/>
              </a:ext>
            </a:extLst>
          </p:cNvPr>
          <p:cNvGrpSpPr/>
          <p:nvPr/>
        </p:nvGrpSpPr>
        <p:grpSpPr>
          <a:xfrm>
            <a:off x="331988" y="2469378"/>
            <a:ext cx="3498981" cy="769759"/>
            <a:chOff x="4208582" y="2458323"/>
            <a:chExt cx="3498981" cy="769759"/>
          </a:xfrm>
        </p:grpSpPr>
        <p:sp>
          <p:nvSpPr>
            <p:cNvPr id="16" name="Seta: Pentágono 15">
              <a:extLst>
                <a:ext uri="{FF2B5EF4-FFF2-40B4-BE49-F238E27FC236}">
                  <a16:creationId xmlns:a16="http://schemas.microsoft.com/office/drawing/2014/main" id="{7D4125C7-E956-FE08-9775-5E6BBD32D1B5}"/>
                </a:ext>
              </a:extLst>
            </p:cNvPr>
            <p:cNvSpPr/>
            <p:nvPr/>
          </p:nvSpPr>
          <p:spPr>
            <a:xfrm>
              <a:off x="4208582" y="2458323"/>
              <a:ext cx="274213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Digite a senha</a:t>
              </a:r>
            </a:p>
          </p:txBody>
        </p:sp>
        <p:sp>
          <p:nvSpPr>
            <p:cNvPr id="21" name="Elipse 20">
              <a:extLst>
                <a:ext uri="{FF2B5EF4-FFF2-40B4-BE49-F238E27FC236}">
                  <a16:creationId xmlns:a16="http://schemas.microsoft.com/office/drawing/2014/main" id="{AD13C9D0-C710-E682-342B-586D2B85FD73}"/>
                </a:ext>
              </a:extLst>
            </p:cNvPr>
            <p:cNvSpPr/>
            <p:nvPr/>
          </p:nvSpPr>
          <p:spPr>
            <a:xfrm>
              <a:off x="7000581" y="2512619"/>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7</a:t>
              </a:r>
            </a:p>
          </p:txBody>
        </p:sp>
      </p:grpSp>
      <p:grpSp>
        <p:nvGrpSpPr>
          <p:cNvPr id="31" name="Agrupar 30">
            <a:extLst>
              <a:ext uri="{FF2B5EF4-FFF2-40B4-BE49-F238E27FC236}">
                <a16:creationId xmlns:a16="http://schemas.microsoft.com/office/drawing/2014/main" id="{B951B39A-EAF1-B512-DDFD-41123B4441E9}"/>
              </a:ext>
            </a:extLst>
          </p:cNvPr>
          <p:cNvGrpSpPr/>
          <p:nvPr/>
        </p:nvGrpSpPr>
        <p:grpSpPr>
          <a:xfrm>
            <a:off x="4203001" y="5270375"/>
            <a:ext cx="3497036" cy="857649"/>
            <a:chOff x="4210527" y="3388931"/>
            <a:chExt cx="3497036" cy="857649"/>
          </a:xfrm>
        </p:grpSpPr>
        <p:sp>
          <p:nvSpPr>
            <p:cNvPr id="17" name="Seta: Pentágono 16">
              <a:extLst>
                <a:ext uri="{FF2B5EF4-FFF2-40B4-BE49-F238E27FC236}">
                  <a16:creationId xmlns:a16="http://schemas.microsoft.com/office/drawing/2014/main" id="{621FCC44-FAEB-1785-10E5-48B4BB24E3E0}"/>
                </a:ext>
              </a:extLst>
            </p:cNvPr>
            <p:cNvSpPr/>
            <p:nvPr/>
          </p:nvSpPr>
          <p:spPr>
            <a:xfrm>
              <a:off x="4210527" y="3388931"/>
              <a:ext cx="2742133" cy="8576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Pegue o comprovante do saque, o cartão eletrônico e o dinheiro</a:t>
              </a:r>
            </a:p>
          </p:txBody>
        </p:sp>
        <p:sp>
          <p:nvSpPr>
            <p:cNvPr id="22" name="Elipse 21">
              <a:extLst>
                <a:ext uri="{FF2B5EF4-FFF2-40B4-BE49-F238E27FC236}">
                  <a16:creationId xmlns:a16="http://schemas.microsoft.com/office/drawing/2014/main" id="{C4D0E973-D29F-FBDF-841E-490563A280EF}"/>
                </a:ext>
              </a:extLst>
            </p:cNvPr>
            <p:cNvSpPr/>
            <p:nvPr/>
          </p:nvSpPr>
          <p:spPr>
            <a:xfrm>
              <a:off x="7000581" y="3429000"/>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8</a:t>
              </a:r>
            </a:p>
          </p:txBody>
        </p:sp>
      </p:grpSp>
      <p:grpSp>
        <p:nvGrpSpPr>
          <p:cNvPr id="32" name="Agrupar 31">
            <a:extLst>
              <a:ext uri="{FF2B5EF4-FFF2-40B4-BE49-F238E27FC236}">
                <a16:creationId xmlns:a16="http://schemas.microsoft.com/office/drawing/2014/main" id="{0D4FEA08-9F26-293B-73B3-1FFED4610362}"/>
              </a:ext>
            </a:extLst>
          </p:cNvPr>
          <p:cNvGrpSpPr/>
          <p:nvPr/>
        </p:nvGrpSpPr>
        <p:grpSpPr>
          <a:xfrm>
            <a:off x="349741" y="3382668"/>
            <a:ext cx="3522907" cy="733715"/>
            <a:chOff x="4173942" y="4479558"/>
            <a:chExt cx="3522907" cy="733715"/>
          </a:xfrm>
        </p:grpSpPr>
        <p:sp>
          <p:nvSpPr>
            <p:cNvPr id="18" name="Seta: Pentágono 17">
              <a:extLst>
                <a:ext uri="{FF2B5EF4-FFF2-40B4-BE49-F238E27FC236}">
                  <a16:creationId xmlns:a16="http://schemas.microsoft.com/office/drawing/2014/main" id="{FA6ECAC3-79F1-F7C1-3A44-12482A3346B7}"/>
                </a:ext>
              </a:extLst>
            </p:cNvPr>
            <p:cNvSpPr/>
            <p:nvPr/>
          </p:nvSpPr>
          <p:spPr>
            <a:xfrm>
              <a:off x="4173942" y="4565201"/>
              <a:ext cx="274213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Confira o valor em dinheiro</a:t>
              </a:r>
            </a:p>
          </p:txBody>
        </p:sp>
        <p:sp>
          <p:nvSpPr>
            <p:cNvPr id="23" name="Elipse 22">
              <a:extLst>
                <a:ext uri="{FF2B5EF4-FFF2-40B4-BE49-F238E27FC236}">
                  <a16:creationId xmlns:a16="http://schemas.microsoft.com/office/drawing/2014/main" id="{CCB359F3-3EFC-813E-A04D-DFDD83FA402C}"/>
                </a:ext>
              </a:extLst>
            </p:cNvPr>
            <p:cNvSpPr/>
            <p:nvPr/>
          </p:nvSpPr>
          <p:spPr>
            <a:xfrm>
              <a:off x="6989867" y="4479558"/>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9</a:t>
              </a:r>
            </a:p>
          </p:txBody>
        </p:sp>
      </p:grpSp>
      <p:grpSp>
        <p:nvGrpSpPr>
          <p:cNvPr id="33" name="Agrupar 32">
            <a:extLst>
              <a:ext uri="{FF2B5EF4-FFF2-40B4-BE49-F238E27FC236}">
                <a16:creationId xmlns:a16="http://schemas.microsoft.com/office/drawing/2014/main" id="{A5469AA6-2B71-11B5-9DFB-4E4740EEFF5C}"/>
              </a:ext>
            </a:extLst>
          </p:cNvPr>
          <p:cNvGrpSpPr/>
          <p:nvPr/>
        </p:nvGrpSpPr>
        <p:grpSpPr>
          <a:xfrm>
            <a:off x="4203001" y="3366104"/>
            <a:ext cx="3504562" cy="715463"/>
            <a:chOff x="4173685" y="5322655"/>
            <a:chExt cx="3504562" cy="715463"/>
          </a:xfrm>
        </p:grpSpPr>
        <p:sp>
          <p:nvSpPr>
            <p:cNvPr id="19" name="Seta: Pentágono 18">
              <a:extLst>
                <a:ext uri="{FF2B5EF4-FFF2-40B4-BE49-F238E27FC236}">
                  <a16:creationId xmlns:a16="http://schemas.microsoft.com/office/drawing/2014/main" id="{761D2152-4D1D-74AC-799F-70B19E9BD89C}"/>
                </a:ext>
              </a:extLst>
            </p:cNvPr>
            <p:cNvSpPr/>
            <p:nvPr/>
          </p:nvSpPr>
          <p:spPr>
            <a:xfrm>
              <a:off x="4173685" y="5374947"/>
              <a:ext cx="274213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Saia do banco</a:t>
              </a:r>
            </a:p>
          </p:txBody>
        </p:sp>
        <p:sp>
          <p:nvSpPr>
            <p:cNvPr id="24" name="Elipse 23">
              <a:extLst>
                <a:ext uri="{FF2B5EF4-FFF2-40B4-BE49-F238E27FC236}">
                  <a16:creationId xmlns:a16="http://schemas.microsoft.com/office/drawing/2014/main" id="{C35591FF-D3E7-D2F5-DAEC-79D4A8C060A0}"/>
                </a:ext>
              </a:extLst>
            </p:cNvPr>
            <p:cNvSpPr/>
            <p:nvPr/>
          </p:nvSpPr>
          <p:spPr>
            <a:xfrm>
              <a:off x="6971265" y="5322655"/>
              <a:ext cx="706982" cy="71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a:t>
              </a:r>
            </a:p>
          </p:txBody>
        </p:sp>
      </p:grpSp>
    </p:spTree>
    <p:extLst>
      <p:ext uri="{BB962C8B-B14F-4D97-AF65-F5344CB8AC3E}">
        <p14:creationId xmlns:p14="http://schemas.microsoft.com/office/powerpoint/2010/main" val="211427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45C1571-DC9E-469C-8B7A-1AFED44BDB99}"/>
              </a:ext>
            </a:extLst>
          </p:cNvPr>
          <p:cNvSpPr>
            <a:spLocks noGrp="1"/>
          </p:cNvSpPr>
          <p:nvPr>
            <p:ph idx="1"/>
          </p:nvPr>
        </p:nvSpPr>
        <p:spPr>
          <a:xfrm>
            <a:off x="457200" y="332656"/>
            <a:ext cx="6995120" cy="6336704"/>
          </a:xfrm>
        </p:spPr>
        <p:txBody>
          <a:bodyPr>
            <a:normAutofit/>
          </a:bodyPr>
          <a:lstStyle/>
          <a:p>
            <a:r>
              <a:rPr lang="pt-BR" b="1" dirty="0">
                <a:solidFill>
                  <a:srgbClr val="FF0000"/>
                </a:solidFill>
                <a:effectLst>
                  <a:outerShdw blurRad="38100" dist="38100" dir="2700000" algn="tl">
                    <a:srgbClr val="000000">
                      <a:alpha val="43137"/>
                    </a:srgbClr>
                  </a:outerShdw>
                </a:effectLst>
              </a:rPr>
              <a:t>Exemplo 2</a:t>
            </a:r>
            <a:r>
              <a:rPr lang="pt-BR" dirty="0"/>
              <a:t>: Imagine que você tenha que desenvolver um algoritmo para realizar a troca de lâmpadas de sua casa. Como seria estruturado este algoritmo? Suponha que você tenha uma escada, uma quantidade de lâmpadas que funcionam e uma lâmpada queimada, a qual deve ser trocada. </a:t>
            </a:r>
          </a:p>
        </p:txBody>
      </p:sp>
    </p:spTree>
    <p:extLst>
      <p:ext uri="{BB962C8B-B14F-4D97-AF65-F5344CB8AC3E}">
        <p14:creationId xmlns:p14="http://schemas.microsoft.com/office/powerpoint/2010/main" val="2453104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51ECA95-5DEB-4B36-98CC-370EF878AEA7}"/>
              </a:ext>
            </a:extLst>
          </p:cNvPr>
          <p:cNvSpPr>
            <a:spLocks noGrp="1"/>
          </p:cNvSpPr>
          <p:nvPr>
            <p:ph idx="1"/>
          </p:nvPr>
        </p:nvSpPr>
        <p:spPr>
          <a:xfrm>
            <a:off x="457200" y="332656"/>
            <a:ext cx="7427168" cy="6336704"/>
          </a:xfrm>
        </p:spPr>
        <p:txBody>
          <a:bodyPr>
            <a:normAutofit fontScale="85000" lnSpcReduction="20000"/>
          </a:bodyPr>
          <a:lstStyle/>
          <a:p>
            <a:r>
              <a:rPr lang="pt-BR" dirty="0"/>
              <a:t>As etapas serão organizadas conforme sequência lógica mostrada abaixo: </a:t>
            </a:r>
          </a:p>
          <a:p>
            <a:r>
              <a:rPr lang="pt-BR" dirty="0"/>
              <a:t>(   ) Coloque a escada embaixo ou próximo da lâmpada queimada; </a:t>
            </a:r>
          </a:p>
          <a:p>
            <a:r>
              <a:rPr lang="pt-BR" dirty="0"/>
              <a:t>(   ) Retire a lâmpada queimada; </a:t>
            </a:r>
          </a:p>
          <a:p>
            <a:r>
              <a:rPr lang="pt-BR" dirty="0"/>
              <a:t>(   )Desça da escada; </a:t>
            </a:r>
          </a:p>
          <a:p>
            <a:r>
              <a:rPr lang="pt-BR" dirty="0"/>
              <a:t>(   )Guarde a escada.</a:t>
            </a:r>
          </a:p>
          <a:p>
            <a:r>
              <a:rPr lang="pt-BR" dirty="0"/>
              <a:t>(   ) Desça da escada; </a:t>
            </a:r>
          </a:p>
          <a:p>
            <a:r>
              <a:rPr lang="pt-BR" dirty="0"/>
              <a:t>(   ) Pegue uma lâmpada nova; </a:t>
            </a:r>
          </a:p>
          <a:p>
            <a:r>
              <a:rPr lang="pt-BR" dirty="0"/>
              <a:t>(   ) Suba na escada com devido cuidado; </a:t>
            </a:r>
          </a:p>
          <a:p>
            <a:r>
              <a:rPr lang="pt-BR" dirty="0"/>
              <a:t>(   )  Desligue o interruptor para você não correr o risco de sofrer um choque; </a:t>
            </a:r>
          </a:p>
          <a:p>
            <a:r>
              <a:rPr lang="pt-BR" dirty="0"/>
              <a:t>(   )Ligue o interruptor; </a:t>
            </a:r>
          </a:p>
          <a:p>
            <a:r>
              <a:rPr lang="pt-BR" dirty="0"/>
              <a:t>(   ) Suba na escada; </a:t>
            </a:r>
          </a:p>
          <a:p>
            <a:r>
              <a:rPr lang="pt-BR" dirty="0"/>
              <a:t>(   )Coloque a lâmpada nova; </a:t>
            </a:r>
          </a:p>
          <a:p>
            <a:endParaRPr lang="pt-BR" dirty="0"/>
          </a:p>
          <a:p>
            <a:endParaRPr lang="pt-BR" dirty="0"/>
          </a:p>
          <a:p>
            <a:endParaRPr lang="pt-BR" dirty="0"/>
          </a:p>
        </p:txBody>
      </p:sp>
    </p:spTree>
    <p:extLst>
      <p:ext uri="{BB962C8B-B14F-4D97-AF65-F5344CB8AC3E}">
        <p14:creationId xmlns:p14="http://schemas.microsoft.com/office/powerpoint/2010/main" val="4015247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7E73B55-0B66-4DFE-985B-C48A09E659DE}"/>
              </a:ext>
            </a:extLst>
          </p:cNvPr>
          <p:cNvSpPr>
            <a:spLocks noGrp="1"/>
          </p:cNvSpPr>
          <p:nvPr>
            <p:ph idx="1"/>
          </p:nvPr>
        </p:nvSpPr>
        <p:spPr>
          <a:xfrm>
            <a:off x="457200" y="116632"/>
            <a:ext cx="6995120" cy="6552728"/>
          </a:xfrm>
        </p:spPr>
        <p:txBody>
          <a:bodyPr>
            <a:normAutofit fontScale="92500" lnSpcReduction="10000"/>
          </a:bodyPr>
          <a:lstStyle/>
          <a:p>
            <a:pPr marL="514350" indent="-514350">
              <a:buAutoNum type="arabicPeriod"/>
            </a:pPr>
            <a:r>
              <a:rPr lang="pt-BR" dirty="0"/>
              <a:t>Desligue o interruptor para você não correr o risco de sofrer um choque; </a:t>
            </a:r>
          </a:p>
          <a:p>
            <a:pPr marL="514350" indent="-514350">
              <a:buAutoNum type="arabicPeriod"/>
            </a:pPr>
            <a:r>
              <a:rPr lang="pt-BR" dirty="0"/>
              <a:t>Coloque a escada embaixo ou próximo da lâmpada queimada; </a:t>
            </a:r>
          </a:p>
          <a:p>
            <a:pPr marL="514350" indent="-514350">
              <a:buAutoNum type="arabicPeriod"/>
            </a:pPr>
            <a:r>
              <a:rPr lang="pt-BR" dirty="0"/>
              <a:t>Suba na escada, com devido cuidado;</a:t>
            </a:r>
          </a:p>
          <a:p>
            <a:pPr marL="514350" indent="-514350">
              <a:buAutoNum type="arabicPeriod"/>
            </a:pPr>
            <a:r>
              <a:rPr lang="pt-BR" dirty="0"/>
              <a:t>Retire a lâmpada queimada; </a:t>
            </a:r>
          </a:p>
          <a:p>
            <a:pPr marL="514350" indent="-514350">
              <a:buAutoNum type="arabicPeriod"/>
            </a:pPr>
            <a:r>
              <a:rPr lang="pt-BR" dirty="0"/>
              <a:t>Desça da escada; </a:t>
            </a:r>
          </a:p>
          <a:p>
            <a:pPr marL="514350" indent="-514350">
              <a:buAutoNum type="arabicPeriod"/>
            </a:pPr>
            <a:r>
              <a:rPr lang="pt-BR" dirty="0"/>
              <a:t>Pegue uma lâmpada nova; </a:t>
            </a:r>
          </a:p>
          <a:p>
            <a:pPr marL="514350" indent="-514350">
              <a:buAutoNum type="arabicPeriod"/>
            </a:pPr>
            <a:r>
              <a:rPr lang="pt-BR" dirty="0"/>
              <a:t>Suba na escada;</a:t>
            </a:r>
          </a:p>
          <a:p>
            <a:pPr marL="514350" indent="-514350">
              <a:buAutoNum type="arabicPeriod"/>
            </a:pPr>
            <a:r>
              <a:rPr lang="pt-BR" dirty="0"/>
              <a:t>Coloque a lâmpada nova; </a:t>
            </a:r>
          </a:p>
          <a:p>
            <a:pPr marL="514350" indent="-514350">
              <a:buAutoNum type="arabicPeriod"/>
            </a:pPr>
            <a:r>
              <a:rPr lang="pt-BR" dirty="0"/>
              <a:t>Desça da escada; </a:t>
            </a:r>
          </a:p>
          <a:p>
            <a:pPr marL="514350" indent="-514350">
              <a:buAutoNum type="arabicPeriod"/>
            </a:pPr>
            <a:r>
              <a:rPr lang="pt-BR" dirty="0"/>
              <a:t>Ligue o interruptor; </a:t>
            </a:r>
          </a:p>
          <a:p>
            <a:pPr marL="514350" indent="-514350">
              <a:buAutoNum type="arabicPeriod"/>
            </a:pPr>
            <a:r>
              <a:rPr lang="pt-BR" dirty="0"/>
              <a:t>Guarde a escada</a:t>
            </a:r>
          </a:p>
        </p:txBody>
      </p:sp>
    </p:spTree>
    <p:extLst>
      <p:ext uri="{BB962C8B-B14F-4D97-AF65-F5344CB8AC3E}">
        <p14:creationId xmlns:p14="http://schemas.microsoft.com/office/powerpoint/2010/main" val="630775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73750-9141-DDDA-9B5E-8F95842BE10E}"/>
              </a:ext>
            </a:extLst>
          </p:cNvPr>
          <p:cNvSpPr>
            <a:spLocks noGrp="1"/>
          </p:cNvSpPr>
          <p:nvPr>
            <p:ph type="title"/>
          </p:nvPr>
        </p:nvSpPr>
        <p:spPr>
          <a:xfrm>
            <a:off x="425642" y="116632"/>
            <a:ext cx="6995120" cy="1143000"/>
          </a:xfrm>
        </p:spPr>
        <p:txBody>
          <a:bodyPr/>
          <a:lstStyle/>
          <a:p>
            <a:r>
              <a:rPr lang="pt-BR" b="1" dirty="0">
                <a:solidFill>
                  <a:srgbClr val="FF0000"/>
                </a:solidFill>
                <a:effectLst>
                  <a:outerShdw blurRad="38100" dist="38100" dir="2700000" algn="tl">
                    <a:srgbClr val="000000">
                      <a:alpha val="43137"/>
                    </a:srgbClr>
                  </a:outerShdw>
                </a:effectLst>
              </a:rPr>
              <a:t>O que são programas</a:t>
            </a:r>
          </a:p>
        </p:txBody>
      </p:sp>
      <p:sp>
        <p:nvSpPr>
          <p:cNvPr id="3" name="Espaço Reservado para Conteúdo 2">
            <a:extLst>
              <a:ext uri="{FF2B5EF4-FFF2-40B4-BE49-F238E27FC236}">
                <a16:creationId xmlns:a16="http://schemas.microsoft.com/office/drawing/2014/main" id="{86FD5410-1F4F-9839-A954-DC16C3E2A884}"/>
              </a:ext>
            </a:extLst>
          </p:cNvPr>
          <p:cNvSpPr>
            <a:spLocks noGrp="1"/>
          </p:cNvSpPr>
          <p:nvPr>
            <p:ph idx="1"/>
          </p:nvPr>
        </p:nvSpPr>
        <p:spPr>
          <a:xfrm>
            <a:off x="390364" y="1484784"/>
            <a:ext cx="8363272" cy="4781128"/>
          </a:xfrm>
        </p:spPr>
        <p:txBody>
          <a:bodyPr>
            <a:normAutofit/>
          </a:bodyPr>
          <a:lstStyle/>
          <a:p>
            <a:r>
              <a:rPr lang="pt-BR" dirty="0"/>
              <a:t>Automação é quando uma máquina executa o algoritmo ou parte dele.</a:t>
            </a:r>
          </a:p>
          <a:p>
            <a:r>
              <a:rPr lang="pt-BR" dirty="0"/>
              <a:t>Programas de computador são algoritmos executados pelo computador (em linhas gerais).</a:t>
            </a:r>
          </a:p>
          <a:p>
            <a:r>
              <a:rPr lang="pt-BR" dirty="0"/>
              <a:t> Conclusão: o computador é uma máquina que automatiza a execução de algoritmos. Qualquer algoritmo? Não. Apenas algoritmos computacionais, que chamamos de programas. </a:t>
            </a:r>
          </a:p>
        </p:txBody>
      </p:sp>
    </p:spTree>
    <p:extLst>
      <p:ext uri="{BB962C8B-B14F-4D97-AF65-F5344CB8AC3E}">
        <p14:creationId xmlns:p14="http://schemas.microsoft.com/office/powerpoint/2010/main" val="4160247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B8FC6-69C1-565A-681D-925FF8199D5B}"/>
              </a:ext>
            </a:extLst>
          </p:cNvPr>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rPr>
              <a:t>Faça uma pesquisa sobre</a:t>
            </a:r>
          </a:p>
        </p:txBody>
      </p:sp>
      <p:sp>
        <p:nvSpPr>
          <p:cNvPr id="3" name="Espaço Reservado para Conteúdo 2">
            <a:extLst>
              <a:ext uri="{FF2B5EF4-FFF2-40B4-BE49-F238E27FC236}">
                <a16:creationId xmlns:a16="http://schemas.microsoft.com/office/drawing/2014/main" id="{096B056A-20F3-2C7A-F2A7-6872C8EF4505}"/>
              </a:ext>
            </a:extLst>
          </p:cNvPr>
          <p:cNvSpPr>
            <a:spLocks noGrp="1"/>
          </p:cNvSpPr>
          <p:nvPr>
            <p:ph idx="1"/>
          </p:nvPr>
        </p:nvSpPr>
        <p:spPr/>
        <p:txBody>
          <a:bodyPr/>
          <a:lstStyle/>
          <a:p>
            <a:r>
              <a:rPr lang="pt-BR" b="1" dirty="0"/>
              <a:t>Faça uma pesquisa na internet sobre:</a:t>
            </a:r>
          </a:p>
          <a:p>
            <a:r>
              <a:rPr lang="pt-BR" b="1" i="0" dirty="0">
                <a:solidFill>
                  <a:srgbClr val="FF0000"/>
                </a:solidFill>
                <a:effectLst/>
                <a:latin typeface="Roboto" panose="02000000000000000000" pitchFamily="2" charset="0"/>
              </a:rPr>
              <a:t>o conceito de linguagem de programação, tipos de linguagem, compiladores e interpretadores</a:t>
            </a:r>
            <a:endParaRPr lang="pt-BR" b="1" dirty="0">
              <a:solidFill>
                <a:srgbClr val="FF0000"/>
              </a:solidFill>
            </a:endParaRPr>
          </a:p>
        </p:txBody>
      </p:sp>
    </p:spTree>
    <p:extLst>
      <p:ext uri="{BB962C8B-B14F-4D97-AF65-F5344CB8AC3E}">
        <p14:creationId xmlns:p14="http://schemas.microsoft.com/office/powerpoint/2010/main" val="2118730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896B5-39F1-39AF-C2D4-3955D90984D9}"/>
              </a:ext>
            </a:extLst>
          </p:cNvPr>
          <p:cNvSpPr>
            <a:spLocks noGrp="1"/>
          </p:cNvSpPr>
          <p:nvPr>
            <p:ph type="title"/>
          </p:nvPr>
        </p:nvSpPr>
        <p:spPr>
          <a:xfrm>
            <a:off x="457200" y="0"/>
            <a:ext cx="8435280" cy="1143000"/>
          </a:xfrm>
        </p:spPr>
        <p:txBody>
          <a:bodyPr>
            <a:normAutofit/>
          </a:bodyPr>
          <a:lstStyle/>
          <a:p>
            <a:r>
              <a:rPr lang="pt-BR" b="1" dirty="0">
                <a:solidFill>
                  <a:srgbClr val="FF0000"/>
                </a:solidFill>
                <a:effectLst>
                  <a:outerShdw blurRad="38100" dist="38100" dir="2700000" algn="tl">
                    <a:srgbClr val="000000">
                      <a:alpha val="43137"/>
                    </a:srgbClr>
                  </a:outerShdw>
                </a:effectLst>
              </a:rPr>
              <a:t>O que é linguagem de programação</a:t>
            </a:r>
          </a:p>
        </p:txBody>
      </p:sp>
      <p:sp>
        <p:nvSpPr>
          <p:cNvPr id="3" name="Espaço Reservado para Conteúdo 2">
            <a:extLst>
              <a:ext uri="{FF2B5EF4-FFF2-40B4-BE49-F238E27FC236}">
                <a16:creationId xmlns:a16="http://schemas.microsoft.com/office/drawing/2014/main" id="{F7ED0F42-BC71-3A1C-A355-3DFDA08F670A}"/>
              </a:ext>
            </a:extLst>
          </p:cNvPr>
          <p:cNvSpPr>
            <a:spLocks noGrp="1"/>
          </p:cNvSpPr>
          <p:nvPr>
            <p:ph idx="1"/>
          </p:nvPr>
        </p:nvSpPr>
        <p:spPr>
          <a:xfrm>
            <a:off x="457200" y="1038436"/>
            <a:ext cx="7643192" cy="4781128"/>
          </a:xfrm>
        </p:spPr>
        <p:txBody>
          <a:bodyPr>
            <a:normAutofit fontScale="85000" lnSpcReduction="10000"/>
          </a:bodyPr>
          <a:lstStyle/>
          <a:p>
            <a:pPr fontAlgn="base"/>
            <a:r>
              <a:rPr lang="pt-BR" b="0" i="0" dirty="0">
                <a:solidFill>
                  <a:srgbClr val="0A0A23"/>
                </a:solidFill>
                <a:effectLst/>
                <a:latin typeface="Lato" panose="020F0502020204030203" pitchFamily="34" charset="0"/>
              </a:rPr>
              <a:t>Todo programa é um conjunto de instruções, seja um programa que some dois números, seja um envio de solicitação pela internet. Compiladores e interpretadores recebem código legível por seres humanos e convertem-no para código de máquina, legível pelo computador.</a:t>
            </a:r>
          </a:p>
          <a:p>
            <a:pPr fontAlgn="base"/>
            <a:r>
              <a:rPr lang="pt-BR" b="0" i="0" dirty="0">
                <a:solidFill>
                  <a:srgbClr val="0A0A23"/>
                </a:solidFill>
                <a:effectLst/>
                <a:latin typeface="Lato" panose="020F0502020204030203" pitchFamily="34" charset="0"/>
              </a:rPr>
              <a:t>Em uma linguagem compilada, a máquina de destino traduz o programa diretamente. Em uma linguagem interpretada, o código fonte não é traduzido diretamente pela máquina de destino. Em vez disso, um programa </a:t>
            </a:r>
            <a:r>
              <a:rPr lang="pt-BR" b="0" i="1" dirty="0">
                <a:solidFill>
                  <a:srgbClr val="0A0A23"/>
                </a:solidFill>
                <a:effectLst/>
                <a:latin typeface="inherit"/>
              </a:rPr>
              <a:t>diferente</a:t>
            </a:r>
            <a:r>
              <a:rPr lang="pt-BR" b="0" i="0" dirty="0">
                <a:solidFill>
                  <a:srgbClr val="0A0A23"/>
                </a:solidFill>
                <a:effectLst/>
                <a:latin typeface="Lato" panose="020F0502020204030203" pitchFamily="34" charset="0"/>
              </a:rPr>
              <a:t>, o interpretador, lê e executa o código.</a:t>
            </a:r>
          </a:p>
          <a:p>
            <a:pPr algn="just"/>
            <a:endParaRPr lang="pt-BR" dirty="0"/>
          </a:p>
        </p:txBody>
      </p:sp>
    </p:spTree>
    <p:extLst>
      <p:ext uri="{BB962C8B-B14F-4D97-AF65-F5344CB8AC3E}">
        <p14:creationId xmlns:p14="http://schemas.microsoft.com/office/powerpoint/2010/main" val="312742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E376CC-856B-29F8-2C5F-ED331FCA1193}"/>
              </a:ext>
            </a:extLst>
          </p:cNvPr>
          <p:cNvSpPr>
            <a:spLocks noGrp="1"/>
          </p:cNvSpPr>
          <p:nvPr>
            <p:ph type="title"/>
          </p:nvPr>
        </p:nvSpPr>
        <p:spPr/>
        <p:txBody>
          <a:bodyPr>
            <a:normAutofit fontScale="90000"/>
          </a:bodyPr>
          <a:lstStyle/>
          <a:p>
            <a:r>
              <a:rPr lang="pt-BR" b="1" dirty="0">
                <a:solidFill>
                  <a:srgbClr val="FF0000"/>
                </a:solidFill>
                <a:effectLst>
                  <a:outerShdw blurRad="38100" dist="38100" dir="2700000" algn="tl">
                    <a:srgbClr val="000000">
                      <a:alpha val="43137"/>
                    </a:srgbClr>
                  </a:outerShdw>
                </a:effectLst>
              </a:rPr>
              <a:t>Sobre Linguagens de programação</a:t>
            </a:r>
          </a:p>
        </p:txBody>
      </p:sp>
      <p:sp>
        <p:nvSpPr>
          <p:cNvPr id="3" name="Espaço Reservado para Conteúdo 2">
            <a:extLst>
              <a:ext uri="{FF2B5EF4-FFF2-40B4-BE49-F238E27FC236}">
                <a16:creationId xmlns:a16="http://schemas.microsoft.com/office/drawing/2014/main" id="{0E98708E-0112-60B8-F8D7-F29C74476E5A}"/>
              </a:ext>
            </a:extLst>
          </p:cNvPr>
          <p:cNvSpPr>
            <a:spLocks noGrp="1"/>
          </p:cNvSpPr>
          <p:nvPr>
            <p:ph idx="1"/>
          </p:nvPr>
        </p:nvSpPr>
        <p:spPr>
          <a:xfrm>
            <a:off x="457200" y="1888232"/>
            <a:ext cx="7859216" cy="4781128"/>
          </a:xfrm>
        </p:spPr>
        <p:txBody>
          <a:bodyPr/>
          <a:lstStyle/>
          <a:p>
            <a:r>
              <a:rPr lang="pt-BR" dirty="0"/>
              <a:t>Linguagem de programação É um conjunto de regras </a:t>
            </a:r>
            <a:r>
              <a:rPr lang="pt-BR" b="1" dirty="0"/>
              <a:t>léxicas</a:t>
            </a:r>
            <a:r>
              <a:rPr lang="pt-BR" dirty="0"/>
              <a:t> (ortográficas), e </a:t>
            </a:r>
            <a:r>
              <a:rPr lang="pt-BR" b="1" dirty="0"/>
              <a:t>sintáticas</a:t>
            </a:r>
            <a:r>
              <a:rPr lang="pt-BR" dirty="0"/>
              <a:t> (gramática), para se escrever programas.</a:t>
            </a:r>
          </a:p>
          <a:p>
            <a:r>
              <a:rPr lang="pt-BR" dirty="0"/>
              <a:t>Léxica Diz respeito à correção das palavras "isoladas" (ortografia). </a:t>
            </a:r>
          </a:p>
          <a:p>
            <a:r>
              <a:rPr lang="pt-BR" dirty="0"/>
              <a:t>Exemplo:</a:t>
            </a:r>
          </a:p>
          <a:p>
            <a:r>
              <a:rPr lang="pt-BR" dirty="0"/>
              <a:t>(Português): cachorro </a:t>
            </a:r>
            <a:r>
              <a:rPr lang="pt-BR" dirty="0" err="1"/>
              <a:t>caxorro</a:t>
            </a:r>
            <a:endParaRPr lang="pt-BR" dirty="0"/>
          </a:p>
          <a:p>
            <a:r>
              <a:rPr lang="pt-BR" dirty="0"/>
              <a:t>Linguagem de programação: </a:t>
            </a:r>
            <a:r>
              <a:rPr lang="pt-BR" dirty="0" err="1"/>
              <a:t>main</a:t>
            </a:r>
            <a:r>
              <a:rPr lang="pt-BR" dirty="0"/>
              <a:t> </a:t>
            </a:r>
            <a:r>
              <a:rPr lang="pt-BR" dirty="0" err="1"/>
              <a:t>maim</a:t>
            </a:r>
            <a:r>
              <a:rPr lang="pt-BR" dirty="0"/>
              <a:t> </a:t>
            </a:r>
          </a:p>
        </p:txBody>
      </p:sp>
    </p:spTree>
    <p:extLst>
      <p:ext uri="{BB962C8B-B14F-4D97-AF65-F5344CB8AC3E}">
        <p14:creationId xmlns:p14="http://schemas.microsoft.com/office/powerpoint/2010/main" val="203769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373EC14-7866-82F3-F9C4-139F84B8D000}"/>
              </a:ext>
            </a:extLst>
          </p:cNvPr>
          <p:cNvSpPr>
            <a:spLocks noGrp="1"/>
          </p:cNvSpPr>
          <p:nvPr>
            <p:ph idx="1"/>
          </p:nvPr>
        </p:nvSpPr>
        <p:spPr>
          <a:xfrm>
            <a:off x="395536" y="476672"/>
            <a:ext cx="8640960" cy="5328592"/>
          </a:xfrm>
        </p:spPr>
        <p:txBody>
          <a:bodyPr>
            <a:normAutofit fontScale="92500" lnSpcReduction="10000"/>
          </a:bodyPr>
          <a:lstStyle/>
          <a:p>
            <a:r>
              <a:rPr lang="pt-BR" sz="3600" b="1" dirty="0"/>
              <a:t>Sintática</a:t>
            </a:r>
            <a:r>
              <a:rPr lang="pt-BR" dirty="0"/>
              <a:t> Diz respeito à correção das sentenças(gramática).</a:t>
            </a:r>
          </a:p>
          <a:p>
            <a:endParaRPr lang="pt-BR" sz="1800" dirty="0"/>
          </a:p>
          <a:p>
            <a:r>
              <a:rPr lang="pt-BR" dirty="0"/>
              <a:t>Exemplo:</a:t>
            </a:r>
          </a:p>
          <a:p>
            <a:r>
              <a:rPr lang="pt-BR" dirty="0"/>
              <a:t>(Português): </a:t>
            </a:r>
          </a:p>
          <a:p>
            <a:r>
              <a:rPr lang="pt-BR" dirty="0"/>
              <a:t>O cachorro está com fome. </a:t>
            </a:r>
          </a:p>
          <a:p>
            <a:r>
              <a:rPr lang="pt-BR" dirty="0"/>
              <a:t>A cachorro está com fome. </a:t>
            </a:r>
          </a:p>
          <a:p>
            <a:endParaRPr lang="pt-BR" b="1" dirty="0"/>
          </a:p>
          <a:p>
            <a:r>
              <a:rPr lang="pt-BR" b="1" dirty="0"/>
              <a:t>Linguagem de programação: </a:t>
            </a:r>
          </a:p>
          <a:p>
            <a:r>
              <a:rPr lang="pt-BR" dirty="0"/>
              <a:t> x = 2 + y;</a:t>
            </a:r>
          </a:p>
          <a:p>
            <a:r>
              <a:rPr lang="pt-BR" dirty="0"/>
              <a:t> x = + 2 y;</a:t>
            </a:r>
          </a:p>
        </p:txBody>
      </p:sp>
    </p:spTree>
    <p:extLst>
      <p:ext uri="{BB962C8B-B14F-4D97-AF65-F5344CB8AC3E}">
        <p14:creationId xmlns:p14="http://schemas.microsoft.com/office/powerpoint/2010/main" val="182029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688D2-2DBA-4235-8001-EAFB5EAEA727}"/>
              </a:ext>
            </a:extLst>
          </p:cNvPr>
          <p:cNvSpPr>
            <a:spLocks noGrp="1"/>
          </p:cNvSpPr>
          <p:nvPr>
            <p:ph type="title"/>
          </p:nvPr>
        </p:nvSpPr>
        <p:spPr>
          <a:xfrm>
            <a:off x="431725" y="26967"/>
            <a:ext cx="6995120" cy="1143000"/>
          </a:xfrm>
        </p:spPr>
        <p:txBody>
          <a:bodyPr/>
          <a:lstStyle/>
          <a:p>
            <a:r>
              <a:rPr lang="pt-BR" b="1" dirty="0">
                <a:solidFill>
                  <a:srgbClr val="FF0000"/>
                </a:solidFill>
                <a:effectLst>
                  <a:outerShdw blurRad="38100" dist="38100" dir="2700000" algn="tl">
                    <a:srgbClr val="000000">
                      <a:alpha val="43137"/>
                    </a:srgbClr>
                  </a:outerShdw>
                </a:effectLst>
              </a:rPr>
              <a:t>Tipos de linguagem?</a:t>
            </a:r>
          </a:p>
        </p:txBody>
      </p:sp>
      <p:sp>
        <p:nvSpPr>
          <p:cNvPr id="3" name="Espaço Reservado para Conteúdo 2">
            <a:extLst>
              <a:ext uri="{FF2B5EF4-FFF2-40B4-BE49-F238E27FC236}">
                <a16:creationId xmlns:a16="http://schemas.microsoft.com/office/drawing/2014/main" id="{10DC3F73-0F41-4BAC-9E08-67F8A9A5F859}"/>
              </a:ext>
            </a:extLst>
          </p:cNvPr>
          <p:cNvSpPr>
            <a:spLocks noGrp="1"/>
          </p:cNvSpPr>
          <p:nvPr>
            <p:ph idx="1"/>
          </p:nvPr>
        </p:nvSpPr>
        <p:spPr>
          <a:xfrm>
            <a:off x="485638" y="980728"/>
            <a:ext cx="8172723" cy="5256584"/>
          </a:xfrm>
        </p:spPr>
        <p:txBody>
          <a:bodyPr>
            <a:normAutofit/>
          </a:bodyPr>
          <a:lstStyle/>
          <a:p>
            <a:r>
              <a:rPr lang="pt-BR" b="0" i="0" dirty="0">
                <a:solidFill>
                  <a:srgbClr val="202124"/>
                </a:solidFill>
                <a:effectLst/>
                <a:latin typeface="arial" panose="020B0604020202020204" pitchFamily="34" charset="0"/>
              </a:rPr>
              <a:t>Uma </a:t>
            </a:r>
            <a:r>
              <a:rPr lang="pt-BR" b="1" i="0" dirty="0">
                <a:solidFill>
                  <a:srgbClr val="202124"/>
                </a:solidFill>
                <a:effectLst/>
                <a:latin typeface="arial" panose="020B0604020202020204" pitchFamily="34" charset="0"/>
              </a:rPr>
              <a:t>linguagem compilada</a:t>
            </a:r>
            <a:r>
              <a:rPr lang="pt-BR" b="0" i="0" dirty="0">
                <a:solidFill>
                  <a:srgbClr val="202124"/>
                </a:solidFill>
                <a:effectLst/>
                <a:latin typeface="arial" panose="020B0604020202020204" pitchFamily="34" charset="0"/>
              </a:rPr>
              <a:t> é uma </a:t>
            </a:r>
            <a:r>
              <a:rPr lang="pt-BR" b="1" i="0" dirty="0">
                <a:solidFill>
                  <a:srgbClr val="202124"/>
                </a:solidFill>
                <a:effectLst/>
                <a:latin typeface="arial" panose="020B0604020202020204" pitchFamily="34" charset="0"/>
              </a:rPr>
              <a:t>linguagem</a:t>
            </a:r>
            <a:r>
              <a:rPr lang="pt-BR" b="0" i="0" dirty="0">
                <a:solidFill>
                  <a:srgbClr val="202124"/>
                </a:solidFill>
                <a:effectLst/>
                <a:latin typeface="arial" panose="020B0604020202020204" pitchFamily="34" charset="0"/>
              </a:rPr>
              <a:t> de programação cujas implementações são tipicamente compiladores e não interpretadores. Uma </a:t>
            </a:r>
            <a:r>
              <a:rPr lang="pt-BR" b="1" i="0" dirty="0">
                <a:solidFill>
                  <a:srgbClr val="202124"/>
                </a:solidFill>
                <a:effectLst/>
                <a:latin typeface="arial" panose="020B0604020202020204" pitchFamily="34" charset="0"/>
              </a:rPr>
              <a:t>linguagem interpretada</a:t>
            </a:r>
            <a:r>
              <a:rPr lang="pt-BR" b="0" i="0" dirty="0">
                <a:solidFill>
                  <a:srgbClr val="202124"/>
                </a:solidFill>
                <a:effectLst/>
                <a:latin typeface="arial" panose="020B0604020202020204" pitchFamily="34" charset="0"/>
              </a:rPr>
              <a:t> é uma </a:t>
            </a:r>
            <a:r>
              <a:rPr lang="pt-BR" b="1" i="0" dirty="0">
                <a:solidFill>
                  <a:srgbClr val="202124"/>
                </a:solidFill>
                <a:effectLst/>
                <a:latin typeface="arial" panose="020B0604020202020204" pitchFamily="34" charset="0"/>
              </a:rPr>
              <a:t>linguagem</a:t>
            </a:r>
            <a:r>
              <a:rPr lang="pt-BR" b="0" i="0" dirty="0">
                <a:solidFill>
                  <a:srgbClr val="202124"/>
                </a:solidFill>
                <a:effectLst/>
                <a:latin typeface="arial" panose="020B0604020202020204" pitchFamily="34" charset="0"/>
              </a:rPr>
              <a:t> de programação cujas implementações executam instruções direta e livremente, sem antes </a:t>
            </a:r>
            <a:r>
              <a:rPr lang="pt-BR" b="1" i="0" dirty="0">
                <a:solidFill>
                  <a:srgbClr val="202124"/>
                </a:solidFill>
                <a:effectLst/>
                <a:latin typeface="arial" panose="020B0604020202020204" pitchFamily="34" charset="0"/>
              </a:rPr>
              <a:t>compilar</a:t>
            </a:r>
            <a:r>
              <a:rPr lang="pt-BR" b="0" i="0" dirty="0">
                <a:solidFill>
                  <a:srgbClr val="202124"/>
                </a:solidFill>
                <a:effectLst/>
                <a:latin typeface="arial" panose="020B0604020202020204" pitchFamily="34" charset="0"/>
              </a:rPr>
              <a:t> um programa em instruções em </a:t>
            </a:r>
            <a:r>
              <a:rPr lang="pt-BR" b="1" i="0" dirty="0">
                <a:solidFill>
                  <a:srgbClr val="202124"/>
                </a:solidFill>
                <a:effectLst/>
                <a:latin typeface="arial" panose="020B0604020202020204" pitchFamily="34" charset="0"/>
              </a:rPr>
              <a:t>linguagem</a:t>
            </a:r>
            <a:r>
              <a:rPr lang="pt-BR" b="0" i="0" dirty="0">
                <a:solidFill>
                  <a:srgbClr val="202124"/>
                </a:solidFill>
                <a:effectLst/>
                <a:latin typeface="arial" panose="020B0604020202020204" pitchFamily="34" charset="0"/>
              </a:rPr>
              <a:t> de máquina.</a:t>
            </a:r>
            <a:endParaRPr lang="pt-BR" dirty="0">
              <a:latin typeface="Arial" panose="020B0604020202020204" pitchFamily="34" charset="0"/>
              <a:cs typeface="Arial" panose="020B0604020202020204" pitchFamily="34" charset="0"/>
            </a:endParaRPr>
          </a:p>
          <a:p>
            <a:pPr algn="just"/>
            <a:endParaRPr lang="pt-B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758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6E25B-22A4-ED9A-BC90-B0ECEBC47408}"/>
              </a:ext>
            </a:extLst>
          </p:cNvPr>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rPr>
              <a:t>O que é Lógica?</a:t>
            </a:r>
          </a:p>
        </p:txBody>
      </p:sp>
      <p:sp>
        <p:nvSpPr>
          <p:cNvPr id="3" name="Espaço Reservado para Conteúdo 2">
            <a:extLst>
              <a:ext uri="{FF2B5EF4-FFF2-40B4-BE49-F238E27FC236}">
                <a16:creationId xmlns:a16="http://schemas.microsoft.com/office/drawing/2014/main" id="{6F43DC6B-04A2-CF02-E25F-EE5C3B8D484B}"/>
              </a:ext>
            </a:extLst>
          </p:cNvPr>
          <p:cNvSpPr>
            <a:spLocks noGrp="1"/>
          </p:cNvSpPr>
          <p:nvPr>
            <p:ph idx="1"/>
          </p:nvPr>
        </p:nvSpPr>
        <p:spPr>
          <a:xfrm>
            <a:off x="457200" y="1619672"/>
            <a:ext cx="8003232" cy="5049688"/>
          </a:xfrm>
        </p:spPr>
        <p:txBody>
          <a:bodyPr/>
          <a:lstStyle/>
          <a:p>
            <a:r>
              <a:rPr lang="pt-BR" dirty="0"/>
              <a:t>Lógica é a ciência, que tem como objetivo o estudo das leis que formam o raciocínio, podendo distinguir entre o raciocínio correto e incorreto. </a:t>
            </a:r>
          </a:p>
          <a:p>
            <a:r>
              <a:rPr lang="pt-BR" dirty="0"/>
              <a:t>A palavra lógica vem do grego logos, que significa linguagem racional (logos é palavra). </a:t>
            </a:r>
          </a:p>
        </p:txBody>
      </p:sp>
    </p:spTree>
    <p:extLst>
      <p:ext uri="{BB962C8B-B14F-4D97-AF65-F5344CB8AC3E}">
        <p14:creationId xmlns:p14="http://schemas.microsoft.com/office/powerpoint/2010/main" val="2379125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C1A32-609F-5259-9CB6-BBC78B6100F0}"/>
              </a:ext>
            </a:extLst>
          </p:cNvPr>
          <p:cNvSpPr>
            <a:spLocks noGrp="1"/>
          </p:cNvSpPr>
          <p:nvPr>
            <p:ph type="title"/>
          </p:nvPr>
        </p:nvSpPr>
        <p:spPr>
          <a:xfrm>
            <a:off x="457200" y="0"/>
            <a:ext cx="6995120" cy="1143000"/>
          </a:xfrm>
        </p:spPr>
        <p:txBody>
          <a:bodyPr/>
          <a:lstStyle/>
          <a:p>
            <a:r>
              <a:rPr lang="pt-BR" dirty="0">
                <a:solidFill>
                  <a:srgbClr val="FF0000"/>
                </a:solidFill>
              </a:rPr>
              <a:t>Vantagens da compilação</a:t>
            </a:r>
          </a:p>
        </p:txBody>
      </p:sp>
      <p:sp>
        <p:nvSpPr>
          <p:cNvPr id="3" name="Espaço Reservado para Conteúdo 2">
            <a:extLst>
              <a:ext uri="{FF2B5EF4-FFF2-40B4-BE49-F238E27FC236}">
                <a16:creationId xmlns:a16="http://schemas.microsoft.com/office/drawing/2014/main" id="{26067401-79E8-70DD-AC30-2BDA77653265}"/>
              </a:ext>
            </a:extLst>
          </p:cNvPr>
          <p:cNvSpPr>
            <a:spLocks noGrp="1"/>
          </p:cNvSpPr>
          <p:nvPr>
            <p:ph idx="1"/>
          </p:nvPr>
        </p:nvSpPr>
        <p:spPr>
          <a:xfrm>
            <a:off x="457200" y="908720"/>
            <a:ext cx="8291264" cy="5760640"/>
          </a:xfrm>
        </p:spPr>
        <p:txBody>
          <a:bodyPr/>
          <a:lstStyle/>
          <a:p>
            <a:r>
              <a:rPr lang="pt-BR" dirty="0"/>
              <a:t>Velocidade do programa, porque todo o processo de compilação e geração do código é realizado antes, na hora da execução é mais rápido. </a:t>
            </a:r>
          </a:p>
          <a:p>
            <a:r>
              <a:rPr lang="pt-BR" dirty="0"/>
              <a:t>As correções do programa são realizado no ato da compilação isso é uma vantagem porque o arquivo EXE já está funcionando de forma </a:t>
            </a:r>
          </a:p>
          <a:p>
            <a:endParaRPr lang="pt-BR" dirty="0"/>
          </a:p>
        </p:txBody>
      </p:sp>
    </p:spTree>
    <p:extLst>
      <p:ext uri="{BB962C8B-B14F-4D97-AF65-F5344CB8AC3E}">
        <p14:creationId xmlns:p14="http://schemas.microsoft.com/office/powerpoint/2010/main" val="3044714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C1A32-609F-5259-9CB6-BBC78B6100F0}"/>
              </a:ext>
            </a:extLst>
          </p:cNvPr>
          <p:cNvSpPr>
            <a:spLocks noGrp="1"/>
          </p:cNvSpPr>
          <p:nvPr>
            <p:ph type="title"/>
          </p:nvPr>
        </p:nvSpPr>
        <p:spPr>
          <a:xfrm>
            <a:off x="457200" y="0"/>
            <a:ext cx="6995120" cy="1143000"/>
          </a:xfrm>
        </p:spPr>
        <p:txBody>
          <a:bodyPr/>
          <a:lstStyle/>
          <a:p>
            <a:r>
              <a:rPr lang="pt-BR" dirty="0">
                <a:solidFill>
                  <a:srgbClr val="FF0000"/>
                </a:solidFill>
              </a:rPr>
              <a:t>Vantagens da interpretação</a:t>
            </a:r>
          </a:p>
        </p:txBody>
      </p:sp>
      <p:sp>
        <p:nvSpPr>
          <p:cNvPr id="3" name="Espaço Reservado para Conteúdo 2">
            <a:extLst>
              <a:ext uri="{FF2B5EF4-FFF2-40B4-BE49-F238E27FC236}">
                <a16:creationId xmlns:a16="http://schemas.microsoft.com/office/drawing/2014/main" id="{26067401-79E8-70DD-AC30-2BDA77653265}"/>
              </a:ext>
            </a:extLst>
          </p:cNvPr>
          <p:cNvSpPr>
            <a:spLocks noGrp="1"/>
          </p:cNvSpPr>
          <p:nvPr>
            <p:ph idx="1"/>
          </p:nvPr>
        </p:nvSpPr>
        <p:spPr>
          <a:xfrm>
            <a:off x="457200" y="908720"/>
            <a:ext cx="8291264" cy="5760640"/>
          </a:xfrm>
        </p:spPr>
        <p:txBody>
          <a:bodyPr/>
          <a:lstStyle/>
          <a:p>
            <a:r>
              <a:rPr lang="pt-BR" dirty="0"/>
              <a:t>-Não precisa recompilar o código fonte, quando você muda a plataforma. (ex. Windows, Linux) basta ter o interpretador pra cada uma dessas plataformas.</a:t>
            </a:r>
          </a:p>
          <a:p>
            <a:r>
              <a:rPr lang="pt-BR" dirty="0"/>
              <a:t>-Facilidade na manutenção do software em aplicação, não precisa recompilar todo, pode ser corrigido em partes (rotinas).</a:t>
            </a:r>
          </a:p>
          <a:p>
            <a:r>
              <a:rPr lang="pt-BR" dirty="0"/>
              <a:t>-é uma linguagem expressiva, ou seja não precisa de muitas linhas de códigos pode ser mais resumida do que a linguagem compilada.</a:t>
            </a:r>
          </a:p>
        </p:txBody>
      </p:sp>
    </p:spTree>
    <p:extLst>
      <p:ext uri="{BB962C8B-B14F-4D97-AF65-F5344CB8AC3E}">
        <p14:creationId xmlns:p14="http://schemas.microsoft.com/office/powerpoint/2010/main" val="691201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79A74-9442-44D6-8D19-D683E9DD603D}"/>
              </a:ext>
            </a:extLst>
          </p:cNvPr>
          <p:cNvSpPr>
            <a:spLocks noGrp="1"/>
          </p:cNvSpPr>
          <p:nvPr>
            <p:ph type="title"/>
          </p:nvPr>
        </p:nvSpPr>
        <p:spPr>
          <a:xfrm>
            <a:off x="216612" y="404664"/>
            <a:ext cx="8484408" cy="1143000"/>
          </a:xfrm>
        </p:spPr>
        <p:txBody>
          <a:bodyPr>
            <a:normAutofit fontScale="90000"/>
          </a:bodyPr>
          <a:lstStyle/>
          <a:p>
            <a:r>
              <a:rPr lang="pt-BR" b="1" dirty="0">
                <a:solidFill>
                  <a:srgbClr val="FF0000"/>
                </a:solidFill>
                <a:effectLst>
                  <a:outerShdw blurRad="38100" dist="38100" dir="2700000" algn="tl">
                    <a:srgbClr val="000000">
                      <a:alpha val="43137"/>
                    </a:srgbClr>
                  </a:outerShdw>
                </a:effectLst>
              </a:rPr>
              <a:t>Exemplos de linguagens interpretadas</a:t>
            </a:r>
          </a:p>
        </p:txBody>
      </p:sp>
      <p:sp>
        <p:nvSpPr>
          <p:cNvPr id="3" name="Espaço Reservado para Conteúdo 2">
            <a:extLst>
              <a:ext uri="{FF2B5EF4-FFF2-40B4-BE49-F238E27FC236}">
                <a16:creationId xmlns:a16="http://schemas.microsoft.com/office/drawing/2014/main" id="{F86D9431-1E37-4948-BA53-2FB3EC62650D}"/>
              </a:ext>
            </a:extLst>
          </p:cNvPr>
          <p:cNvSpPr>
            <a:spLocks noGrp="1"/>
          </p:cNvSpPr>
          <p:nvPr>
            <p:ph idx="1"/>
          </p:nvPr>
        </p:nvSpPr>
        <p:spPr>
          <a:xfrm>
            <a:off x="457200" y="1547664"/>
            <a:ext cx="8003232" cy="4680520"/>
          </a:xfrm>
        </p:spPr>
        <p:txBody>
          <a:bodyPr>
            <a:normAutofit/>
          </a:bodyPr>
          <a:lstStyle/>
          <a:p>
            <a:r>
              <a:rPr lang="pt-BR" dirty="0" err="1"/>
              <a:t>Html</a:t>
            </a:r>
            <a:endParaRPr lang="pt-BR" dirty="0"/>
          </a:p>
          <a:p>
            <a:r>
              <a:rPr lang="pt-BR" dirty="0" err="1"/>
              <a:t>Css</a:t>
            </a:r>
            <a:endParaRPr lang="pt-BR" dirty="0"/>
          </a:p>
          <a:p>
            <a:r>
              <a:rPr lang="pt-BR" dirty="0"/>
              <a:t>PHP</a:t>
            </a:r>
          </a:p>
          <a:p>
            <a:r>
              <a:rPr lang="pt-BR" dirty="0" err="1"/>
              <a:t>Pyton</a:t>
            </a:r>
            <a:endParaRPr lang="pt-BR" dirty="0"/>
          </a:p>
          <a:p>
            <a:r>
              <a:rPr lang="pt-BR" dirty="0" err="1"/>
              <a:t>JavaScript</a:t>
            </a:r>
            <a:endParaRPr lang="pt-BR" dirty="0"/>
          </a:p>
          <a:p>
            <a:endParaRPr lang="pt-BR" dirty="0"/>
          </a:p>
          <a:p>
            <a:endParaRPr lang="pt-BR" dirty="0"/>
          </a:p>
          <a:p>
            <a:endParaRPr lang="pt-BR" dirty="0"/>
          </a:p>
        </p:txBody>
      </p:sp>
    </p:spTree>
    <p:extLst>
      <p:ext uri="{BB962C8B-B14F-4D97-AF65-F5344CB8AC3E}">
        <p14:creationId xmlns:p14="http://schemas.microsoft.com/office/powerpoint/2010/main" val="3483755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A6CBE-B6B4-4929-498E-87D5B99AEA34}"/>
              </a:ext>
            </a:extLst>
          </p:cNvPr>
          <p:cNvSpPr>
            <a:spLocks noGrp="1"/>
          </p:cNvSpPr>
          <p:nvPr>
            <p:ph type="title"/>
          </p:nvPr>
        </p:nvSpPr>
        <p:spPr>
          <a:xfrm>
            <a:off x="457200" y="188640"/>
            <a:ext cx="6995120" cy="648072"/>
          </a:xfrm>
        </p:spPr>
        <p:txBody>
          <a:bodyPr>
            <a:normAutofit fontScale="90000"/>
          </a:bodyPr>
          <a:lstStyle/>
          <a:p>
            <a:r>
              <a:rPr lang="pt-BR" b="1" dirty="0" err="1">
                <a:solidFill>
                  <a:srgbClr val="FF0000"/>
                </a:solidFill>
                <a:effectLst>
                  <a:outerShdw blurRad="38100" dist="38100" dir="2700000" algn="tl">
                    <a:srgbClr val="000000">
                      <a:alpha val="43137"/>
                    </a:srgbClr>
                  </a:outerShdw>
                </a:effectLst>
              </a:rPr>
              <a:t>Portugol</a:t>
            </a:r>
            <a:r>
              <a:rPr lang="pt-BR" b="1" dirty="0">
                <a:solidFill>
                  <a:srgbClr val="FF0000"/>
                </a:solidFill>
                <a:effectLst>
                  <a:outerShdw blurRad="38100" dist="38100" dir="2700000" algn="tl">
                    <a:srgbClr val="000000">
                      <a:alpha val="43137"/>
                    </a:srgbClr>
                  </a:outerShdw>
                </a:effectLst>
              </a:rPr>
              <a:t> </a:t>
            </a:r>
          </a:p>
        </p:txBody>
      </p:sp>
      <p:sp>
        <p:nvSpPr>
          <p:cNvPr id="3" name="Espaço Reservado para Conteúdo 2">
            <a:extLst>
              <a:ext uri="{FF2B5EF4-FFF2-40B4-BE49-F238E27FC236}">
                <a16:creationId xmlns:a16="http://schemas.microsoft.com/office/drawing/2014/main" id="{F01103BF-044A-84BA-E618-4BE71D4894D4}"/>
              </a:ext>
            </a:extLst>
          </p:cNvPr>
          <p:cNvSpPr>
            <a:spLocks noGrp="1"/>
          </p:cNvSpPr>
          <p:nvPr>
            <p:ph idx="1"/>
          </p:nvPr>
        </p:nvSpPr>
        <p:spPr>
          <a:xfrm>
            <a:off x="457200" y="836712"/>
            <a:ext cx="8291264" cy="5832648"/>
          </a:xfrm>
        </p:spPr>
        <p:txBody>
          <a:bodyPr/>
          <a:lstStyle/>
          <a:p>
            <a:r>
              <a:rPr lang="pt-BR" dirty="0"/>
              <a:t>é uma linguagem didática, simplificada e é considerada um pseudocódigo.</a:t>
            </a:r>
          </a:p>
          <a:p>
            <a:r>
              <a:rPr lang="pt-BR" dirty="0"/>
              <a:t>Exemplos:</a:t>
            </a:r>
          </a:p>
          <a:p>
            <a:endParaRPr lang="pt-BR" dirty="0"/>
          </a:p>
          <a:p>
            <a:endParaRPr lang="pt-BR" dirty="0"/>
          </a:p>
        </p:txBody>
      </p:sp>
      <p:sp>
        <p:nvSpPr>
          <p:cNvPr id="4" name="CaixaDeTexto 3">
            <a:extLst>
              <a:ext uri="{FF2B5EF4-FFF2-40B4-BE49-F238E27FC236}">
                <a16:creationId xmlns:a16="http://schemas.microsoft.com/office/drawing/2014/main" id="{0C0F9667-4FBF-FBA4-5308-E40D47093A53}"/>
              </a:ext>
            </a:extLst>
          </p:cNvPr>
          <p:cNvSpPr txBox="1"/>
          <p:nvPr/>
        </p:nvSpPr>
        <p:spPr>
          <a:xfrm>
            <a:off x="4856228" y="3429000"/>
            <a:ext cx="4104456" cy="2308324"/>
          </a:xfrm>
          <a:prstGeom prst="rect">
            <a:avLst/>
          </a:prstGeom>
          <a:solidFill>
            <a:schemeClr val="tx2">
              <a:lumMod val="20000"/>
              <a:lumOff val="80000"/>
            </a:schemeClr>
          </a:solidFill>
          <a:ln>
            <a:solidFill>
              <a:schemeClr val="tx1"/>
            </a:solidFill>
          </a:ln>
        </p:spPr>
        <p:txBody>
          <a:bodyPr wrap="square" rtlCol="0">
            <a:spAutoFit/>
          </a:bodyPr>
          <a:lstStyle/>
          <a:p>
            <a:r>
              <a:rPr lang="pt-BR" dirty="0" err="1"/>
              <a:t>int</a:t>
            </a:r>
            <a:r>
              <a:rPr lang="pt-BR" dirty="0"/>
              <a:t> </a:t>
            </a:r>
            <a:r>
              <a:rPr lang="pt-BR" dirty="0" err="1"/>
              <a:t>a,b,media</a:t>
            </a:r>
            <a:r>
              <a:rPr lang="pt-BR" dirty="0"/>
              <a:t>;</a:t>
            </a:r>
          </a:p>
          <a:p>
            <a:r>
              <a:rPr lang="pt-BR" dirty="0" err="1"/>
              <a:t>printf</a:t>
            </a:r>
            <a:r>
              <a:rPr lang="pt-BR" dirty="0"/>
              <a:t>(“Escreva um numero inteiro”);</a:t>
            </a:r>
          </a:p>
          <a:p>
            <a:r>
              <a:rPr lang="pt-BR" b="0" i="0" dirty="0" err="1">
                <a:solidFill>
                  <a:srgbClr val="202124"/>
                </a:solidFill>
                <a:effectLst/>
                <a:latin typeface="arial" panose="020B0604020202020204" pitchFamily="34" charset="0"/>
              </a:rPr>
              <a:t>scanf</a:t>
            </a:r>
            <a:r>
              <a:rPr lang="pt-BR" b="0" i="0" dirty="0">
                <a:solidFill>
                  <a:srgbClr val="202124"/>
                </a:solidFill>
                <a:effectLst/>
                <a:latin typeface="arial" panose="020B0604020202020204" pitchFamily="34" charset="0"/>
              </a:rPr>
              <a:t>("%</a:t>
            </a:r>
            <a:r>
              <a:rPr lang="pt-BR" b="0" i="0" dirty="0" err="1">
                <a:solidFill>
                  <a:srgbClr val="202124"/>
                </a:solidFill>
                <a:effectLst/>
                <a:latin typeface="arial" panose="020B0604020202020204" pitchFamily="34" charset="0"/>
              </a:rPr>
              <a:t>lf</a:t>
            </a:r>
            <a:r>
              <a:rPr lang="pt-BR" b="0" i="0" dirty="0">
                <a:solidFill>
                  <a:srgbClr val="202124"/>
                </a:solidFill>
                <a:effectLst/>
                <a:latin typeface="arial" panose="020B0604020202020204" pitchFamily="34" charset="0"/>
              </a:rPr>
              <a:t>", &amp;a);</a:t>
            </a:r>
            <a:endParaRPr lang="pt-BR" dirty="0"/>
          </a:p>
          <a:p>
            <a:r>
              <a:rPr lang="pt-BR" dirty="0"/>
              <a:t> </a:t>
            </a:r>
            <a:r>
              <a:rPr lang="pt-BR" dirty="0" err="1"/>
              <a:t>printf</a:t>
            </a:r>
            <a:r>
              <a:rPr lang="pt-BR" dirty="0"/>
              <a:t>(“Escreva outro numero inteiro”);</a:t>
            </a:r>
          </a:p>
          <a:p>
            <a:r>
              <a:rPr lang="pt-BR" b="0" i="0" dirty="0" err="1">
                <a:solidFill>
                  <a:srgbClr val="202124"/>
                </a:solidFill>
                <a:effectLst/>
                <a:latin typeface="arial" panose="020B0604020202020204" pitchFamily="34" charset="0"/>
              </a:rPr>
              <a:t>scanf</a:t>
            </a:r>
            <a:r>
              <a:rPr lang="pt-BR" b="0" i="0" dirty="0">
                <a:solidFill>
                  <a:srgbClr val="202124"/>
                </a:solidFill>
                <a:effectLst/>
                <a:latin typeface="arial" panose="020B0604020202020204" pitchFamily="34" charset="0"/>
              </a:rPr>
              <a:t>("%</a:t>
            </a:r>
            <a:r>
              <a:rPr lang="pt-BR" b="0" i="0" dirty="0" err="1">
                <a:solidFill>
                  <a:srgbClr val="202124"/>
                </a:solidFill>
                <a:effectLst/>
                <a:latin typeface="arial" panose="020B0604020202020204" pitchFamily="34" charset="0"/>
              </a:rPr>
              <a:t>lf</a:t>
            </a:r>
            <a:r>
              <a:rPr lang="pt-BR" b="0" i="0" dirty="0">
                <a:solidFill>
                  <a:srgbClr val="202124"/>
                </a:solidFill>
                <a:effectLst/>
                <a:latin typeface="arial" panose="020B0604020202020204" pitchFamily="34" charset="0"/>
              </a:rPr>
              <a:t>", &amp;b);</a:t>
            </a:r>
          </a:p>
          <a:p>
            <a:r>
              <a:rPr lang="pt-BR" dirty="0">
                <a:solidFill>
                  <a:srgbClr val="202124"/>
                </a:solidFill>
                <a:latin typeface="arial" panose="020B0604020202020204" pitchFamily="34" charset="0"/>
              </a:rPr>
              <a:t>Media=(</a:t>
            </a:r>
            <a:r>
              <a:rPr lang="pt-BR" dirty="0" err="1">
                <a:solidFill>
                  <a:srgbClr val="202124"/>
                </a:solidFill>
                <a:latin typeface="arial" panose="020B0604020202020204" pitchFamily="34" charset="0"/>
              </a:rPr>
              <a:t>a+b</a:t>
            </a:r>
            <a:r>
              <a:rPr lang="pt-BR" dirty="0">
                <a:solidFill>
                  <a:srgbClr val="202124"/>
                </a:solidFill>
                <a:latin typeface="arial" panose="020B0604020202020204" pitchFamily="34" charset="0"/>
              </a:rPr>
              <a:t>)/2.0</a:t>
            </a:r>
          </a:p>
          <a:p>
            <a:r>
              <a:rPr lang="pt-BR" dirty="0" err="1">
                <a:solidFill>
                  <a:srgbClr val="202124"/>
                </a:solidFill>
                <a:latin typeface="arial" panose="020B0604020202020204" pitchFamily="34" charset="0"/>
              </a:rPr>
              <a:t>Printf</a:t>
            </a:r>
            <a:r>
              <a:rPr lang="pt-BR" dirty="0">
                <a:solidFill>
                  <a:srgbClr val="202124"/>
                </a:solidFill>
                <a:latin typeface="arial" panose="020B0604020202020204" pitchFamily="34" charset="0"/>
              </a:rPr>
              <a:t>(“a média é = %.</a:t>
            </a:r>
            <a:r>
              <a:rPr lang="pt-BR" dirty="0" err="1">
                <a:solidFill>
                  <a:srgbClr val="202124"/>
                </a:solidFill>
                <a:latin typeface="arial" panose="020B0604020202020204" pitchFamily="34" charset="0"/>
              </a:rPr>
              <a:t>lf</a:t>
            </a:r>
            <a:r>
              <a:rPr lang="pt-BR" dirty="0">
                <a:solidFill>
                  <a:srgbClr val="202124"/>
                </a:solidFill>
                <a:latin typeface="arial" panose="020B0604020202020204" pitchFamily="34" charset="0"/>
              </a:rPr>
              <a:t>\n”, media);</a:t>
            </a:r>
            <a:endParaRPr lang="pt-BR" dirty="0"/>
          </a:p>
          <a:p>
            <a:endParaRPr lang="pt-BR" dirty="0"/>
          </a:p>
        </p:txBody>
      </p:sp>
      <p:sp>
        <p:nvSpPr>
          <p:cNvPr id="9" name="CaixaDeTexto 8">
            <a:extLst>
              <a:ext uri="{FF2B5EF4-FFF2-40B4-BE49-F238E27FC236}">
                <a16:creationId xmlns:a16="http://schemas.microsoft.com/office/drawing/2014/main" id="{31EFFCC6-52C3-B3CD-B013-600A1941F128}"/>
              </a:ext>
            </a:extLst>
          </p:cNvPr>
          <p:cNvSpPr txBox="1"/>
          <p:nvPr/>
        </p:nvSpPr>
        <p:spPr>
          <a:xfrm>
            <a:off x="247114" y="3429000"/>
            <a:ext cx="4104456" cy="2308324"/>
          </a:xfrm>
          <a:prstGeom prst="rect">
            <a:avLst/>
          </a:prstGeom>
          <a:solidFill>
            <a:schemeClr val="tx2">
              <a:lumMod val="20000"/>
              <a:lumOff val="80000"/>
            </a:schemeClr>
          </a:solidFill>
          <a:ln>
            <a:solidFill>
              <a:schemeClr val="tx1"/>
            </a:solidFill>
          </a:ln>
        </p:spPr>
        <p:txBody>
          <a:bodyPr wrap="square" rtlCol="0">
            <a:spAutoFit/>
          </a:bodyPr>
          <a:lstStyle/>
          <a:p>
            <a:r>
              <a:rPr lang="pt-BR" dirty="0" err="1"/>
              <a:t>a,b,media:real</a:t>
            </a:r>
            <a:endParaRPr lang="pt-BR" dirty="0"/>
          </a:p>
          <a:p>
            <a:r>
              <a:rPr lang="pt-BR" dirty="0"/>
              <a:t>escreva (“Escreva um numero inteiro”)</a:t>
            </a:r>
          </a:p>
          <a:p>
            <a:r>
              <a:rPr lang="pt-BR" b="0" i="0" dirty="0">
                <a:solidFill>
                  <a:srgbClr val="202124"/>
                </a:solidFill>
                <a:effectLst/>
                <a:latin typeface="arial" panose="020B0604020202020204" pitchFamily="34" charset="0"/>
              </a:rPr>
              <a:t>leia(a)</a:t>
            </a:r>
            <a:endParaRPr lang="pt-BR" dirty="0"/>
          </a:p>
          <a:p>
            <a:r>
              <a:rPr lang="pt-BR" dirty="0"/>
              <a:t>escreva (“Escreva outro numero inteiro”)</a:t>
            </a:r>
          </a:p>
          <a:p>
            <a:r>
              <a:rPr lang="pt-BR" b="0" i="0" dirty="0">
                <a:solidFill>
                  <a:srgbClr val="202124"/>
                </a:solidFill>
                <a:effectLst/>
                <a:latin typeface="arial" panose="020B0604020202020204" pitchFamily="34" charset="0"/>
              </a:rPr>
              <a:t>leia(b)</a:t>
            </a:r>
            <a:endParaRPr lang="pt-BR" dirty="0"/>
          </a:p>
          <a:p>
            <a:r>
              <a:rPr lang="pt-BR" dirty="0">
                <a:solidFill>
                  <a:srgbClr val="202124"/>
                </a:solidFill>
                <a:latin typeface="arial" panose="020B0604020202020204" pitchFamily="34" charset="0"/>
              </a:rPr>
              <a:t>Media</a:t>
            </a:r>
            <a:r>
              <a:rPr lang="pt-BR" dirty="0">
                <a:solidFill>
                  <a:srgbClr val="202124"/>
                </a:solidFill>
                <a:latin typeface="arial" panose="020B0604020202020204" pitchFamily="34" charset="0"/>
                <a:sym typeface="Wingdings" panose="05000000000000000000" pitchFamily="2" charset="2"/>
              </a:rPr>
              <a:t></a:t>
            </a:r>
            <a:r>
              <a:rPr lang="pt-BR" dirty="0">
                <a:solidFill>
                  <a:srgbClr val="202124"/>
                </a:solidFill>
                <a:latin typeface="arial" panose="020B0604020202020204" pitchFamily="34" charset="0"/>
              </a:rPr>
              <a:t>(</a:t>
            </a:r>
            <a:r>
              <a:rPr lang="pt-BR" dirty="0" err="1">
                <a:solidFill>
                  <a:srgbClr val="202124"/>
                </a:solidFill>
                <a:latin typeface="arial" panose="020B0604020202020204" pitchFamily="34" charset="0"/>
              </a:rPr>
              <a:t>a+b</a:t>
            </a:r>
            <a:r>
              <a:rPr lang="pt-BR" dirty="0">
                <a:solidFill>
                  <a:srgbClr val="202124"/>
                </a:solidFill>
                <a:latin typeface="arial" panose="020B0604020202020204" pitchFamily="34" charset="0"/>
              </a:rPr>
              <a:t>)/2</a:t>
            </a:r>
          </a:p>
          <a:p>
            <a:r>
              <a:rPr lang="pt-BR" dirty="0">
                <a:solidFill>
                  <a:srgbClr val="202124"/>
                </a:solidFill>
                <a:latin typeface="arial" panose="020B0604020202020204" pitchFamily="34" charset="0"/>
              </a:rPr>
              <a:t>escreva(“a média é =”, media);</a:t>
            </a:r>
            <a:endParaRPr lang="pt-BR" dirty="0"/>
          </a:p>
          <a:p>
            <a:endParaRPr lang="pt-BR" dirty="0"/>
          </a:p>
        </p:txBody>
      </p:sp>
      <p:sp>
        <p:nvSpPr>
          <p:cNvPr id="10" name="Retângulo 9">
            <a:extLst>
              <a:ext uri="{FF2B5EF4-FFF2-40B4-BE49-F238E27FC236}">
                <a16:creationId xmlns:a16="http://schemas.microsoft.com/office/drawing/2014/main" id="{68FEC606-30FC-AB2C-116C-2F4B0D887357}"/>
              </a:ext>
            </a:extLst>
          </p:cNvPr>
          <p:cNvSpPr/>
          <p:nvPr/>
        </p:nvSpPr>
        <p:spPr>
          <a:xfrm>
            <a:off x="601914" y="2505670"/>
            <a:ext cx="2597250" cy="923330"/>
          </a:xfrm>
          <a:prstGeom prst="rect">
            <a:avLst/>
          </a:prstGeom>
          <a:noFill/>
        </p:spPr>
        <p:txBody>
          <a:bodyPr wrap="none" lIns="91440" tIns="45720" rIns="91440" bIns="45720">
            <a:spAutoFit/>
          </a:bodyPr>
          <a:lstStyle/>
          <a:p>
            <a:pPr algn="ctr"/>
            <a:r>
              <a:rPr lang="pt-BR" sz="5400" b="0" cap="none" spc="0" dirty="0" err="1">
                <a:ln w="0"/>
                <a:solidFill>
                  <a:schemeClr val="tx1"/>
                </a:solidFill>
                <a:effectLst>
                  <a:outerShdw blurRad="38100" dist="19050" dir="2700000" algn="tl" rotWithShape="0">
                    <a:schemeClr val="dk1">
                      <a:alpha val="40000"/>
                    </a:schemeClr>
                  </a:outerShdw>
                </a:effectLst>
              </a:rPr>
              <a:t>portugol</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11" name="Retângulo 10">
            <a:extLst>
              <a:ext uri="{FF2B5EF4-FFF2-40B4-BE49-F238E27FC236}">
                <a16:creationId xmlns:a16="http://schemas.microsoft.com/office/drawing/2014/main" id="{BEC983A5-FF22-E41B-C6FC-0336626D219E}"/>
              </a:ext>
            </a:extLst>
          </p:cNvPr>
          <p:cNvSpPr/>
          <p:nvPr/>
        </p:nvSpPr>
        <p:spPr>
          <a:xfrm>
            <a:off x="4979067" y="2496964"/>
            <a:ext cx="3687869" cy="923330"/>
          </a:xfrm>
          <a:prstGeom prst="rect">
            <a:avLst/>
          </a:prstGeom>
          <a:noFill/>
        </p:spPr>
        <p:txBody>
          <a:bodyPr wrap="none" lIns="91440" tIns="45720" rIns="91440" bIns="45720">
            <a:spAutoFit/>
          </a:bodyPr>
          <a:lstStyle/>
          <a:p>
            <a:pPr algn="ctr"/>
            <a:r>
              <a:rPr lang="pt-BR" sz="5400" b="0" cap="none" spc="0" dirty="0">
                <a:ln w="0"/>
                <a:solidFill>
                  <a:schemeClr val="tx1"/>
                </a:solidFill>
                <a:effectLst>
                  <a:outerShdw blurRad="38100" dist="19050" dir="2700000" algn="tl" rotWithShape="0">
                    <a:schemeClr val="dk1">
                      <a:alpha val="40000"/>
                    </a:schemeClr>
                  </a:outerShdw>
                </a:effectLst>
              </a:rPr>
              <a:t>Linguagem c</a:t>
            </a:r>
          </a:p>
        </p:txBody>
      </p:sp>
    </p:spTree>
    <p:extLst>
      <p:ext uri="{BB962C8B-B14F-4D97-AF65-F5344CB8AC3E}">
        <p14:creationId xmlns:p14="http://schemas.microsoft.com/office/powerpoint/2010/main" val="3694883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E03E0-3640-2A18-7690-E1D68DFB8777}"/>
              </a:ext>
            </a:extLst>
          </p:cNvPr>
          <p:cNvSpPr>
            <a:spLocks noGrp="1"/>
          </p:cNvSpPr>
          <p:nvPr>
            <p:ph type="title"/>
          </p:nvPr>
        </p:nvSpPr>
        <p:spPr>
          <a:xfrm>
            <a:off x="467929" y="260648"/>
            <a:ext cx="6995120" cy="1143000"/>
          </a:xfrm>
        </p:spPr>
        <p:txBody>
          <a:bodyPr/>
          <a:lstStyle/>
          <a:p>
            <a:r>
              <a:rPr lang="pt-BR" dirty="0">
                <a:solidFill>
                  <a:srgbClr val="FF0000"/>
                </a:solidFill>
              </a:rPr>
              <a:t>Operadores aritméticos</a:t>
            </a:r>
          </a:p>
        </p:txBody>
      </p:sp>
      <p:sp>
        <p:nvSpPr>
          <p:cNvPr id="3" name="Espaço Reservado para Conteúdo 2">
            <a:extLst>
              <a:ext uri="{FF2B5EF4-FFF2-40B4-BE49-F238E27FC236}">
                <a16:creationId xmlns:a16="http://schemas.microsoft.com/office/drawing/2014/main" id="{C6C8107D-F7C1-AB11-5164-527157BF3659}"/>
              </a:ext>
            </a:extLst>
          </p:cNvPr>
          <p:cNvSpPr>
            <a:spLocks noGrp="1"/>
          </p:cNvSpPr>
          <p:nvPr>
            <p:ph idx="1"/>
          </p:nvPr>
        </p:nvSpPr>
        <p:spPr>
          <a:xfrm>
            <a:off x="467929" y="1600200"/>
            <a:ext cx="6995120" cy="4781128"/>
          </a:xfrm>
        </p:spPr>
        <p:txBody>
          <a:bodyPr/>
          <a:lstStyle/>
          <a:p>
            <a:r>
              <a:rPr lang="pt-BR" sz="5400" dirty="0"/>
              <a:t>+ adição</a:t>
            </a:r>
          </a:p>
          <a:p>
            <a:pPr marL="457200" indent="-457200">
              <a:buFontTx/>
              <a:buChar char="-"/>
            </a:pPr>
            <a:r>
              <a:rPr lang="pt-BR" sz="5400" dirty="0"/>
              <a:t>Subtração</a:t>
            </a:r>
          </a:p>
          <a:p>
            <a:pPr marL="457200" indent="-457200">
              <a:buFont typeface="Arial" panose="020B0604020202020204" pitchFamily="34" charset="0"/>
              <a:buChar char="•"/>
            </a:pPr>
            <a:r>
              <a:rPr lang="pt-BR" sz="5400" dirty="0" err="1"/>
              <a:t>Multimplicação</a:t>
            </a:r>
            <a:endParaRPr lang="pt-BR" sz="5400" dirty="0"/>
          </a:p>
          <a:p>
            <a:r>
              <a:rPr lang="pt-BR" sz="5400" dirty="0"/>
              <a:t> / divisão</a:t>
            </a:r>
          </a:p>
          <a:p>
            <a:endParaRPr lang="pt-BR" dirty="0"/>
          </a:p>
        </p:txBody>
      </p:sp>
    </p:spTree>
    <p:extLst>
      <p:ext uri="{BB962C8B-B14F-4D97-AF65-F5344CB8AC3E}">
        <p14:creationId xmlns:p14="http://schemas.microsoft.com/office/powerpoint/2010/main" val="350506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E03E0-3640-2A18-7690-E1D68DFB8777}"/>
              </a:ext>
            </a:extLst>
          </p:cNvPr>
          <p:cNvSpPr>
            <a:spLocks noGrp="1"/>
          </p:cNvSpPr>
          <p:nvPr>
            <p:ph type="title"/>
          </p:nvPr>
        </p:nvSpPr>
        <p:spPr>
          <a:xfrm>
            <a:off x="467929" y="232513"/>
            <a:ext cx="6995120" cy="1143000"/>
          </a:xfrm>
        </p:spPr>
        <p:txBody>
          <a:bodyPr/>
          <a:lstStyle/>
          <a:p>
            <a:r>
              <a:rPr lang="pt-BR" dirty="0">
                <a:solidFill>
                  <a:srgbClr val="FF0000"/>
                </a:solidFill>
              </a:rPr>
              <a:t>Operadores lógicos</a:t>
            </a:r>
          </a:p>
        </p:txBody>
      </p:sp>
      <p:graphicFrame>
        <p:nvGraphicFramePr>
          <p:cNvPr id="5" name="Tabela 5">
            <a:extLst>
              <a:ext uri="{FF2B5EF4-FFF2-40B4-BE49-F238E27FC236}">
                <a16:creationId xmlns:a16="http://schemas.microsoft.com/office/drawing/2014/main" id="{6450F3F8-031D-F8C5-D443-5E3EEAF8369B}"/>
              </a:ext>
            </a:extLst>
          </p:cNvPr>
          <p:cNvGraphicFramePr>
            <a:graphicFrameLocks noGrp="1"/>
          </p:cNvGraphicFramePr>
          <p:nvPr>
            <p:ph idx="1"/>
            <p:extLst>
              <p:ext uri="{D42A27DB-BD31-4B8C-83A1-F6EECF244321}">
                <p14:modId xmlns:p14="http://schemas.microsoft.com/office/powerpoint/2010/main" val="1359230385"/>
              </p:ext>
            </p:extLst>
          </p:nvPr>
        </p:nvGraphicFramePr>
        <p:xfrm>
          <a:off x="494148" y="1628800"/>
          <a:ext cx="7931224" cy="4133752"/>
        </p:xfrm>
        <a:graphic>
          <a:graphicData uri="http://schemas.openxmlformats.org/drawingml/2006/table">
            <a:tbl>
              <a:tblPr firstRow="1" bandRow="1">
                <a:tableStyleId>{5C22544A-7EE6-4342-B048-85BDC9FD1C3A}</a:tableStyleId>
              </a:tblPr>
              <a:tblGrid>
                <a:gridCol w="3965612">
                  <a:extLst>
                    <a:ext uri="{9D8B030D-6E8A-4147-A177-3AD203B41FA5}">
                      <a16:colId xmlns:a16="http://schemas.microsoft.com/office/drawing/2014/main" val="3241154789"/>
                    </a:ext>
                  </a:extLst>
                </a:gridCol>
                <a:gridCol w="3965612">
                  <a:extLst>
                    <a:ext uri="{9D8B030D-6E8A-4147-A177-3AD203B41FA5}">
                      <a16:colId xmlns:a16="http://schemas.microsoft.com/office/drawing/2014/main" val="4174279107"/>
                    </a:ext>
                  </a:extLst>
                </a:gridCol>
              </a:tblGrid>
              <a:tr h="590536">
                <a:tc>
                  <a:txBody>
                    <a:bodyPr/>
                    <a:lstStyle/>
                    <a:p>
                      <a:pPr algn="ctr"/>
                      <a:r>
                        <a:rPr lang="pt-BR" sz="2800" dirty="0"/>
                        <a:t>TIPO</a:t>
                      </a:r>
                    </a:p>
                  </a:txBody>
                  <a:tcPr/>
                </a:tc>
                <a:tc>
                  <a:txBody>
                    <a:bodyPr/>
                    <a:lstStyle/>
                    <a:p>
                      <a:pPr algn="ctr"/>
                      <a:r>
                        <a:rPr lang="pt-BR" sz="2800" dirty="0"/>
                        <a:t>Símbolo do operador</a:t>
                      </a:r>
                    </a:p>
                  </a:txBody>
                  <a:tcPr/>
                </a:tc>
                <a:extLst>
                  <a:ext uri="{0D108BD9-81ED-4DB2-BD59-A6C34878D82A}">
                    <a16:rowId xmlns:a16="http://schemas.microsoft.com/office/drawing/2014/main" val="3128784912"/>
                  </a:ext>
                </a:extLst>
              </a:tr>
              <a:tr h="590536">
                <a:tc>
                  <a:txBody>
                    <a:bodyPr/>
                    <a:lstStyle/>
                    <a:p>
                      <a:pPr algn="ctr"/>
                      <a:r>
                        <a:rPr lang="pt-BR" sz="2800" dirty="0"/>
                        <a:t>igualdade</a:t>
                      </a:r>
                    </a:p>
                  </a:txBody>
                  <a:tcPr/>
                </a:tc>
                <a:tc>
                  <a:txBody>
                    <a:bodyPr/>
                    <a:lstStyle/>
                    <a:p>
                      <a:pPr algn="ctr"/>
                      <a:r>
                        <a:rPr lang="pt-BR" sz="2800" dirty="0"/>
                        <a:t>=</a:t>
                      </a:r>
                    </a:p>
                  </a:txBody>
                  <a:tcPr/>
                </a:tc>
                <a:extLst>
                  <a:ext uri="{0D108BD9-81ED-4DB2-BD59-A6C34878D82A}">
                    <a16:rowId xmlns:a16="http://schemas.microsoft.com/office/drawing/2014/main" val="2342745179"/>
                  </a:ext>
                </a:extLst>
              </a:tr>
              <a:tr h="590536">
                <a:tc>
                  <a:txBody>
                    <a:bodyPr/>
                    <a:lstStyle/>
                    <a:p>
                      <a:pPr algn="ctr"/>
                      <a:r>
                        <a:rPr lang="pt-BR" sz="2800" dirty="0"/>
                        <a:t>menor</a:t>
                      </a:r>
                    </a:p>
                  </a:txBody>
                  <a:tcPr/>
                </a:tc>
                <a:tc>
                  <a:txBody>
                    <a:bodyPr/>
                    <a:lstStyle/>
                    <a:p>
                      <a:pPr algn="ctr"/>
                      <a:r>
                        <a:rPr lang="pt-BR" sz="2800" dirty="0"/>
                        <a:t>&lt;</a:t>
                      </a:r>
                    </a:p>
                  </a:txBody>
                  <a:tcPr/>
                </a:tc>
                <a:extLst>
                  <a:ext uri="{0D108BD9-81ED-4DB2-BD59-A6C34878D82A}">
                    <a16:rowId xmlns:a16="http://schemas.microsoft.com/office/drawing/2014/main" val="1521644034"/>
                  </a:ext>
                </a:extLst>
              </a:tr>
              <a:tr h="590536">
                <a:tc>
                  <a:txBody>
                    <a:bodyPr/>
                    <a:lstStyle/>
                    <a:p>
                      <a:pPr algn="ctr"/>
                      <a:r>
                        <a:rPr lang="pt-BR" sz="2800" dirty="0"/>
                        <a:t>maior</a:t>
                      </a:r>
                    </a:p>
                  </a:txBody>
                  <a:tcPr/>
                </a:tc>
                <a:tc>
                  <a:txBody>
                    <a:bodyPr/>
                    <a:lstStyle/>
                    <a:p>
                      <a:pPr algn="ctr"/>
                      <a:r>
                        <a:rPr lang="pt-BR" sz="2800" dirty="0"/>
                        <a:t>&gt;</a:t>
                      </a:r>
                    </a:p>
                  </a:txBody>
                  <a:tcPr/>
                </a:tc>
                <a:extLst>
                  <a:ext uri="{0D108BD9-81ED-4DB2-BD59-A6C34878D82A}">
                    <a16:rowId xmlns:a16="http://schemas.microsoft.com/office/drawing/2014/main" val="1338960955"/>
                  </a:ext>
                </a:extLst>
              </a:tr>
              <a:tr h="590536">
                <a:tc>
                  <a:txBody>
                    <a:bodyPr/>
                    <a:lstStyle/>
                    <a:p>
                      <a:pPr algn="ctr"/>
                      <a:r>
                        <a:rPr lang="pt-BR" sz="2800" dirty="0"/>
                        <a:t>Menor ou igual</a:t>
                      </a:r>
                    </a:p>
                  </a:txBody>
                  <a:tcPr/>
                </a:tc>
                <a:tc>
                  <a:txBody>
                    <a:bodyPr/>
                    <a:lstStyle/>
                    <a:p>
                      <a:pPr algn="ctr"/>
                      <a:r>
                        <a:rPr lang="pt-BR" sz="2800" dirty="0"/>
                        <a:t>&lt;=</a:t>
                      </a:r>
                    </a:p>
                  </a:txBody>
                  <a:tcPr/>
                </a:tc>
                <a:extLst>
                  <a:ext uri="{0D108BD9-81ED-4DB2-BD59-A6C34878D82A}">
                    <a16:rowId xmlns:a16="http://schemas.microsoft.com/office/drawing/2014/main" val="824614111"/>
                  </a:ext>
                </a:extLst>
              </a:tr>
              <a:tr h="590536">
                <a:tc>
                  <a:txBody>
                    <a:bodyPr/>
                    <a:lstStyle/>
                    <a:p>
                      <a:pPr algn="ctr"/>
                      <a:r>
                        <a:rPr lang="pt-BR" sz="2800" dirty="0"/>
                        <a:t>Maior ou igual</a:t>
                      </a:r>
                    </a:p>
                  </a:txBody>
                  <a:tcPr/>
                </a:tc>
                <a:tc>
                  <a:txBody>
                    <a:bodyPr/>
                    <a:lstStyle/>
                    <a:p>
                      <a:pPr algn="ctr"/>
                      <a:r>
                        <a:rPr lang="pt-BR" sz="2800" dirty="0"/>
                        <a:t>&gt;=</a:t>
                      </a:r>
                    </a:p>
                  </a:txBody>
                  <a:tcPr/>
                </a:tc>
                <a:extLst>
                  <a:ext uri="{0D108BD9-81ED-4DB2-BD59-A6C34878D82A}">
                    <a16:rowId xmlns:a16="http://schemas.microsoft.com/office/drawing/2014/main" val="2129082741"/>
                  </a:ext>
                </a:extLst>
              </a:tr>
              <a:tr h="590536">
                <a:tc>
                  <a:txBody>
                    <a:bodyPr/>
                    <a:lstStyle/>
                    <a:p>
                      <a:pPr algn="ctr"/>
                      <a:r>
                        <a:rPr lang="pt-BR" sz="2800" dirty="0"/>
                        <a:t>Diferente</a:t>
                      </a:r>
                    </a:p>
                  </a:txBody>
                  <a:tcPr/>
                </a:tc>
                <a:tc>
                  <a:txBody>
                    <a:bodyPr/>
                    <a:lstStyle/>
                    <a:p>
                      <a:pPr algn="ctr"/>
                      <a:r>
                        <a:rPr lang="pt-BR" sz="2800" dirty="0"/>
                        <a:t>&lt;&gt;</a:t>
                      </a:r>
                    </a:p>
                  </a:txBody>
                  <a:tcPr/>
                </a:tc>
                <a:extLst>
                  <a:ext uri="{0D108BD9-81ED-4DB2-BD59-A6C34878D82A}">
                    <a16:rowId xmlns:a16="http://schemas.microsoft.com/office/drawing/2014/main" val="1775581822"/>
                  </a:ext>
                </a:extLst>
              </a:tr>
            </a:tbl>
          </a:graphicData>
        </a:graphic>
      </p:graphicFrame>
    </p:spTree>
    <p:extLst>
      <p:ext uri="{BB962C8B-B14F-4D97-AF65-F5344CB8AC3E}">
        <p14:creationId xmlns:p14="http://schemas.microsoft.com/office/powerpoint/2010/main" val="3318009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E03E0-3640-2A18-7690-E1D68DFB8777}"/>
              </a:ext>
            </a:extLst>
          </p:cNvPr>
          <p:cNvSpPr>
            <a:spLocks noGrp="1"/>
          </p:cNvSpPr>
          <p:nvPr>
            <p:ph type="title"/>
          </p:nvPr>
        </p:nvSpPr>
        <p:spPr>
          <a:xfrm>
            <a:off x="467929" y="232513"/>
            <a:ext cx="6995120" cy="1143000"/>
          </a:xfrm>
        </p:spPr>
        <p:txBody>
          <a:bodyPr/>
          <a:lstStyle/>
          <a:p>
            <a:r>
              <a:rPr lang="pt-BR" dirty="0">
                <a:solidFill>
                  <a:srgbClr val="FF0000"/>
                </a:solidFill>
              </a:rPr>
              <a:t>Operadores lógicos</a:t>
            </a:r>
          </a:p>
        </p:txBody>
      </p:sp>
      <p:graphicFrame>
        <p:nvGraphicFramePr>
          <p:cNvPr id="7" name="Tabela 5">
            <a:extLst>
              <a:ext uri="{FF2B5EF4-FFF2-40B4-BE49-F238E27FC236}">
                <a16:creationId xmlns:a16="http://schemas.microsoft.com/office/drawing/2014/main" id="{B83B3FDF-E8BA-AAE9-99DE-DD712023090A}"/>
              </a:ext>
            </a:extLst>
          </p:cNvPr>
          <p:cNvGraphicFramePr>
            <a:graphicFrameLocks/>
          </p:cNvGraphicFramePr>
          <p:nvPr>
            <p:extLst>
              <p:ext uri="{D42A27DB-BD31-4B8C-83A1-F6EECF244321}">
                <p14:modId xmlns:p14="http://schemas.microsoft.com/office/powerpoint/2010/main" val="2363047752"/>
              </p:ext>
            </p:extLst>
          </p:nvPr>
        </p:nvGraphicFramePr>
        <p:xfrm>
          <a:off x="435990" y="1209728"/>
          <a:ext cx="7520385" cy="4595536"/>
        </p:xfrm>
        <a:graphic>
          <a:graphicData uri="http://schemas.openxmlformats.org/drawingml/2006/table">
            <a:tbl>
              <a:tblPr firstRow="1" bandRow="1">
                <a:tableStyleId>{5C22544A-7EE6-4342-B048-85BDC9FD1C3A}</a:tableStyleId>
              </a:tblPr>
              <a:tblGrid>
                <a:gridCol w="2506795">
                  <a:extLst>
                    <a:ext uri="{9D8B030D-6E8A-4147-A177-3AD203B41FA5}">
                      <a16:colId xmlns:a16="http://schemas.microsoft.com/office/drawing/2014/main" val="3241154789"/>
                    </a:ext>
                  </a:extLst>
                </a:gridCol>
                <a:gridCol w="2506795">
                  <a:extLst>
                    <a:ext uri="{9D8B030D-6E8A-4147-A177-3AD203B41FA5}">
                      <a16:colId xmlns:a16="http://schemas.microsoft.com/office/drawing/2014/main" val="4174279107"/>
                    </a:ext>
                  </a:extLst>
                </a:gridCol>
                <a:gridCol w="2506795">
                  <a:extLst>
                    <a:ext uri="{9D8B030D-6E8A-4147-A177-3AD203B41FA5}">
                      <a16:colId xmlns:a16="http://schemas.microsoft.com/office/drawing/2014/main" val="113706588"/>
                    </a:ext>
                  </a:extLst>
                </a:gridCol>
              </a:tblGrid>
              <a:tr h="849997">
                <a:tc>
                  <a:txBody>
                    <a:bodyPr/>
                    <a:lstStyle/>
                    <a:p>
                      <a:pPr algn="ctr"/>
                      <a:r>
                        <a:rPr lang="pt-BR" sz="2000" dirty="0"/>
                        <a:t>nome </a:t>
                      </a:r>
                    </a:p>
                  </a:txBody>
                  <a:tcPr/>
                </a:tc>
                <a:tc>
                  <a:txBody>
                    <a:bodyPr/>
                    <a:lstStyle/>
                    <a:p>
                      <a:pPr algn="ctr"/>
                      <a:r>
                        <a:rPr lang="pt-BR" sz="2000" dirty="0"/>
                        <a:t>operador</a:t>
                      </a:r>
                    </a:p>
                  </a:txBody>
                  <a:tcPr/>
                </a:tc>
                <a:tc>
                  <a:txBody>
                    <a:bodyPr/>
                    <a:lstStyle/>
                    <a:p>
                      <a:pPr algn="ctr"/>
                      <a:r>
                        <a:rPr lang="pt-BR" sz="2000" dirty="0"/>
                        <a:t>exemplo</a:t>
                      </a:r>
                    </a:p>
                  </a:txBody>
                  <a:tcPr/>
                </a:tc>
                <a:extLst>
                  <a:ext uri="{0D108BD9-81ED-4DB2-BD59-A6C34878D82A}">
                    <a16:rowId xmlns:a16="http://schemas.microsoft.com/office/drawing/2014/main" val="3128784912"/>
                  </a:ext>
                </a:extLst>
              </a:tr>
              <a:tr h="1447771">
                <a:tc>
                  <a:txBody>
                    <a:bodyPr/>
                    <a:lstStyle/>
                    <a:p>
                      <a:pPr algn="ctr"/>
                      <a:r>
                        <a:rPr lang="pt-BR" sz="2000" dirty="0"/>
                        <a:t>Conjunção</a:t>
                      </a:r>
                    </a:p>
                  </a:txBody>
                  <a:tcPr/>
                </a:tc>
                <a:tc>
                  <a:txBody>
                    <a:bodyPr/>
                    <a:lstStyle/>
                    <a:p>
                      <a:pPr algn="ctr"/>
                      <a:r>
                        <a:rPr lang="pt-BR" sz="2000" dirty="0"/>
                        <a:t>E</a:t>
                      </a:r>
                    </a:p>
                  </a:txBody>
                  <a:tcPr/>
                </a:tc>
                <a:tc>
                  <a:txBody>
                    <a:bodyPr/>
                    <a:lstStyle/>
                    <a:p>
                      <a:pPr algn="ctr"/>
                      <a:r>
                        <a:rPr lang="pt-BR" sz="2000" dirty="0"/>
                        <a:t>Verdadeiro quando ambas proposições verdadeiras</a:t>
                      </a:r>
                    </a:p>
                  </a:txBody>
                  <a:tcPr/>
                </a:tc>
                <a:extLst>
                  <a:ext uri="{0D108BD9-81ED-4DB2-BD59-A6C34878D82A}">
                    <a16:rowId xmlns:a16="http://schemas.microsoft.com/office/drawing/2014/main" val="2342745179"/>
                  </a:ext>
                </a:extLst>
              </a:tr>
              <a:tr h="1447771">
                <a:tc>
                  <a:txBody>
                    <a:bodyPr/>
                    <a:lstStyle/>
                    <a:p>
                      <a:pPr algn="ctr"/>
                      <a:r>
                        <a:rPr lang="pt-BR" sz="2000" dirty="0"/>
                        <a:t>Disjunção</a:t>
                      </a:r>
                    </a:p>
                  </a:txBody>
                  <a:tcPr/>
                </a:tc>
                <a:tc>
                  <a:txBody>
                    <a:bodyPr/>
                    <a:lstStyle/>
                    <a:p>
                      <a:pPr algn="ctr"/>
                      <a:r>
                        <a:rPr lang="pt-BR" sz="2000" dirty="0"/>
                        <a:t>OU</a:t>
                      </a:r>
                    </a:p>
                  </a:txBody>
                  <a:tcPr/>
                </a:tc>
                <a:tc>
                  <a:txBody>
                    <a:bodyPr/>
                    <a:lstStyle/>
                    <a:p>
                      <a:pPr algn="ctr"/>
                      <a:r>
                        <a:rPr lang="pt-BR" sz="2000" dirty="0"/>
                        <a:t>Retorna verdadeiro quando pelo menos uma proposição é verdadeira</a:t>
                      </a:r>
                    </a:p>
                  </a:txBody>
                  <a:tcPr/>
                </a:tc>
                <a:extLst>
                  <a:ext uri="{0D108BD9-81ED-4DB2-BD59-A6C34878D82A}">
                    <a16:rowId xmlns:a16="http://schemas.microsoft.com/office/drawing/2014/main" val="1521644034"/>
                  </a:ext>
                </a:extLst>
              </a:tr>
              <a:tr h="849997">
                <a:tc>
                  <a:txBody>
                    <a:bodyPr/>
                    <a:lstStyle/>
                    <a:p>
                      <a:pPr algn="ctr"/>
                      <a:r>
                        <a:rPr lang="pt-BR" sz="2000" dirty="0"/>
                        <a:t>Negação</a:t>
                      </a:r>
                    </a:p>
                  </a:txBody>
                  <a:tcPr/>
                </a:tc>
                <a:tc>
                  <a:txBody>
                    <a:bodyPr/>
                    <a:lstStyle/>
                    <a:p>
                      <a:pPr algn="ctr"/>
                      <a:r>
                        <a:rPr lang="pt-BR" sz="2000" dirty="0"/>
                        <a:t>Não</a:t>
                      </a:r>
                    </a:p>
                  </a:txBody>
                  <a:tcPr/>
                </a:tc>
                <a:tc>
                  <a:txBody>
                    <a:bodyPr/>
                    <a:lstStyle/>
                    <a:p>
                      <a:pPr algn="ctr"/>
                      <a:r>
                        <a:rPr lang="pt-BR" sz="2000" dirty="0"/>
                        <a:t>Inverte o resultado</a:t>
                      </a:r>
                    </a:p>
                  </a:txBody>
                  <a:tcPr/>
                </a:tc>
                <a:extLst>
                  <a:ext uri="{0D108BD9-81ED-4DB2-BD59-A6C34878D82A}">
                    <a16:rowId xmlns:a16="http://schemas.microsoft.com/office/drawing/2014/main" val="1338960955"/>
                  </a:ext>
                </a:extLst>
              </a:tr>
            </a:tbl>
          </a:graphicData>
        </a:graphic>
      </p:graphicFrame>
    </p:spTree>
    <p:extLst>
      <p:ext uri="{BB962C8B-B14F-4D97-AF65-F5344CB8AC3E}">
        <p14:creationId xmlns:p14="http://schemas.microsoft.com/office/powerpoint/2010/main" val="1276004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FC750-69EF-BB61-7C48-E0C6E3DFCF44}"/>
              </a:ext>
            </a:extLst>
          </p:cNvPr>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rPr>
              <a:t>O CONCEITO DE VARIÁVEIS</a:t>
            </a:r>
          </a:p>
        </p:txBody>
      </p:sp>
      <p:sp>
        <p:nvSpPr>
          <p:cNvPr id="3" name="Espaço Reservado para Conteúdo 2">
            <a:extLst>
              <a:ext uri="{FF2B5EF4-FFF2-40B4-BE49-F238E27FC236}">
                <a16:creationId xmlns:a16="http://schemas.microsoft.com/office/drawing/2014/main" id="{8ACA9B57-6028-A6E7-8989-809FAE7AE636}"/>
              </a:ext>
            </a:extLst>
          </p:cNvPr>
          <p:cNvSpPr>
            <a:spLocks noGrp="1"/>
          </p:cNvSpPr>
          <p:nvPr>
            <p:ph idx="1"/>
          </p:nvPr>
        </p:nvSpPr>
        <p:spPr/>
        <p:txBody>
          <a:bodyPr>
            <a:normAutofit/>
          </a:bodyPr>
          <a:lstStyle/>
          <a:p>
            <a:r>
              <a:rPr lang="pt-BR" dirty="0"/>
              <a:t>O QUE SÃO VARIÁVEIS?</a:t>
            </a:r>
          </a:p>
          <a:p>
            <a:r>
              <a:rPr lang="pt-BR" dirty="0"/>
              <a:t>É uma posição reservada na memória para armazenar, valores, textos, etc.</a:t>
            </a:r>
          </a:p>
          <a:p>
            <a:endParaRPr lang="pt-BR" dirty="0"/>
          </a:p>
          <a:p>
            <a:r>
              <a:rPr lang="pt-BR" dirty="0"/>
              <a:t>Para definir uma variável podemos utilizar Letras, Números, letras e números.</a:t>
            </a:r>
          </a:p>
          <a:p>
            <a:endParaRPr lang="pt-BR" dirty="0"/>
          </a:p>
        </p:txBody>
      </p:sp>
    </p:spTree>
    <p:extLst>
      <p:ext uri="{BB962C8B-B14F-4D97-AF65-F5344CB8AC3E}">
        <p14:creationId xmlns:p14="http://schemas.microsoft.com/office/powerpoint/2010/main" val="922592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7207B7-D2CD-4A9F-B2DE-BFBF8DB9C3BB}"/>
              </a:ext>
            </a:extLst>
          </p:cNvPr>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rPr>
              <a:t>TIPOS DE VARIÁVEIS</a:t>
            </a:r>
          </a:p>
        </p:txBody>
      </p:sp>
      <p:sp>
        <p:nvSpPr>
          <p:cNvPr id="3" name="Espaço Reservado para Conteúdo 2">
            <a:extLst>
              <a:ext uri="{FF2B5EF4-FFF2-40B4-BE49-F238E27FC236}">
                <a16:creationId xmlns:a16="http://schemas.microsoft.com/office/drawing/2014/main" id="{A933EC1F-8AA3-46AD-AFF1-1D27A1422E92}"/>
              </a:ext>
            </a:extLst>
          </p:cNvPr>
          <p:cNvSpPr>
            <a:spLocks noGrp="1"/>
          </p:cNvSpPr>
          <p:nvPr>
            <p:ph idx="1"/>
          </p:nvPr>
        </p:nvSpPr>
        <p:spPr>
          <a:xfrm>
            <a:off x="457200" y="1888232"/>
            <a:ext cx="9227368" cy="4781128"/>
          </a:xfrm>
        </p:spPr>
        <p:txBody>
          <a:bodyPr/>
          <a:lstStyle/>
          <a:p>
            <a:r>
              <a:rPr lang="pt-BR" dirty="0"/>
              <a:t>As variáveis e as constantes podem ser divididas em quatro categorias: </a:t>
            </a:r>
          </a:p>
          <a:p>
            <a:r>
              <a:rPr lang="pt-BR" dirty="0"/>
              <a:t>• </a:t>
            </a:r>
            <a:r>
              <a:rPr lang="pt-BR" dirty="0">
                <a:solidFill>
                  <a:srgbClr val="FF0000"/>
                </a:solidFill>
              </a:rPr>
              <a:t>Numéricas</a:t>
            </a:r>
            <a:r>
              <a:rPr lang="pt-BR" dirty="0"/>
              <a:t>: referem-se ao uso de números, as quais posteriormente podem ser utilizadas em cálculos; </a:t>
            </a:r>
          </a:p>
          <a:p>
            <a:r>
              <a:rPr lang="pt-BR" dirty="0"/>
              <a:t>• </a:t>
            </a:r>
            <a:r>
              <a:rPr lang="pt-BR" dirty="0">
                <a:solidFill>
                  <a:srgbClr val="FF0000"/>
                </a:solidFill>
              </a:rPr>
              <a:t>Caracteres</a:t>
            </a:r>
            <a:r>
              <a:rPr lang="pt-BR" dirty="0"/>
              <a:t>: específicos para o armazenamento de caracteres, ou seja, eles não contêm números. Exemplo: nomes, </a:t>
            </a:r>
            <a:r>
              <a:rPr lang="pt-BR" dirty="0" err="1"/>
              <a:t>meses,dias</a:t>
            </a:r>
            <a:r>
              <a:rPr lang="pt-BR" dirty="0"/>
              <a:t> da semana, </a:t>
            </a:r>
            <a:r>
              <a:rPr lang="pt-BR" dirty="0" err="1"/>
              <a:t>etc</a:t>
            </a:r>
            <a:r>
              <a:rPr lang="pt-BR" dirty="0"/>
              <a:t>;</a:t>
            </a:r>
          </a:p>
        </p:txBody>
      </p:sp>
    </p:spTree>
    <p:extLst>
      <p:ext uri="{BB962C8B-B14F-4D97-AF65-F5344CB8AC3E}">
        <p14:creationId xmlns:p14="http://schemas.microsoft.com/office/powerpoint/2010/main" val="902874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62B6F77-3C3B-4A64-A73D-76C18DD3E8CA}"/>
              </a:ext>
            </a:extLst>
          </p:cNvPr>
          <p:cNvSpPr>
            <a:spLocks noGrp="1"/>
          </p:cNvSpPr>
          <p:nvPr>
            <p:ph idx="1"/>
          </p:nvPr>
        </p:nvSpPr>
        <p:spPr/>
        <p:txBody>
          <a:bodyPr/>
          <a:lstStyle/>
          <a:p>
            <a:r>
              <a:rPr lang="pt-BR" dirty="0"/>
              <a:t>• </a:t>
            </a:r>
            <a:r>
              <a:rPr lang="pt-BR" dirty="0">
                <a:solidFill>
                  <a:srgbClr val="FF0000"/>
                </a:solidFill>
              </a:rPr>
              <a:t>Alfanuméricas</a:t>
            </a:r>
            <a:r>
              <a:rPr lang="pt-BR" dirty="0"/>
              <a:t>: específicas para dados que contenham caracteres e/ou números. Estes tipos de variáveis não podem ser usadas para relações matemáticas; </a:t>
            </a:r>
          </a:p>
          <a:p>
            <a:r>
              <a:rPr lang="pt-BR" dirty="0"/>
              <a:t>• </a:t>
            </a:r>
            <a:r>
              <a:rPr lang="pt-BR" dirty="0">
                <a:solidFill>
                  <a:srgbClr val="FF0000"/>
                </a:solidFill>
              </a:rPr>
              <a:t>Lógicas</a:t>
            </a:r>
            <a:r>
              <a:rPr lang="pt-BR" dirty="0"/>
              <a:t>: armazenam apenas dados lógicos que podem ser Verdadeiro ou Falso.</a:t>
            </a:r>
          </a:p>
        </p:txBody>
      </p:sp>
      <p:sp>
        <p:nvSpPr>
          <p:cNvPr id="4" name="Título 1">
            <a:extLst>
              <a:ext uri="{FF2B5EF4-FFF2-40B4-BE49-F238E27FC236}">
                <a16:creationId xmlns:a16="http://schemas.microsoft.com/office/drawing/2014/main" id="{DB72D80B-76D4-44E6-BAF8-211C3B1E0002}"/>
              </a:ext>
            </a:extLst>
          </p:cNvPr>
          <p:cNvSpPr>
            <a:spLocks noGrp="1"/>
          </p:cNvSpPr>
          <p:nvPr>
            <p:ph type="title"/>
          </p:nvPr>
        </p:nvSpPr>
        <p:spPr>
          <a:xfrm>
            <a:off x="457200" y="476672"/>
            <a:ext cx="6995120" cy="1143000"/>
          </a:xfrm>
        </p:spPr>
        <p:txBody>
          <a:bodyPr/>
          <a:lstStyle/>
          <a:p>
            <a:r>
              <a:rPr lang="pt-BR" b="1" dirty="0">
                <a:solidFill>
                  <a:srgbClr val="FF0000"/>
                </a:solidFill>
                <a:effectLst>
                  <a:outerShdw blurRad="38100" dist="38100" dir="2700000" algn="tl">
                    <a:srgbClr val="000000">
                      <a:alpha val="43137"/>
                    </a:srgbClr>
                  </a:outerShdw>
                </a:effectLst>
              </a:rPr>
              <a:t>TIPOS DE VARIÁVEIS</a:t>
            </a:r>
          </a:p>
        </p:txBody>
      </p:sp>
    </p:spTree>
    <p:extLst>
      <p:ext uri="{BB962C8B-B14F-4D97-AF65-F5344CB8AC3E}">
        <p14:creationId xmlns:p14="http://schemas.microsoft.com/office/powerpoint/2010/main" val="73612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A8819-CD95-2231-C033-675AAF62C077}"/>
              </a:ext>
            </a:extLst>
          </p:cNvPr>
          <p:cNvSpPr>
            <a:spLocks noGrp="1"/>
          </p:cNvSpPr>
          <p:nvPr>
            <p:ph type="title"/>
          </p:nvPr>
        </p:nvSpPr>
        <p:spPr>
          <a:xfrm>
            <a:off x="323528" y="0"/>
            <a:ext cx="6995120" cy="1143000"/>
          </a:xfrm>
        </p:spPr>
        <p:txBody>
          <a:bodyPr/>
          <a:lstStyle/>
          <a:p>
            <a:r>
              <a:rPr lang="pt-BR" b="1" dirty="0">
                <a:solidFill>
                  <a:srgbClr val="FF0000"/>
                </a:solidFill>
                <a:effectLst>
                  <a:outerShdw blurRad="38100" dist="38100" dir="2700000" algn="tl">
                    <a:srgbClr val="000000">
                      <a:alpha val="43137"/>
                    </a:srgbClr>
                  </a:outerShdw>
                </a:effectLst>
              </a:rPr>
              <a:t>Sobre a lógica</a:t>
            </a:r>
          </a:p>
        </p:txBody>
      </p:sp>
      <p:sp>
        <p:nvSpPr>
          <p:cNvPr id="3" name="Espaço Reservado para Conteúdo 2">
            <a:extLst>
              <a:ext uri="{FF2B5EF4-FFF2-40B4-BE49-F238E27FC236}">
                <a16:creationId xmlns:a16="http://schemas.microsoft.com/office/drawing/2014/main" id="{A9BBF774-B2D3-A564-4F1A-BA25DF69E3FD}"/>
              </a:ext>
            </a:extLst>
          </p:cNvPr>
          <p:cNvSpPr>
            <a:spLocks noGrp="1"/>
          </p:cNvSpPr>
          <p:nvPr>
            <p:ph idx="1"/>
          </p:nvPr>
        </p:nvSpPr>
        <p:spPr>
          <a:xfrm>
            <a:off x="337842" y="1268760"/>
            <a:ext cx="8686800" cy="4781128"/>
          </a:xfrm>
        </p:spPr>
        <p:txBody>
          <a:bodyPr>
            <a:normAutofit fontScale="85000" lnSpcReduction="20000"/>
          </a:bodyPr>
          <a:lstStyle/>
          <a:p>
            <a:r>
              <a:rPr lang="pt-BR" b="0" i="0" dirty="0">
                <a:effectLst/>
                <a:latin typeface="Roboto" panose="02000000000000000000" pitchFamily="2" charset="0"/>
              </a:rPr>
              <a:t>A lógica é baseada em argumentos que podem ser </a:t>
            </a:r>
            <a:r>
              <a:rPr lang="pt-BR" b="1" i="0" dirty="0">
                <a:effectLst>
                  <a:outerShdw blurRad="38100" dist="38100" dir="2700000" algn="tl">
                    <a:srgbClr val="000000">
                      <a:alpha val="43137"/>
                    </a:srgbClr>
                  </a:outerShdw>
                </a:effectLst>
                <a:latin typeface="Roboto" panose="02000000000000000000" pitchFamily="2" charset="0"/>
              </a:rPr>
              <a:t>indutivos</a:t>
            </a:r>
            <a:r>
              <a:rPr lang="pt-BR" b="0" i="0" dirty="0">
                <a:effectLst/>
                <a:latin typeface="Roboto" panose="02000000000000000000" pitchFamily="2" charset="0"/>
              </a:rPr>
              <a:t> ou </a:t>
            </a:r>
            <a:r>
              <a:rPr lang="pt-BR" b="1" i="0" dirty="0">
                <a:effectLst>
                  <a:outerShdw blurRad="38100" dist="38100" dir="2700000" algn="tl">
                    <a:srgbClr val="000000">
                      <a:alpha val="43137"/>
                    </a:srgbClr>
                  </a:outerShdw>
                </a:effectLst>
                <a:latin typeface="Roboto" panose="02000000000000000000" pitchFamily="2" charset="0"/>
              </a:rPr>
              <a:t>dedutivos</a:t>
            </a:r>
            <a:r>
              <a:rPr lang="pt-BR" b="0" i="0" dirty="0">
                <a:effectLst/>
                <a:latin typeface="Roboto" panose="02000000000000000000" pitchFamily="2" charset="0"/>
              </a:rPr>
              <a:t>.</a:t>
            </a:r>
          </a:p>
          <a:p>
            <a:br>
              <a:rPr lang="pt-BR" b="0" i="0" dirty="0">
                <a:effectLst/>
                <a:latin typeface="Roboto" panose="02000000000000000000" pitchFamily="2" charset="0"/>
              </a:rPr>
            </a:br>
            <a:r>
              <a:rPr lang="pt-BR" b="0" i="0" dirty="0">
                <a:effectLst/>
                <a:latin typeface="Roboto" panose="02000000000000000000" pitchFamily="2" charset="0"/>
              </a:rPr>
              <a:t>Confira como a autora Sandra </a:t>
            </a:r>
            <a:r>
              <a:rPr lang="pt-BR" b="0" i="0" dirty="0" err="1">
                <a:effectLst/>
                <a:latin typeface="Roboto" panose="02000000000000000000" pitchFamily="2" charset="0"/>
              </a:rPr>
              <a:t>Puga</a:t>
            </a:r>
            <a:r>
              <a:rPr lang="pt-BR" b="0" i="0" dirty="0">
                <a:effectLst/>
                <a:latin typeface="Roboto" panose="02000000000000000000" pitchFamily="2" charset="0"/>
              </a:rPr>
              <a:t>, os define:</a:t>
            </a:r>
          </a:p>
          <a:p>
            <a:endParaRPr lang="pt-BR" dirty="0"/>
          </a:p>
          <a:p>
            <a:r>
              <a:rPr lang="pt-BR" b="0" i="0" dirty="0">
                <a:effectLst/>
                <a:latin typeface="Roboto" panose="02000000000000000000" pitchFamily="2" charset="0"/>
              </a:rPr>
              <a:t>Os argumentos </a:t>
            </a:r>
            <a:r>
              <a:rPr lang="pt-BR" sz="4200" b="1" i="0" dirty="0">
                <a:effectLst/>
                <a:latin typeface="inherit"/>
              </a:rPr>
              <a:t>indutivos</a:t>
            </a:r>
            <a:r>
              <a:rPr lang="pt-BR" b="0" i="0" dirty="0">
                <a:effectLst/>
                <a:latin typeface="Roboto" panose="02000000000000000000" pitchFamily="2" charset="0"/>
              </a:rPr>
              <a:t> são aqueles em que se pode chegar a uma solução analisando dados existentes, fazendo uma analogia.</a:t>
            </a:r>
            <a:br>
              <a:rPr lang="pt-BR" b="0" i="0" dirty="0">
                <a:effectLst/>
                <a:latin typeface="Roboto" panose="02000000000000000000" pitchFamily="2" charset="0"/>
              </a:rPr>
            </a:br>
            <a:br>
              <a:rPr lang="pt-BR" dirty="0"/>
            </a:br>
            <a:r>
              <a:rPr lang="pt-BR" b="0" i="0" dirty="0">
                <a:effectLst/>
                <a:latin typeface="inherit"/>
              </a:rPr>
              <a:t>Já os argumentos </a:t>
            </a:r>
            <a:r>
              <a:rPr lang="pt-BR" sz="4200" b="1" i="0" dirty="0">
                <a:effectLst/>
                <a:latin typeface="inherit"/>
              </a:rPr>
              <a:t>dedutivos</a:t>
            </a:r>
            <a:r>
              <a:rPr lang="pt-BR" b="0" i="0" dirty="0">
                <a:effectLst/>
                <a:latin typeface="inherit"/>
              </a:rPr>
              <a:t> são aqueles pelos quais, por meio de análise das situações já existentes, consegue-se chegar a uma conclusão.</a:t>
            </a:r>
            <a:endParaRPr lang="pt-BR" dirty="0"/>
          </a:p>
        </p:txBody>
      </p:sp>
    </p:spTree>
    <p:extLst>
      <p:ext uri="{BB962C8B-B14F-4D97-AF65-F5344CB8AC3E}">
        <p14:creationId xmlns:p14="http://schemas.microsoft.com/office/powerpoint/2010/main" val="4105944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55D88-79D0-E791-F3E6-8705320084F9}"/>
              </a:ext>
            </a:extLst>
          </p:cNvPr>
          <p:cNvSpPr>
            <a:spLocks noGrp="1"/>
          </p:cNvSpPr>
          <p:nvPr>
            <p:ph type="title"/>
          </p:nvPr>
        </p:nvSpPr>
        <p:spPr>
          <a:xfrm>
            <a:off x="323528" y="0"/>
            <a:ext cx="6995120" cy="1143000"/>
          </a:xfrm>
        </p:spPr>
        <p:txBody>
          <a:bodyPr/>
          <a:lstStyle/>
          <a:p>
            <a:r>
              <a:rPr lang="pt-BR" dirty="0"/>
              <a:t>Cálculos com variáveis. </a:t>
            </a:r>
          </a:p>
        </p:txBody>
      </p:sp>
      <p:sp>
        <p:nvSpPr>
          <p:cNvPr id="4" name="Retângulo 3">
            <a:extLst>
              <a:ext uri="{FF2B5EF4-FFF2-40B4-BE49-F238E27FC236}">
                <a16:creationId xmlns:a16="http://schemas.microsoft.com/office/drawing/2014/main" id="{65E852D5-EBFA-E0C6-5A63-769476E69920}"/>
              </a:ext>
            </a:extLst>
          </p:cNvPr>
          <p:cNvSpPr/>
          <p:nvPr/>
        </p:nvSpPr>
        <p:spPr>
          <a:xfrm>
            <a:off x="148844" y="979254"/>
            <a:ext cx="280831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A&lt;-20</a:t>
            </a:r>
          </a:p>
          <a:p>
            <a:pPr algn="ctr"/>
            <a:r>
              <a:rPr lang="pt-BR" sz="2400" dirty="0"/>
              <a:t>B&lt;-30</a:t>
            </a:r>
          </a:p>
          <a:p>
            <a:pPr algn="ctr"/>
            <a:r>
              <a:rPr lang="pt-BR" sz="2400" dirty="0"/>
              <a:t>C=A+B</a:t>
            </a:r>
          </a:p>
        </p:txBody>
      </p:sp>
      <p:sp>
        <p:nvSpPr>
          <p:cNvPr id="5" name="Retângulo 4">
            <a:extLst>
              <a:ext uri="{FF2B5EF4-FFF2-40B4-BE49-F238E27FC236}">
                <a16:creationId xmlns:a16="http://schemas.microsoft.com/office/drawing/2014/main" id="{558A8DDF-A60F-21CF-37DE-E803DE226090}"/>
              </a:ext>
            </a:extLst>
          </p:cNvPr>
          <p:cNvSpPr/>
          <p:nvPr/>
        </p:nvSpPr>
        <p:spPr>
          <a:xfrm>
            <a:off x="3209227" y="979254"/>
            <a:ext cx="2808312" cy="151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A&lt;-20</a:t>
            </a:r>
          </a:p>
          <a:p>
            <a:pPr algn="ctr"/>
            <a:r>
              <a:rPr lang="pt-BR" sz="2400" dirty="0"/>
              <a:t>B&lt;-30</a:t>
            </a:r>
          </a:p>
          <a:p>
            <a:pPr algn="ctr"/>
            <a:r>
              <a:rPr lang="pt-BR" sz="2400" dirty="0"/>
              <a:t>C&lt;-~A</a:t>
            </a:r>
          </a:p>
          <a:p>
            <a:pPr algn="ctr"/>
            <a:r>
              <a:rPr lang="pt-BR" sz="2400" dirty="0"/>
              <a:t>D=B+C</a:t>
            </a:r>
          </a:p>
        </p:txBody>
      </p:sp>
      <p:sp>
        <p:nvSpPr>
          <p:cNvPr id="6" name="Retângulo 5">
            <a:extLst>
              <a:ext uri="{FF2B5EF4-FFF2-40B4-BE49-F238E27FC236}">
                <a16:creationId xmlns:a16="http://schemas.microsoft.com/office/drawing/2014/main" id="{CCC8F642-0BA6-0B2E-2A6B-59B71CDA4B4B}"/>
              </a:ext>
            </a:extLst>
          </p:cNvPr>
          <p:cNvSpPr/>
          <p:nvPr/>
        </p:nvSpPr>
        <p:spPr>
          <a:xfrm>
            <a:off x="193988" y="2446318"/>
            <a:ext cx="2808312" cy="151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A&lt;-50</a:t>
            </a:r>
          </a:p>
          <a:p>
            <a:pPr algn="ctr"/>
            <a:r>
              <a:rPr lang="pt-BR" sz="3200" dirty="0"/>
              <a:t>B&lt;-A</a:t>
            </a:r>
          </a:p>
          <a:p>
            <a:pPr algn="ctr"/>
            <a:r>
              <a:rPr lang="pt-BR" sz="3200" dirty="0"/>
              <a:t>C=A-B</a:t>
            </a:r>
          </a:p>
        </p:txBody>
      </p:sp>
      <p:sp>
        <p:nvSpPr>
          <p:cNvPr id="7" name="Retângulo 6">
            <a:extLst>
              <a:ext uri="{FF2B5EF4-FFF2-40B4-BE49-F238E27FC236}">
                <a16:creationId xmlns:a16="http://schemas.microsoft.com/office/drawing/2014/main" id="{147AF49D-8B4E-F7B7-DD60-9E6DBA200FE0}"/>
              </a:ext>
            </a:extLst>
          </p:cNvPr>
          <p:cNvSpPr/>
          <p:nvPr/>
        </p:nvSpPr>
        <p:spPr>
          <a:xfrm>
            <a:off x="160038" y="4264952"/>
            <a:ext cx="2808312" cy="151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A&lt;- -20</a:t>
            </a:r>
          </a:p>
          <a:p>
            <a:pPr algn="ctr"/>
            <a:r>
              <a:rPr lang="pt-BR" sz="2400" dirty="0"/>
              <a:t>B&lt;- 30</a:t>
            </a:r>
          </a:p>
          <a:p>
            <a:pPr algn="ctr"/>
            <a:r>
              <a:rPr lang="pt-BR" sz="2400" dirty="0"/>
              <a:t>C&lt;-~A</a:t>
            </a:r>
          </a:p>
          <a:p>
            <a:pPr algn="ctr"/>
            <a:r>
              <a:rPr lang="pt-BR" sz="2400" dirty="0"/>
              <a:t>D=B+C</a:t>
            </a:r>
          </a:p>
        </p:txBody>
      </p:sp>
      <p:sp>
        <p:nvSpPr>
          <p:cNvPr id="8" name="Retângulo 7">
            <a:extLst>
              <a:ext uri="{FF2B5EF4-FFF2-40B4-BE49-F238E27FC236}">
                <a16:creationId xmlns:a16="http://schemas.microsoft.com/office/drawing/2014/main" id="{D13E555A-AE25-9088-D828-B7FA19916190}"/>
              </a:ext>
            </a:extLst>
          </p:cNvPr>
          <p:cNvSpPr/>
          <p:nvPr/>
        </p:nvSpPr>
        <p:spPr>
          <a:xfrm>
            <a:off x="3209227" y="2708920"/>
            <a:ext cx="2808312" cy="2186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A&lt;-15</a:t>
            </a:r>
          </a:p>
          <a:p>
            <a:pPr algn="ctr"/>
            <a:r>
              <a:rPr lang="pt-BR" sz="3200" dirty="0"/>
              <a:t>B&lt;-5</a:t>
            </a:r>
          </a:p>
          <a:p>
            <a:pPr algn="ctr"/>
            <a:r>
              <a:rPr lang="pt-BR" sz="3200" dirty="0"/>
              <a:t>C=A-B</a:t>
            </a:r>
          </a:p>
          <a:p>
            <a:pPr algn="ctr"/>
            <a:r>
              <a:rPr lang="pt-BR" sz="3200" dirty="0"/>
              <a:t>D=C+10</a:t>
            </a:r>
          </a:p>
        </p:txBody>
      </p:sp>
      <p:sp>
        <p:nvSpPr>
          <p:cNvPr id="9" name="Retângulo 8">
            <a:extLst>
              <a:ext uri="{FF2B5EF4-FFF2-40B4-BE49-F238E27FC236}">
                <a16:creationId xmlns:a16="http://schemas.microsoft.com/office/drawing/2014/main" id="{BD4726EA-E34D-0A41-F682-C5D77FF3A9B8}"/>
              </a:ext>
            </a:extLst>
          </p:cNvPr>
          <p:cNvSpPr/>
          <p:nvPr/>
        </p:nvSpPr>
        <p:spPr>
          <a:xfrm>
            <a:off x="6252231" y="964050"/>
            <a:ext cx="2808312" cy="2186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A&lt;-5</a:t>
            </a:r>
          </a:p>
          <a:p>
            <a:pPr algn="ctr"/>
            <a:r>
              <a:rPr lang="pt-BR" sz="3200" dirty="0"/>
              <a:t>B&lt;-~A</a:t>
            </a:r>
          </a:p>
          <a:p>
            <a:pPr algn="ctr"/>
            <a:r>
              <a:rPr lang="pt-BR" sz="3200" dirty="0"/>
              <a:t>C=10+A</a:t>
            </a:r>
          </a:p>
          <a:p>
            <a:pPr algn="ctr"/>
            <a:r>
              <a:rPr lang="pt-BR" sz="3200" dirty="0"/>
              <a:t>D=C+10</a:t>
            </a:r>
          </a:p>
        </p:txBody>
      </p:sp>
      <p:sp>
        <p:nvSpPr>
          <p:cNvPr id="10" name="Retângulo 9">
            <a:extLst>
              <a:ext uri="{FF2B5EF4-FFF2-40B4-BE49-F238E27FC236}">
                <a16:creationId xmlns:a16="http://schemas.microsoft.com/office/drawing/2014/main" id="{08C24461-65DD-0284-4FCF-ECA51F350C2F}"/>
              </a:ext>
            </a:extLst>
          </p:cNvPr>
          <p:cNvSpPr/>
          <p:nvPr/>
        </p:nvSpPr>
        <p:spPr>
          <a:xfrm>
            <a:off x="6252231" y="3355295"/>
            <a:ext cx="2808312" cy="151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A&lt;-30</a:t>
            </a:r>
          </a:p>
          <a:p>
            <a:pPr algn="ctr"/>
            <a:r>
              <a:rPr lang="pt-BR" sz="3200" dirty="0"/>
              <a:t>B=A</a:t>
            </a:r>
          </a:p>
          <a:p>
            <a:pPr algn="ctr"/>
            <a:r>
              <a:rPr lang="pt-BR" sz="3200" dirty="0"/>
              <a:t>C=A/B</a:t>
            </a:r>
          </a:p>
        </p:txBody>
      </p:sp>
      <p:sp>
        <p:nvSpPr>
          <p:cNvPr id="11" name="Retângulo 10">
            <a:extLst>
              <a:ext uri="{FF2B5EF4-FFF2-40B4-BE49-F238E27FC236}">
                <a16:creationId xmlns:a16="http://schemas.microsoft.com/office/drawing/2014/main" id="{2416C7B0-9B43-1037-BF31-7FE4440203FB}"/>
              </a:ext>
            </a:extLst>
          </p:cNvPr>
          <p:cNvSpPr/>
          <p:nvPr/>
        </p:nvSpPr>
        <p:spPr>
          <a:xfrm>
            <a:off x="3209227" y="5119589"/>
            <a:ext cx="2808312" cy="151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A&lt;-30</a:t>
            </a:r>
          </a:p>
          <a:p>
            <a:pPr algn="ctr"/>
            <a:r>
              <a:rPr lang="pt-BR" sz="3200" dirty="0"/>
              <a:t>B=A</a:t>
            </a:r>
          </a:p>
          <a:p>
            <a:pPr algn="ctr"/>
            <a:r>
              <a:rPr lang="pt-BR" sz="3200" dirty="0"/>
              <a:t>C=A/B</a:t>
            </a:r>
          </a:p>
        </p:txBody>
      </p:sp>
      <p:sp>
        <p:nvSpPr>
          <p:cNvPr id="12" name="Retângulo 11">
            <a:extLst>
              <a:ext uri="{FF2B5EF4-FFF2-40B4-BE49-F238E27FC236}">
                <a16:creationId xmlns:a16="http://schemas.microsoft.com/office/drawing/2014/main" id="{27DE8DB1-94BE-4498-4CA8-D365A3C35589}"/>
              </a:ext>
            </a:extLst>
          </p:cNvPr>
          <p:cNvSpPr/>
          <p:nvPr/>
        </p:nvSpPr>
        <p:spPr>
          <a:xfrm>
            <a:off x="6252231" y="4961799"/>
            <a:ext cx="2808312" cy="183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A&lt;-50</a:t>
            </a:r>
          </a:p>
          <a:p>
            <a:pPr algn="ctr"/>
            <a:r>
              <a:rPr lang="pt-BR" sz="3200" dirty="0"/>
              <a:t>B&lt;-2</a:t>
            </a:r>
          </a:p>
          <a:p>
            <a:pPr algn="ctr"/>
            <a:r>
              <a:rPr lang="pt-BR" sz="3200" dirty="0"/>
              <a:t>C=A*B</a:t>
            </a:r>
          </a:p>
          <a:p>
            <a:pPr algn="ctr"/>
            <a:r>
              <a:rPr lang="pt-BR" sz="3200" dirty="0"/>
              <a:t>D=C/B</a:t>
            </a:r>
          </a:p>
        </p:txBody>
      </p:sp>
    </p:spTree>
    <p:extLst>
      <p:ext uri="{BB962C8B-B14F-4D97-AF65-F5344CB8AC3E}">
        <p14:creationId xmlns:p14="http://schemas.microsoft.com/office/powerpoint/2010/main" val="358848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E710A-8001-44B5-A00E-826E4C75752B}"/>
              </a:ext>
            </a:extLst>
          </p:cNvPr>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rPr>
              <a:t>FLUXOGRAMAS</a:t>
            </a:r>
          </a:p>
        </p:txBody>
      </p:sp>
      <p:sp>
        <p:nvSpPr>
          <p:cNvPr id="3" name="Espaço Reservado para Conteúdo 2">
            <a:extLst>
              <a:ext uri="{FF2B5EF4-FFF2-40B4-BE49-F238E27FC236}">
                <a16:creationId xmlns:a16="http://schemas.microsoft.com/office/drawing/2014/main" id="{736903F7-5B29-4FE5-B498-C5DA2B2404A1}"/>
              </a:ext>
            </a:extLst>
          </p:cNvPr>
          <p:cNvSpPr>
            <a:spLocks noGrp="1"/>
          </p:cNvSpPr>
          <p:nvPr>
            <p:ph idx="1"/>
          </p:nvPr>
        </p:nvSpPr>
        <p:spPr>
          <a:xfrm>
            <a:off x="457200" y="1340768"/>
            <a:ext cx="8003232" cy="4781128"/>
          </a:xfrm>
        </p:spPr>
        <p:txBody>
          <a:bodyPr>
            <a:normAutofit fontScale="85000" lnSpcReduction="10000"/>
          </a:bodyPr>
          <a:lstStyle/>
          <a:p>
            <a:r>
              <a:rPr lang="pt-BR" dirty="0"/>
              <a:t>Tomando como base a troca da lâmpada no exemplo citado acima, suponha que você tenha uma certa quantidade de lâmpadas que possivelmente funcionam, ou seja, você não sabe quais lâmpadas disponíveis funcionam. Considere também que você não sabe por que a lâmpada que deve ser trocada não está funcionando. </a:t>
            </a:r>
          </a:p>
          <a:p>
            <a:r>
              <a:rPr lang="pt-BR" dirty="0"/>
              <a:t>Então, vamos criar um novo algoritmo focando apenas na parte de testes, supondo as outras condições acessíveis ou já realizadas. Podemos iniciar a organização da rotina, ou seja, as instruções que formam uma repetição na forma de um fluxograma:</a:t>
            </a:r>
          </a:p>
        </p:txBody>
      </p:sp>
    </p:spTree>
    <p:extLst>
      <p:ext uri="{BB962C8B-B14F-4D97-AF65-F5344CB8AC3E}">
        <p14:creationId xmlns:p14="http://schemas.microsoft.com/office/powerpoint/2010/main" val="2661851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977B5228-B663-49ED-A47A-C6BDF9FDD353}"/>
              </a:ext>
            </a:extLst>
          </p:cNvPr>
          <p:cNvPicPr>
            <a:picLocks noGrp="1" noChangeAspect="1"/>
          </p:cNvPicPr>
          <p:nvPr>
            <p:ph idx="1"/>
          </p:nvPr>
        </p:nvPicPr>
        <p:blipFill>
          <a:blip r:embed="rId2"/>
          <a:stretch>
            <a:fillRect/>
          </a:stretch>
        </p:blipFill>
        <p:spPr>
          <a:xfrm>
            <a:off x="4381212" y="0"/>
            <a:ext cx="4730849" cy="6672987"/>
          </a:xfrm>
          <a:prstGeom prst="rect">
            <a:avLst/>
          </a:prstGeom>
        </p:spPr>
      </p:pic>
      <p:sp>
        <p:nvSpPr>
          <p:cNvPr id="6" name="Título 1">
            <a:extLst>
              <a:ext uri="{FF2B5EF4-FFF2-40B4-BE49-F238E27FC236}">
                <a16:creationId xmlns:a16="http://schemas.microsoft.com/office/drawing/2014/main" id="{4DDF087B-60BF-440C-AEA5-99E1ABA140FC}"/>
              </a:ext>
            </a:extLst>
          </p:cNvPr>
          <p:cNvSpPr txBox="1">
            <a:spLocks/>
          </p:cNvSpPr>
          <p:nvPr/>
        </p:nvSpPr>
        <p:spPr>
          <a:xfrm>
            <a:off x="609600" y="629072"/>
            <a:ext cx="699512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pt-BR" dirty="0"/>
              <a:t>FLUXOGRAMA</a:t>
            </a:r>
          </a:p>
        </p:txBody>
      </p:sp>
    </p:spTree>
    <p:extLst>
      <p:ext uri="{BB962C8B-B14F-4D97-AF65-F5344CB8AC3E}">
        <p14:creationId xmlns:p14="http://schemas.microsoft.com/office/powerpoint/2010/main" val="3966938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F3872-1788-4EF0-B14A-A48B346D9B3A}"/>
              </a:ext>
            </a:extLst>
          </p:cNvPr>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rPr>
              <a:t>SE – Estrutura de Condição</a:t>
            </a:r>
          </a:p>
        </p:txBody>
      </p:sp>
      <p:sp>
        <p:nvSpPr>
          <p:cNvPr id="3" name="Espaço Reservado para Conteúdo 2">
            <a:extLst>
              <a:ext uri="{FF2B5EF4-FFF2-40B4-BE49-F238E27FC236}">
                <a16:creationId xmlns:a16="http://schemas.microsoft.com/office/drawing/2014/main" id="{E58399F4-ADDE-4209-82A6-06A3621D62FC}"/>
              </a:ext>
            </a:extLst>
          </p:cNvPr>
          <p:cNvSpPr>
            <a:spLocks noGrp="1"/>
          </p:cNvSpPr>
          <p:nvPr>
            <p:ph idx="1"/>
          </p:nvPr>
        </p:nvSpPr>
        <p:spPr>
          <a:xfrm>
            <a:off x="457200" y="1556792"/>
            <a:ext cx="6995120" cy="5112568"/>
          </a:xfrm>
        </p:spPr>
        <p:txBody>
          <a:bodyPr/>
          <a:lstStyle/>
          <a:p>
            <a:r>
              <a:rPr lang="pt-BR" dirty="0"/>
              <a:t>SE TESTE LÓGICO ENTÃO</a:t>
            </a:r>
          </a:p>
          <a:p>
            <a:r>
              <a:rPr lang="pt-BR" dirty="0"/>
              <a:t>         VERDADEIRO</a:t>
            </a:r>
          </a:p>
          <a:p>
            <a:r>
              <a:rPr lang="pt-BR" dirty="0"/>
              <a:t>SENÃO</a:t>
            </a:r>
          </a:p>
          <a:p>
            <a:r>
              <a:rPr lang="pt-BR" dirty="0"/>
              <a:t>	FALSO</a:t>
            </a:r>
          </a:p>
          <a:p>
            <a:r>
              <a:rPr lang="pt-BR" dirty="0"/>
              <a:t>FIMSE</a:t>
            </a:r>
          </a:p>
          <a:p>
            <a:endParaRPr lang="pt-BR" dirty="0"/>
          </a:p>
        </p:txBody>
      </p:sp>
    </p:spTree>
    <p:extLst>
      <p:ext uri="{BB962C8B-B14F-4D97-AF65-F5344CB8AC3E}">
        <p14:creationId xmlns:p14="http://schemas.microsoft.com/office/powerpoint/2010/main" val="336973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EC9A9-1B01-7505-FF09-E44688033B99}"/>
              </a:ext>
            </a:extLst>
          </p:cNvPr>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rPr>
              <a:t>Argumento dedutivo</a:t>
            </a:r>
          </a:p>
        </p:txBody>
      </p:sp>
      <p:sp>
        <p:nvSpPr>
          <p:cNvPr id="3" name="Espaço Reservado para Conteúdo 2">
            <a:extLst>
              <a:ext uri="{FF2B5EF4-FFF2-40B4-BE49-F238E27FC236}">
                <a16:creationId xmlns:a16="http://schemas.microsoft.com/office/drawing/2014/main" id="{55B3A4D8-47CD-1344-47D6-F3E933314D37}"/>
              </a:ext>
            </a:extLst>
          </p:cNvPr>
          <p:cNvSpPr>
            <a:spLocks noGrp="1"/>
          </p:cNvSpPr>
          <p:nvPr>
            <p:ph idx="1"/>
          </p:nvPr>
        </p:nvSpPr>
        <p:spPr/>
        <p:txBody>
          <a:bodyPr/>
          <a:lstStyle/>
          <a:p>
            <a:r>
              <a:rPr lang="pt-BR" dirty="0"/>
              <a:t>A primeira é o Argumento Dedutivo, que é aquele que procede de proposições mais genéricas e gerais para as específicas.</a:t>
            </a:r>
          </a:p>
          <a:p>
            <a:r>
              <a:rPr lang="pt-BR" b="1" i="1" dirty="0"/>
              <a:t>Podemos utilizar como exemplo: </a:t>
            </a:r>
          </a:p>
          <a:p>
            <a:pPr algn="ctr"/>
            <a:r>
              <a:rPr lang="pt-BR" dirty="0"/>
              <a:t>Todo homem é mortal. </a:t>
            </a:r>
          </a:p>
          <a:p>
            <a:pPr algn="ctr"/>
            <a:r>
              <a:rPr lang="pt-BR" dirty="0"/>
              <a:t>João é homem. </a:t>
            </a:r>
          </a:p>
          <a:p>
            <a:pPr algn="ctr"/>
            <a:r>
              <a:rPr lang="pt-BR" dirty="0"/>
              <a:t>Logo, João é mortal</a:t>
            </a:r>
          </a:p>
        </p:txBody>
      </p:sp>
    </p:spTree>
    <p:extLst>
      <p:ext uri="{BB962C8B-B14F-4D97-AF65-F5344CB8AC3E}">
        <p14:creationId xmlns:p14="http://schemas.microsoft.com/office/powerpoint/2010/main" val="25932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C85D9749-0D09-F816-64E2-8D3DC02B0B1D}"/>
              </a:ext>
            </a:extLst>
          </p:cNvPr>
          <p:cNvSpPr>
            <a:spLocks noGrp="1"/>
          </p:cNvSpPr>
          <p:nvPr>
            <p:ph idx="1"/>
          </p:nvPr>
        </p:nvSpPr>
        <p:spPr>
          <a:xfrm>
            <a:off x="467544" y="1196752"/>
            <a:ext cx="7931224" cy="3888432"/>
          </a:xfrm>
        </p:spPr>
        <p:txBody>
          <a:bodyPr>
            <a:normAutofit/>
          </a:bodyPr>
          <a:lstStyle/>
          <a:p>
            <a:pPr algn="l"/>
            <a:r>
              <a:rPr lang="pt-BR" b="0" i="0" dirty="0">
                <a:solidFill>
                  <a:srgbClr val="374151"/>
                </a:solidFill>
                <a:effectLst/>
                <a:latin typeface="Söhne"/>
              </a:rPr>
              <a:t>Já um argumento indutivo é aquele que é apresentado como sendo probabilisticamente válido, ou seja, a conclusão é mais provável de ser verdadeira, com base nas evidências apresentadas, mas não pode ser considerada verdadeira com certeza absoluta. Um exemplo de argumento indutivo seria:</a:t>
            </a:r>
          </a:p>
          <a:p>
            <a:endParaRPr lang="pt-BR" dirty="0"/>
          </a:p>
        </p:txBody>
      </p:sp>
      <p:sp>
        <p:nvSpPr>
          <p:cNvPr id="6" name="Título 1">
            <a:extLst>
              <a:ext uri="{FF2B5EF4-FFF2-40B4-BE49-F238E27FC236}">
                <a16:creationId xmlns:a16="http://schemas.microsoft.com/office/drawing/2014/main" id="{BC129B4B-3201-FF6B-35E0-C54672451971}"/>
              </a:ext>
            </a:extLst>
          </p:cNvPr>
          <p:cNvSpPr>
            <a:spLocks noGrp="1"/>
          </p:cNvSpPr>
          <p:nvPr>
            <p:ph type="title"/>
          </p:nvPr>
        </p:nvSpPr>
        <p:spPr>
          <a:xfrm>
            <a:off x="457200" y="9346"/>
            <a:ext cx="6995120" cy="1143000"/>
          </a:xfrm>
        </p:spPr>
        <p:txBody>
          <a:bodyPr/>
          <a:lstStyle/>
          <a:p>
            <a:r>
              <a:rPr lang="pt-BR" b="1" dirty="0">
                <a:solidFill>
                  <a:srgbClr val="FF0000"/>
                </a:solidFill>
                <a:effectLst>
                  <a:outerShdw blurRad="38100" dist="38100" dir="2700000" algn="tl">
                    <a:srgbClr val="000000">
                      <a:alpha val="43137"/>
                    </a:srgbClr>
                  </a:outerShdw>
                </a:effectLst>
              </a:rPr>
              <a:t>Argumento indutivo</a:t>
            </a:r>
          </a:p>
        </p:txBody>
      </p:sp>
    </p:spTree>
    <p:extLst>
      <p:ext uri="{BB962C8B-B14F-4D97-AF65-F5344CB8AC3E}">
        <p14:creationId xmlns:p14="http://schemas.microsoft.com/office/powerpoint/2010/main" val="100454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C5207-E353-E5B3-A0B5-78C9BE04535A}"/>
              </a:ext>
            </a:extLst>
          </p:cNvPr>
          <p:cNvSpPr>
            <a:spLocks noGrp="1"/>
          </p:cNvSpPr>
          <p:nvPr>
            <p:ph type="title"/>
          </p:nvPr>
        </p:nvSpPr>
        <p:spPr>
          <a:xfrm>
            <a:off x="457200" y="9346"/>
            <a:ext cx="6995120" cy="1143000"/>
          </a:xfrm>
        </p:spPr>
        <p:txBody>
          <a:bodyPr/>
          <a:lstStyle/>
          <a:p>
            <a:r>
              <a:rPr lang="pt-BR" b="1" dirty="0">
                <a:solidFill>
                  <a:srgbClr val="FF0000"/>
                </a:solidFill>
                <a:effectLst>
                  <a:outerShdw blurRad="38100" dist="38100" dir="2700000" algn="tl">
                    <a:srgbClr val="000000">
                      <a:alpha val="43137"/>
                    </a:srgbClr>
                  </a:outerShdw>
                </a:effectLst>
              </a:rPr>
              <a:t>Argumento indutivo</a:t>
            </a:r>
          </a:p>
        </p:txBody>
      </p:sp>
      <p:sp>
        <p:nvSpPr>
          <p:cNvPr id="3" name="Espaço Reservado para Conteúdo 2">
            <a:extLst>
              <a:ext uri="{FF2B5EF4-FFF2-40B4-BE49-F238E27FC236}">
                <a16:creationId xmlns:a16="http://schemas.microsoft.com/office/drawing/2014/main" id="{54731817-239F-CB23-E010-D30F18A3AC94}"/>
              </a:ext>
            </a:extLst>
          </p:cNvPr>
          <p:cNvSpPr>
            <a:spLocks noGrp="1"/>
          </p:cNvSpPr>
          <p:nvPr>
            <p:ph idx="1"/>
          </p:nvPr>
        </p:nvSpPr>
        <p:spPr>
          <a:xfrm>
            <a:off x="457200" y="916622"/>
            <a:ext cx="8363272" cy="5464705"/>
          </a:xfrm>
        </p:spPr>
        <p:txBody>
          <a:bodyPr>
            <a:normAutofit/>
          </a:bodyPr>
          <a:lstStyle/>
          <a:p>
            <a:r>
              <a:rPr lang="pt-BR" b="1" dirty="0">
                <a:solidFill>
                  <a:srgbClr val="FF0000"/>
                </a:solidFill>
              </a:rPr>
              <a:t>Observe o exemplo: </a:t>
            </a:r>
          </a:p>
          <a:p>
            <a:r>
              <a:rPr lang="pt-BR" b="1" dirty="0">
                <a:solidFill>
                  <a:srgbClr val="374151"/>
                </a:solidFill>
                <a:latin typeface="Söhne"/>
              </a:rPr>
              <a:t>Premissa 1: </a:t>
            </a:r>
            <a:r>
              <a:rPr lang="pt-BR" dirty="0">
                <a:solidFill>
                  <a:srgbClr val="374151"/>
                </a:solidFill>
                <a:latin typeface="Söhne"/>
              </a:rPr>
              <a:t>Cada vez que eu comi um bolo de chocolate, gostei dele. </a:t>
            </a:r>
            <a:r>
              <a:rPr lang="pt-BR" b="1" dirty="0">
                <a:solidFill>
                  <a:srgbClr val="374151"/>
                </a:solidFill>
                <a:latin typeface="Söhne"/>
              </a:rPr>
              <a:t>Premissa 2: </a:t>
            </a:r>
            <a:r>
              <a:rPr lang="pt-BR" dirty="0">
                <a:solidFill>
                  <a:srgbClr val="374151"/>
                </a:solidFill>
                <a:latin typeface="Söhne"/>
              </a:rPr>
              <a:t>Este é um bolo de chocolate. Conclusão: Portanto, provavelmente vou gostar desse bolo de chocolate.</a:t>
            </a:r>
          </a:p>
        </p:txBody>
      </p:sp>
    </p:spTree>
    <p:extLst>
      <p:ext uri="{BB962C8B-B14F-4D97-AF65-F5344CB8AC3E}">
        <p14:creationId xmlns:p14="http://schemas.microsoft.com/office/powerpoint/2010/main" val="24161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DC49E-644E-7263-FB8B-5C72D79B292D}"/>
              </a:ext>
            </a:extLst>
          </p:cNvPr>
          <p:cNvSpPr>
            <a:spLocks noGrp="1"/>
          </p:cNvSpPr>
          <p:nvPr>
            <p:ph type="title"/>
          </p:nvPr>
        </p:nvSpPr>
        <p:spPr>
          <a:xfrm>
            <a:off x="427126" y="-5128"/>
            <a:ext cx="6995120" cy="1143000"/>
          </a:xfrm>
        </p:spPr>
        <p:txBody>
          <a:bodyPr/>
          <a:lstStyle/>
          <a:p>
            <a:r>
              <a:rPr lang="pt-BR" b="1" dirty="0">
                <a:solidFill>
                  <a:srgbClr val="FF0000"/>
                </a:solidFill>
                <a:effectLst>
                  <a:outerShdw blurRad="38100" dist="38100" dir="2700000" algn="tl">
                    <a:srgbClr val="000000">
                      <a:alpha val="43137"/>
                    </a:srgbClr>
                  </a:outerShdw>
                </a:effectLst>
              </a:rPr>
              <a:t>Em suma</a:t>
            </a:r>
          </a:p>
        </p:txBody>
      </p:sp>
      <p:sp>
        <p:nvSpPr>
          <p:cNvPr id="3" name="Espaço Reservado para Conteúdo 2">
            <a:extLst>
              <a:ext uri="{FF2B5EF4-FFF2-40B4-BE49-F238E27FC236}">
                <a16:creationId xmlns:a16="http://schemas.microsoft.com/office/drawing/2014/main" id="{3DDAE70E-1A4C-A6C0-B883-DEE7E34E856D}"/>
              </a:ext>
            </a:extLst>
          </p:cNvPr>
          <p:cNvSpPr>
            <a:spLocks noGrp="1"/>
          </p:cNvSpPr>
          <p:nvPr>
            <p:ph idx="1"/>
          </p:nvPr>
        </p:nvSpPr>
        <p:spPr>
          <a:xfrm>
            <a:off x="455268" y="1412776"/>
            <a:ext cx="8219256" cy="4781128"/>
          </a:xfrm>
        </p:spPr>
        <p:txBody>
          <a:bodyPr/>
          <a:lstStyle/>
          <a:p>
            <a:r>
              <a:rPr lang="pt-BR" b="0" i="0" dirty="0">
                <a:solidFill>
                  <a:srgbClr val="374151"/>
                </a:solidFill>
                <a:effectLst/>
                <a:latin typeface="Söhne"/>
              </a:rPr>
              <a:t>Enquanto argumentos dedutivos têm uma conclusão que segue necessariamente das premissas, argumentos indutivos têm uma conclusão que é apenas provável, com base nas premissas. No entanto, argumentos indutivos podem ser fortes ou fracos, dependendo da força das evidências apresentadas.</a:t>
            </a:r>
          </a:p>
          <a:p>
            <a:endParaRPr lang="pt-BR" dirty="0"/>
          </a:p>
        </p:txBody>
      </p:sp>
    </p:spTree>
    <p:extLst>
      <p:ext uri="{BB962C8B-B14F-4D97-AF65-F5344CB8AC3E}">
        <p14:creationId xmlns:p14="http://schemas.microsoft.com/office/powerpoint/2010/main" val="58077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FD47D-CB88-44EA-A4EB-C0DA926D19EC}"/>
              </a:ext>
            </a:extLst>
          </p:cNvPr>
          <p:cNvSpPr>
            <a:spLocks noGrp="1"/>
          </p:cNvSpPr>
          <p:nvPr>
            <p:ph type="ctrTitle"/>
          </p:nvPr>
        </p:nvSpPr>
        <p:spPr/>
        <p:txBody>
          <a:bodyPr/>
          <a:lstStyle/>
          <a:p>
            <a:r>
              <a:rPr lang="pt-BR" b="1" dirty="0">
                <a:solidFill>
                  <a:srgbClr val="FF0000"/>
                </a:solidFill>
                <a:effectLst>
                  <a:outerShdw blurRad="38100" dist="38100" dir="2700000" algn="tl">
                    <a:srgbClr val="000000">
                      <a:alpha val="43137"/>
                    </a:srgbClr>
                  </a:outerShdw>
                </a:effectLst>
              </a:rPr>
              <a:t>Acompanhe a narração da história abaixo.</a:t>
            </a:r>
            <a:endParaRPr lang="pt-BR" dirty="0"/>
          </a:p>
        </p:txBody>
      </p:sp>
      <p:sp>
        <p:nvSpPr>
          <p:cNvPr id="3" name="Subtítulo 2">
            <a:extLst>
              <a:ext uri="{FF2B5EF4-FFF2-40B4-BE49-F238E27FC236}">
                <a16:creationId xmlns:a16="http://schemas.microsoft.com/office/drawing/2014/main" id="{59DF4896-16D8-C04C-F6E0-8513801E4FBE}"/>
              </a:ext>
            </a:extLst>
          </p:cNvPr>
          <p:cNvSpPr>
            <a:spLocks noGrp="1"/>
          </p:cNvSpPr>
          <p:nvPr>
            <p:ph type="subTitle" idx="1"/>
          </p:nvPr>
        </p:nvSpPr>
        <p:spPr>
          <a:xfrm>
            <a:off x="1143000" y="4286250"/>
            <a:ext cx="6858000" cy="514350"/>
          </a:xfrm>
        </p:spPr>
        <p:txBody>
          <a:bodyPr>
            <a:normAutofit lnSpcReduction="10000"/>
          </a:bodyPr>
          <a:lstStyle/>
          <a:p>
            <a:pPr algn="r"/>
            <a:r>
              <a:rPr lang="pt-BR" sz="2800" b="1" dirty="0"/>
              <a:t>Responda</a:t>
            </a:r>
            <a:r>
              <a:rPr lang="pt-BR" dirty="0"/>
              <a:t>...</a:t>
            </a:r>
          </a:p>
        </p:txBody>
      </p:sp>
    </p:spTree>
    <p:extLst>
      <p:ext uri="{BB962C8B-B14F-4D97-AF65-F5344CB8AC3E}">
        <p14:creationId xmlns:p14="http://schemas.microsoft.com/office/powerpoint/2010/main" val="319260172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34DBF5202057B479C2EEC5A2DADA968" ma:contentTypeVersion="13" ma:contentTypeDescription="Crie um novo documento." ma:contentTypeScope="" ma:versionID="04bdfc011e2dcf0387810a178f1d7b56">
  <xsd:schema xmlns:xsd="http://www.w3.org/2001/XMLSchema" xmlns:xs="http://www.w3.org/2001/XMLSchema" xmlns:p="http://schemas.microsoft.com/office/2006/metadata/properties" xmlns:ns2="e1cdb180-4032-4e7d-82b5-2037f42a96a8" xmlns:ns3="ddcae529-ab34-42fc-8de8-b1aeec9086a9" targetNamespace="http://schemas.microsoft.com/office/2006/metadata/properties" ma:root="true" ma:fieldsID="dec794c9c4bb4b9e4cfc0a8468a024d0" ns2:_="" ns3:_="">
    <xsd:import namespace="e1cdb180-4032-4e7d-82b5-2037f42a96a8"/>
    <xsd:import namespace="ddcae529-ab34-42fc-8de8-b1aeec9086a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db180-4032-4e7d-82b5-2037f42a96a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Marcações de imagem" ma:readOnly="false" ma:fieldId="{5cf76f15-5ced-4ddc-b409-7134ff3c332f}" ma:taxonomyMulti="true" ma:sspId="95f7c24f-0cb1-428a-9503-2c2229b1001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cae529-ab34-42fc-8de8-b1aeec9086a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b5d48e6-1b67-416f-84f6-11e5811bc7fc}" ma:internalName="TaxCatchAll" ma:showField="CatchAllData" ma:web="ddcae529-ab34-42fc-8de8-b1aeec9086a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dcae529-ab34-42fc-8de8-b1aeec9086a9" xsi:nil="true"/>
    <lcf76f155ced4ddcb4097134ff3c332f xmlns="e1cdb180-4032-4e7d-82b5-2037f42a96a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BB9ADF-B9A0-4BC2-9276-0B2E03137E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db180-4032-4e7d-82b5-2037f42a96a8"/>
    <ds:schemaRef ds:uri="ddcae529-ab34-42fc-8de8-b1aeec9086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3B5B4F-E714-4A89-A216-D8A926458C4C}">
  <ds:schemaRefs>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e1cdb180-4032-4e7d-82b5-2037f42a96a8"/>
    <ds:schemaRef ds:uri="http://purl.org/dc/dcmitype/"/>
    <ds:schemaRef ds:uri="ddcae529-ab34-42fc-8de8-b1aeec9086a9"/>
  </ds:schemaRefs>
</ds:datastoreItem>
</file>

<file path=customXml/itemProps3.xml><?xml version="1.0" encoding="utf-8"?>
<ds:datastoreItem xmlns:ds="http://schemas.openxmlformats.org/officeDocument/2006/customXml" ds:itemID="{CEDC865B-3EAD-4ABD-B70A-1BE556740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2058</TotalTime>
  <Words>2185</Words>
  <Application>Microsoft Office PowerPoint</Application>
  <PresentationFormat>Apresentação na tela (4:3)</PresentationFormat>
  <Paragraphs>268</Paragraphs>
  <Slides>43</Slides>
  <Notes>0</Notes>
  <HiddenSlides>0</HiddenSlides>
  <MMClips>0</MMClips>
  <ScaleCrop>false</ScaleCrop>
  <HeadingPairs>
    <vt:vector size="6" baseType="variant">
      <vt:variant>
        <vt:lpstr>Fontes usadas</vt:lpstr>
      </vt:variant>
      <vt:variant>
        <vt:i4>9</vt:i4>
      </vt:variant>
      <vt:variant>
        <vt:lpstr>Tema</vt:lpstr>
      </vt:variant>
      <vt:variant>
        <vt:i4>2</vt:i4>
      </vt:variant>
      <vt:variant>
        <vt:lpstr>Títulos de slides</vt:lpstr>
      </vt:variant>
      <vt:variant>
        <vt:i4>43</vt:i4>
      </vt:variant>
    </vt:vector>
  </HeadingPairs>
  <TitlesOfParts>
    <vt:vector size="54" baseType="lpstr">
      <vt:lpstr>arial</vt:lpstr>
      <vt:lpstr>arial</vt:lpstr>
      <vt:lpstr>Calibri</vt:lpstr>
      <vt:lpstr>inherit</vt:lpstr>
      <vt:lpstr>Lato</vt:lpstr>
      <vt:lpstr>Rift</vt:lpstr>
      <vt:lpstr>Roboto</vt:lpstr>
      <vt:lpstr>Söhne</vt:lpstr>
      <vt:lpstr>Wingdings</vt:lpstr>
      <vt:lpstr>Tema do Office</vt:lpstr>
      <vt:lpstr>Personalizar design</vt:lpstr>
      <vt:lpstr>Apresentação do PowerPoint</vt:lpstr>
      <vt:lpstr>Apresentação do PowerPoint</vt:lpstr>
      <vt:lpstr>O que é Lógica?</vt:lpstr>
      <vt:lpstr>Sobre a lógica</vt:lpstr>
      <vt:lpstr>Argumento dedutivo</vt:lpstr>
      <vt:lpstr>Argumento indutivo</vt:lpstr>
      <vt:lpstr>Argumento indutivo</vt:lpstr>
      <vt:lpstr>Em suma</vt:lpstr>
      <vt:lpstr>Acompanhe a narração da história abaixo.</vt:lpstr>
      <vt:lpstr>Problema X Solução </vt:lpstr>
      <vt:lpstr>Apesar de uma batalha difícil, a Solução aproveitou um descuido do Problema e venceu.  </vt:lpstr>
      <vt:lpstr>Após combater o primeiro Problema, a Solução já  tinha acabado sua tarefa. </vt:lpstr>
      <vt:lpstr>Todos os problemas têm a mesma solução. </vt:lpstr>
      <vt:lpstr>Quando surge um problema, para resolvê-lo você precisa fazer uso da lógica. </vt:lpstr>
      <vt:lpstr>A lógica está presente em várias situações do meu dia a dia.</vt:lpstr>
      <vt:lpstr>Apresentação do PowerPoint</vt:lpstr>
      <vt:lpstr>O que é algoritmo?</vt:lpstr>
      <vt:lpstr>Regras pra criar um algoritmo </vt:lpstr>
      <vt:lpstr>Já fazemos uso de algoritmos na rotina diária sem percebermos.  </vt:lpstr>
      <vt:lpstr>Exercício</vt:lpstr>
      <vt:lpstr>Apresentação do PowerPoint</vt:lpstr>
      <vt:lpstr>Apresentação do PowerPoint</vt:lpstr>
      <vt:lpstr>Apresentação do PowerPoint</vt:lpstr>
      <vt:lpstr>O que são programas</vt:lpstr>
      <vt:lpstr>Faça uma pesquisa sobre</vt:lpstr>
      <vt:lpstr>O que é linguagem de programação</vt:lpstr>
      <vt:lpstr>Sobre Linguagens de programação</vt:lpstr>
      <vt:lpstr>Apresentação do PowerPoint</vt:lpstr>
      <vt:lpstr>Tipos de linguagem?</vt:lpstr>
      <vt:lpstr>Vantagens da compilação</vt:lpstr>
      <vt:lpstr>Vantagens da interpretação</vt:lpstr>
      <vt:lpstr>Exemplos de linguagens interpretadas</vt:lpstr>
      <vt:lpstr>Portugol </vt:lpstr>
      <vt:lpstr>Operadores aritméticos</vt:lpstr>
      <vt:lpstr>Operadores lógicos</vt:lpstr>
      <vt:lpstr>Operadores lógicos</vt:lpstr>
      <vt:lpstr>O CONCEITO DE VARIÁVEIS</vt:lpstr>
      <vt:lpstr>TIPOS DE VARIÁVEIS</vt:lpstr>
      <vt:lpstr>TIPOS DE VARIÁVEIS</vt:lpstr>
      <vt:lpstr>Cálculos com variáveis. </vt:lpstr>
      <vt:lpstr>FLUXOGRAMAS</vt:lpstr>
      <vt:lpstr>Apresentação do PowerPoint</vt:lpstr>
      <vt:lpstr>SE – Estrutura de Condição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Cláudia Spuldaro Samways</dc:creator>
  <cp:lastModifiedBy>MARCIO RODRIGUES TEODORO</cp:lastModifiedBy>
  <cp:revision>105</cp:revision>
  <dcterms:created xsi:type="dcterms:W3CDTF">2018-01-29T16:53:27Z</dcterms:created>
  <dcterms:modified xsi:type="dcterms:W3CDTF">2023-08-04T13:28:05Z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0x010100D34DBF5202057B479C2EEC5A2DADA968</vt:lpwstr>
  </property>
</Properties>
</file>