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4" r:id="rId5"/>
  </p:sldMasterIdLst>
  <p:sldIdLst>
    <p:sldId id="260" r:id="rId6"/>
    <p:sldId id="318" r:id="rId7"/>
    <p:sldId id="319" r:id="rId8"/>
    <p:sldId id="320" r:id="rId9"/>
    <p:sldId id="321" r:id="rId10"/>
    <p:sldId id="322" r:id="rId11"/>
    <p:sldId id="314" r:id="rId12"/>
    <p:sldId id="323" r:id="rId13"/>
    <p:sldId id="324" r:id="rId14"/>
    <p:sldId id="325" r:id="rId15"/>
    <p:sldId id="326" r:id="rId16"/>
    <p:sldId id="327" r:id="rId17"/>
    <p:sldId id="328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8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>
      <p:cViewPr varScale="1">
        <p:scale>
          <a:sx n="108" d="100"/>
          <a:sy n="108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4578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93684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0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1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37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29868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49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54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841376" y="980728"/>
            <a:ext cx="8280920" cy="1728192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pt-B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Estrutura de condições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F2C83813-35FD-4433-89B5-01076758E07A}"/>
              </a:ext>
            </a:extLst>
          </p:cNvPr>
          <p:cNvSpPr txBox="1">
            <a:spLocks/>
          </p:cNvSpPr>
          <p:nvPr/>
        </p:nvSpPr>
        <p:spPr>
          <a:xfrm>
            <a:off x="0" y="2930578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Prof. José Carlos Cruqui</a:t>
            </a:r>
          </a:p>
          <a:p>
            <a:pPr algn="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jcruqui@gmail.com</a:t>
            </a:r>
          </a:p>
        </p:txBody>
      </p:sp>
    </p:spTree>
    <p:extLst>
      <p:ext uri="{BB962C8B-B14F-4D97-AF65-F5344CB8AC3E}">
        <p14:creationId xmlns:p14="http://schemas.microsoft.com/office/powerpoint/2010/main" val="209573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D6F1CE-A7C9-432A-9225-40186E065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8640"/>
            <a:ext cx="58578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6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4CFA29C-EAE1-41EF-A9E7-8968AB64D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764704"/>
            <a:ext cx="8367671" cy="4617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422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DD0E96C-F348-4AAA-BFB1-560BA54494BB}"/>
              </a:ext>
            </a:extLst>
          </p:cNvPr>
          <p:cNvSpPr/>
          <p:nvPr/>
        </p:nvSpPr>
        <p:spPr>
          <a:xfrm>
            <a:off x="359532" y="332656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ALGORITMO</a:t>
            </a:r>
          </a:p>
          <a:p>
            <a:endParaRPr lang="pt-BR" dirty="0"/>
          </a:p>
          <a:p>
            <a:r>
              <a:rPr lang="pt-BR" dirty="0"/>
              <a:t>Elabore um programa que efetue o cálculo do reajuste de salário de um funcionário. Considere as seguintes possibilidades: </a:t>
            </a:r>
          </a:p>
          <a:p>
            <a:r>
              <a:rPr lang="pt-BR" dirty="0"/>
              <a:t>• Se o salário do funcionário for menor que R$500,00, ele receberá reajuste de 15%; </a:t>
            </a:r>
          </a:p>
          <a:p>
            <a:r>
              <a:rPr lang="pt-BR" dirty="0"/>
              <a:t>• Se o salário for maior ou igual a R$500,00, mas menor ou igual a R$1000,00, seu reajuste será de 10%; </a:t>
            </a:r>
          </a:p>
          <a:p>
            <a:r>
              <a:rPr lang="pt-BR" dirty="0"/>
              <a:t>• Se o salário for maior que R$1000,00, o reajuste deverá ser de 5%.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56BA4AE-561F-4ABA-8BD3-DA5C160CE8BE}"/>
              </a:ext>
            </a:extLst>
          </p:cNvPr>
          <p:cNvSpPr/>
          <p:nvPr/>
        </p:nvSpPr>
        <p:spPr>
          <a:xfrm>
            <a:off x="467544" y="2996952"/>
            <a:ext cx="9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Outra forma de leitura já com termos de </a:t>
            </a:r>
            <a:r>
              <a:rPr lang="pt-BR" b="1" dirty="0" err="1">
                <a:solidFill>
                  <a:srgbClr val="FF0000"/>
                </a:solidFill>
              </a:rPr>
              <a:t>portugol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dirty="0"/>
          </a:p>
          <a:p>
            <a:r>
              <a:rPr lang="pt-BR" dirty="0"/>
              <a:t>Estas condições deverão estar encadeadas, pois todas as </a:t>
            </a:r>
          </a:p>
          <a:p>
            <a:r>
              <a:rPr lang="pt-BR" dirty="0"/>
              <a:t>possibilidades de reajuste deverão ser analisadas. </a:t>
            </a:r>
          </a:p>
          <a:p>
            <a:r>
              <a:rPr lang="pt-BR" dirty="0"/>
              <a:t>1. Definir uma variável para o salário reajustado: NOVO_SALARIO; </a:t>
            </a:r>
          </a:p>
          <a:p>
            <a:r>
              <a:rPr lang="pt-BR" dirty="0"/>
              <a:t>2. Ler um valor para a variável SALARIO; </a:t>
            </a:r>
          </a:p>
          <a:p>
            <a:r>
              <a:rPr lang="pt-BR" dirty="0"/>
              <a:t>3. Verificar se o valor do SALARIO &lt; 500, se sim reajustar em 15%; </a:t>
            </a:r>
          </a:p>
          <a:p>
            <a:r>
              <a:rPr lang="pt-BR" dirty="0"/>
              <a:t>4. Verificar se o valor do SALARIO &lt;= 1000, se sim reajustar em 10%; </a:t>
            </a:r>
          </a:p>
          <a:p>
            <a:r>
              <a:rPr lang="pt-BR" dirty="0"/>
              <a:t>5. Verificar se o valor do SALARIO &gt; 1000, se sim reajustar em 5%; </a:t>
            </a:r>
          </a:p>
          <a:p>
            <a:r>
              <a:rPr lang="pt-BR" dirty="0"/>
              <a:t>6. Apresentar o valor reajustado, implicando em NOVO_SALARIO.</a:t>
            </a:r>
          </a:p>
        </p:txBody>
      </p:sp>
    </p:spTree>
    <p:extLst>
      <p:ext uri="{BB962C8B-B14F-4D97-AF65-F5344CB8AC3E}">
        <p14:creationId xmlns:p14="http://schemas.microsoft.com/office/powerpoint/2010/main" val="144420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49250D-EC59-487F-B49C-8AFE1E8D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40" y="0"/>
            <a:ext cx="7323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8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C64E274-016C-4933-B57B-74CAC0BA3AB4}"/>
              </a:ext>
            </a:extLst>
          </p:cNvPr>
          <p:cNvSpPr/>
          <p:nvPr/>
        </p:nvSpPr>
        <p:spPr>
          <a:xfrm>
            <a:off x="287524" y="404664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DESVIO CONDICIONAL SIMPLES </a:t>
            </a:r>
          </a:p>
          <a:p>
            <a:endParaRPr lang="pt-B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dirty="0"/>
              <a:t>O desvio condicional simples é utilizado na elaboração do algoritmo para mostrar as várias possibilidades de situações diversas, as quais produzirão resultados diferentes. </a:t>
            </a:r>
          </a:p>
          <a:p>
            <a:r>
              <a:rPr lang="pt-BR" sz="2800" dirty="0"/>
              <a:t>Temos a instrução se...</a:t>
            </a:r>
            <a:r>
              <a:rPr lang="pt-BR" sz="2800" dirty="0" err="1"/>
              <a:t>entao</a:t>
            </a:r>
            <a:r>
              <a:rPr lang="pt-BR" sz="2800" dirty="0"/>
              <a:t>... </a:t>
            </a:r>
            <a:r>
              <a:rPr lang="pt-BR" sz="2800" dirty="0" err="1"/>
              <a:t>fimse</a:t>
            </a:r>
            <a:r>
              <a:rPr lang="pt-BR" sz="2800" dirty="0"/>
              <a:t> que tem por finalidade tomar uma decisão. </a:t>
            </a:r>
          </a:p>
          <a:p>
            <a:r>
              <a:rPr lang="pt-BR" sz="2800" dirty="0"/>
              <a:t>Se a condição for verdadeira, serão executadas todas as instruções que estejam entre a instrução se...</a:t>
            </a:r>
            <a:r>
              <a:rPr lang="pt-BR" sz="2800" dirty="0" err="1"/>
              <a:t>entao</a:t>
            </a:r>
            <a:r>
              <a:rPr lang="pt-BR" sz="2800" dirty="0"/>
              <a:t> e a instrução </a:t>
            </a:r>
            <a:r>
              <a:rPr lang="pt-BR" sz="2800" dirty="0" err="1"/>
              <a:t>fimse</a:t>
            </a:r>
            <a:r>
              <a:rPr lang="pt-BR" sz="2800" dirty="0"/>
              <a:t>. Se a condição for falsa, serão executadas as instruções que estejam após o comando </a:t>
            </a:r>
            <a:r>
              <a:rPr lang="pt-BR" sz="2800" dirty="0" err="1"/>
              <a:t>fimse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834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20CECB3-B5A0-4A0B-866D-63EAFD5C6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1" t="26200" r="53937" b="32851"/>
          <a:stretch/>
        </p:blipFill>
        <p:spPr>
          <a:xfrm>
            <a:off x="2987824" y="152745"/>
            <a:ext cx="6048672" cy="6552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CDA8484-9EB7-EAA1-C836-CBA8C006CCF4}"/>
              </a:ext>
            </a:extLst>
          </p:cNvPr>
          <p:cNvSpPr/>
          <p:nvPr/>
        </p:nvSpPr>
        <p:spPr>
          <a:xfrm>
            <a:off x="467544" y="332656"/>
            <a:ext cx="4248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</a:t>
            </a:r>
            <a:b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BLOCOS</a:t>
            </a:r>
          </a:p>
        </p:txBody>
      </p:sp>
    </p:spTree>
    <p:extLst>
      <p:ext uri="{BB962C8B-B14F-4D97-AF65-F5344CB8AC3E}">
        <p14:creationId xmlns:p14="http://schemas.microsoft.com/office/powerpoint/2010/main" val="229618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4E45CCC-965D-4B68-860A-69DE5134C3C6}"/>
              </a:ext>
            </a:extLst>
          </p:cNvPr>
          <p:cNvSpPr/>
          <p:nvPr/>
        </p:nvSpPr>
        <p:spPr>
          <a:xfrm>
            <a:off x="611560" y="1318121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Crie um algoritmo para fazer a leitura de dois valores numéricos, efetue a adição e mostre o resultado, caso o valor somado seja maior que 10”. </a:t>
            </a:r>
          </a:p>
          <a:p>
            <a:pPr marL="342900" indent="-342900">
              <a:buAutoNum type="arabicPeriod"/>
            </a:pPr>
            <a:r>
              <a:rPr lang="pt-BR" sz="2800" dirty="0"/>
              <a:t>Conhecer os dois valores das variáveis (estabelecer variáveis A e B); </a:t>
            </a:r>
          </a:p>
          <a:p>
            <a:pPr marL="342900" indent="-342900">
              <a:buAutoNum type="arabicPeriod"/>
            </a:pPr>
            <a:r>
              <a:rPr lang="pt-BR" sz="2800" dirty="0"/>
              <a:t>Efetuar a soma das variáveis A e B, armazenando o valor da soma na variável X;</a:t>
            </a:r>
          </a:p>
          <a:p>
            <a:pPr marL="342900" indent="-342900">
              <a:buAutoNum type="arabicPeriod"/>
            </a:pPr>
            <a:r>
              <a:rPr lang="pt-BR" sz="2800" dirty="0"/>
              <a:t>Apresentar o valor da variável X, caso o valor de X seja maior que 10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6A581B1-C4DE-47B7-A3FE-9DD0282854A0}"/>
              </a:ext>
            </a:extLst>
          </p:cNvPr>
          <p:cNvSpPr/>
          <p:nvPr/>
        </p:nvSpPr>
        <p:spPr>
          <a:xfrm>
            <a:off x="467544" y="548680"/>
            <a:ext cx="42042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fixação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77478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46AEDC3-EE11-46A4-B9D5-862BC2C445AC}"/>
              </a:ext>
            </a:extLst>
          </p:cNvPr>
          <p:cNvSpPr/>
          <p:nvPr/>
        </p:nvSpPr>
        <p:spPr>
          <a:xfrm>
            <a:off x="1763688" y="260648"/>
            <a:ext cx="5341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DESVIO CONDICIONAL COMPOSTO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0276622-4FAF-476C-8198-A424497C5EBB}"/>
              </a:ext>
            </a:extLst>
          </p:cNvPr>
          <p:cNvSpPr/>
          <p:nvPr/>
        </p:nvSpPr>
        <p:spPr>
          <a:xfrm>
            <a:off x="467544" y="908720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O </a:t>
            </a: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desvio condicional </a:t>
            </a:r>
            <a:r>
              <a:rPr lang="pt-BR" sz="3200" dirty="0"/>
              <a:t>composto utiliza as instruções </a:t>
            </a:r>
          </a:p>
          <a:p>
            <a:r>
              <a:rPr lang="pt-BR" sz="3200" dirty="0"/>
              <a:t>se...</a:t>
            </a:r>
            <a:r>
              <a:rPr lang="pt-BR" sz="3200" dirty="0" err="1"/>
              <a:t>entao</a:t>
            </a:r>
            <a:r>
              <a:rPr lang="pt-BR" sz="3200" dirty="0"/>
              <a:t>... </a:t>
            </a:r>
            <a:r>
              <a:rPr lang="pt-BR" sz="3200" dirty="0" err="1"/>
              <a:t>senao</a:t>
            </a:r>
            <a:r>
              <a:rPr lang="pt-BR" sz="3200" dirty="0"/>
              <a:t>...</a:t>
            </a:r>
            <a:r>
              <a:rPr lang="pt-BR" sz="3200" dirty="0" err="1"/>
              <a:t>fimse</a:t>
            </a:r>
            <a:r>
              <a:rPr lang="pt-BR" sz="3200" dirty="0"/>
              <a:t> </a:t>
            </a:r>
          </a:p>
          <a:p>
            <a:r>
              <a:rPr lang="pt-BR" sz="3200" dirty="0"/>
              <a:t>quando a condição for verdadeira é executada a instrução que estiver posicionada logo após a instrução </a:t>
            </a:r>
            <a:r>
              <a:rPr lang="pt-BR" sz="3200" dirty="0" err="1"/>
              <a:t>entao</a:t>
            </a:r>
            <a:r>
              <a:rPr lang="pt-BR" sz="3200" dirty="0"/>
              <a:t>. </a:t>
            </a:r>
          </a:p>
          <a:p>
            <a:r>
              <a:rPr lang="pt-BR" sz="3200" dirty="0"/>
              <a:t>Sendo falsa, é executada a instrução que estiver posicionada logo após a instrução </a:t>
            </a:r>
            <a:r>
              <a:rPr lang="pt-BR" sz="3200" dirty="0" err="1"/>
              <a:t>senao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6124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7F7F3F7-D942-4315-9535-9AED45F95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62" t="12880" r="43301" b="44079"/>
          <a:stretch/>
        </p:blipFill>
        <p:spPr>
          <a:xfrm>
            <a:off x="1979712" y="0"/>
            <a:ext cx="5004556" cy="3429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101A92E-9A9B-425A-8D0C-4E452770D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62" t="26387" r="42913" b="54293"/>
          <a:stretch/>
        </p:blipFill>
        <p:spPr>
          <a:xfrm>
            <a:off x="671566" y="3429000"/>
            <a:ext cx="7800867" cy="2340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4FB13B4-76FD-4DA3-8455-DFFF4D5FAF4B}"/>
              </a:ext>
            </a:extLst>
          </p:cNvPr>
          <p:cNvSpPr/>
          <p:nvPr/>
        </p:nvSpPr>
        <p:spPr>
          <a:xfrm>
            <a:off x="611560" y="388017"/>
            <a:ext cx="24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BLOCOS</a:t>
            </a:r>
          </a:p>
        </p:txBody>
      </p:sp>
    </p:spTree>
    <p:extLst>
      <p:ext uri="{BB962C8B-B14F-4D97-AF65-F5344CB8AC3E}">
        <p14:creationId xmlns:p14="http://schemas.microsoft.com/office/powerpoint/2010/main" val="31922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3693780-8E9C-4D9A-B0BE-2FEEA59D0715}"/>
              </a:ext>
            </a:extLst>
          </p:cNvPr>
          <p:cNvSpPr/>
          <p:nvPr/>
        </p:nvSpPr>
        <p:spPr>
          <a:xfrm>
            <a:off x="351356" y="733246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Crie um algoritmo para fazer a leitura de dois valores numéricos e efetue a adição. </a:t>
            </a:r>
          </a:p>
          <a:p>
            <a:r>
              <a:rPr lang="pt-BR" sz="2800" dirty="0"/>
              <a:t>Caso o valor somado seja maior ou igual a 10, este deve ser apresentado somando-se a ele mais 8. </a:t>
            </a:r>
          </a:p>
          <a:p>
            <a:r>
              <a:rPr lang="pt-BR" sz="2800" dirty="0"/>
              <a:t>Caso o valor somado não seja maior ou igual a 10, este deve ser apresentado subtraindo-se 5. </a:t>
            </a:r>
          </a:p>
          <a:p>
            <a:endParaRPr lang="pt-BR" sz="2800" dirty="0"/>
          </a:p>
          <a:p>
            <a:pPr marL="514350" indent="-514350">
              <a:buAutoNum type="arabicPeriod"/>
            </a:pPr>
            <a:r>
              <a:rPr lang="pt-BR" sz="2800" dirty="0"/>
              <a:t>Conhecer os dois valores das variáveis A e B; </a:t>
            </a:r>
          </a:p>
          <a:p>
            <a:pPr marL="514350" indent="-514350">
              <a:buAutoNum type="arabicPeriod"/>
            </a:pPr>
            <a:r>
              <a:rPr lang="pt-BR" sz="2800" dirty="0"/>
              <a:t>Efetuar a soma dos valores das variáveis A e B e armazenar o valor da soma na variável X; </a:t>
            </a:r>
          </a:p>
          <a:p>
            <a:pPr marL="514350" indent="-514350">
              <a:buAutoNum type="arabicPeriod"/>
            </a:pPr>
            <a:r>
              <a:rPr lang="pt-BR" sz="2800" dirty="0"/>
              <a:t>Verificar se X é maior ou igual a 10.</a:t>
            </a:r>
            <a:br>
              <a:rPr lang="pt-BR" sz="2800" dirty="0"/>
            </a:br>
            <a:r>
              <a:rPr lang="pt-BR" sz="2800" dirty="0"/>
              <a:t>Caso seja, mostrar X + 8, senão, mostrar X – 5.</a:t>
            </a:r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4FF8C2C-9E53-4979-AA98-2D1D7F17D95D}"/>
              </a:ext>
            </a:extLst>
          </p:cNvPr>
          <p:cNvSpPr/>
          <p:nvPr/>
        </p:nvSpPr>
        <p:spPr>
          <a:xfrm>
            <a:off x="467544" y="47878"/>
            <a:ext cx="42042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fixação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49905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113AD0A-B0AC-40D4-89E4-AE0A06D17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66894"/>
            <a:ext cx="41338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6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48CC351-029F-43EF-88BC-3B138A08C19D}"/>
              </a:ext>
            </a:extLst>
          </p:cNvPr>
          <p:cNvSpPr/>
          <p:nvPr/>
        </p:nvSpPr>
        <p:spPr>
          <a:xfrm>
            <a:off x="611560" y="548680"/>
            <a:ext cx="88569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DESVIOS CONDICIONAIS ENCADEADOS</a:t>
            </a:r>
          </a:p>
          <a:p>
            <a:r>
              <a:rPr lang="pt-BR" sz="3600" dirty="0"/>
              <a:t>Existem situações em que é necessário estabelecer a verificação de condições sucessivas, ou seja, utilizar uma condição dentro de outra condição. </a:t>
            </a:r>
          </a:p>
          <a:p>
            <a:r>
              <a:rPr lang="pt-BR" sz="3600" dirty="0"/>
              <a:t>Este tipo de estrutura poderá ter diversos níveis de condição, sendo chamadas de </a:t>
            </a:r>
            <a:r>
              <a:rPr lang="pt-BR" sz="3600" dirty="0" err="1"/>
              <a:t>aninhamentos</a:t>
            </a:r>
            <a:r>
              <a:rPr lang="pt-BR" sz="3600" dirty="0"/>
              <a:t>, encadeamentos ou desvios condicionais encadeados</a:t>
            </a:r>
          </a:p>
        </p:txBody>
      </p:sp>
    </p:spTree>
    <p:extLst>
      <p:ext uri="{BB962C8B-B14F-4D97-AF65-F5344CB8AC3E}">
        <p14:creationId xmlns:p14="http://schemas.microsoft.com/office/powerpoint/2010/main" val="3290739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ae529-ab34-42fc-8de8-b1aeec9086a9" xsi:nil="true"/>
    <lcf76f155ced4ddcb4097134ff3c332f xmlns="e1cdb180-4032-4e7d-82b5-2037f42a96a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3" ma:contentTypeDescription="Crie um novo documento." ma:contentTypeScope="" ma:versionID="04bdfc011e2dcf0387810a178f1d7b56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dec794c9c4bb4b9e4cfc0a8468a024d0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D9D79D-98DE-4078-AC9A-0A0B8941FB12}">
  <ds:schemaRefs>
    <ds:schemaRef ds:uri="e1cdb180-4032-4e7d-82b5-2037f42a96a8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0BAFB80-91F6-4E68-9FB4-2140030382D7}"/>
</file>

<file path=customXml/itemProps3.xml><?xml version="1.0" encoding="utf-8"?>
<ds:datastoreItem xmlns:ds="http://schemas.openxmlformats.org/officeDocument/2006/customXml" ds:itemID="{DC27D6E8-5EB4-4A3B-957D-9099E99952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594</Words>
  <Application>Microsoft Office PowerPoint</Application>
  <PresentationFormat>Apresentação na tela 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Tema do Office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Cláudia Spuldaro Samways</dc:creator>
  <cp:lastModifiedBy>Jose Carlos Cruqui</cp:lastModifiedBy>
  <cp:revision>129</cp:revision>
  <dcterms:created xsi:type="dcterms:W3CDTF">2018-01-29T16:53:27Z</dcterms:created>
  <dcterms:modified xsi:type="dcterms:W3CDTF">2023-08-04T14:51:50Z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0x010100D34DBF5202057B479C2EEC5A2DADA968</vt:lpwstr>
  </property>
</Properties>
</file>