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sldIdLst>
    <p:sldId id="260" r:id="rId3"/>
    <p:sldId id="289" r:id="rId4"/>
    <p:sldId id="281" r:id="rId5"/>
    <p:sldId id="282" r:id="rId6"/>
    <p:sldId id="283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9" r:id="rId15"/>
    <p:sldId id="341" r:id="rId16"/>
    <p:sldId id="343" r:id="rId17"/>
    <p:sldId id="259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660"/>
  </p:normalViewPr>
  <p:slideViewPr>
    <p:cSldViewPr>
      <p:cViewPr varScale="1">
        <p:scale>
          <a:sx n="108" d="100"/>
          <a:sy n="108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4578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93684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0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13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8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8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>
                <a:solidFill>
                  <a:srgbClr val="005388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5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61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6" y="917826"/>
            <a:ext cx="1321936" cy="166685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8" y="1042841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1800" b="0" baseline="0">
                <a:solidFill>
                  <a:srgbClr val="005388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96254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37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29868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49" r:id="rId4"/>
    <p:sldLayoutId id="2147483657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54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431540" y="1124744"/>
            <a:ext cx="8280920" cy="1728192"/>
          </a:xfrm>
        </p:spPr>
        <p:txBody>
          <a:bodyPr>
            <a:normAutofit/>
          </a:bodyPr>
          <a:lstStyle/>
          <a:p>
            <a:pPr algn="ctr">
              <a:lnSpc>
                <a:spcPct val="170000"/>
              </a:lnSpc>
            </a:pPr>
            <a:r>
              <a:rPr lang="pt-B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F2C83813-35FD-4433-89B5-01076758E07A}"/>
              </a:ext>
            </a:extLst>
          </p:cNvPr>
          <p:cNvSpPr txBox="1">
            <a:spLocks/>
          </p:cNvSpPr>
          <p:nvPr/>
        </p:nvSpPr>
        <p:spPr>
          <a:xfrm>
            <a:off x="0" y="2930578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Prof. José Carlos Cruqui</a:t>
            </a:r>
          </a:p>
          <a:p>
            <a:pPr algn="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jcruqui@gmail.com</a:t>
            </a:r>
          </a:p>
        </p:txBody>
      </p:sp>
    </p:spTree>
    <p:extLst>
      <p:ext uri="{BB962C8B-B14F-4D97-AF65-F5344CB8AC3E}">
        <p14:creationId xmlns:p14="http://schemas.microsoft.com/office/powerpoint/2010/main" val="209573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9830652-B63D-474A-861B-AF7876E0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002" y="920130"/>
            <a:ext cx="8421985" cy="501774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“O usuário </a:t>
            </a:r>
            <a:r>
              <a:rPr lang="pt-BR" sz="3200" b="1" dirty="0"/>
              <a:t>deve</a:t>
            </a:r>
            <a:r>
              <a:rPr lang="pt-BR" sz="3200" dirty="0"/>
              <a:t> conseguir fazer buscas em todo o acervo de materiais bibliográficos.” </a:t>
            </a:r>
          </a:p>
          <a:p>
            <a:r>
              <a:rPr lang="pt-BR" sz="3200" dirty="0"/>
              <a:t>• “O sistema </a:t>
            </a:r>
            <a:r>
              <a:rPr lang="pt-BR" sz="3200" b="1" dirty="0"/>
              <a:t>deve</a:t>
            </a:r>
            <a:r>
              <a:rPr lang="pt-BR" sz="3200" dirty="0"/>
              <a:t> fornecer </a:t>
            </a:r>
            <a:r>
              <a:rPr lang="pt-BR" sz="3200" u="sng" dirty="0"/>
              <a:t>telas apropriadas </a:t>
            </a:r>
            <a:r>
              <a:rPr lang="pt-BR" sz="3200" dirty="0"/>
              <a:t>para o usuário ler documentos disponíveis no repositório de documentos.”</a:t>
            </a:r>
          </a:p>
          <a:p>
            <a:r>
              <a:rPr lang="pt-BR" sz="3200" dirty="0"/>
              <a:t>• “O sistema </a:t>
            </a:r>
            <a:r>
              <a:rPr lang="pt-BR" sz="3200" b="1" dirty="0"/>
              <a:t>deve</a:t>
            </a:r>
            <a:r>
              <a:rPr lang="pt-BR" sz="3200" dirty="0"/>
              <a:t> permitir o cadastro dos fornecedores da loja” </a:t>
            </a:r>
          </a:p>
          <a:p>
            <a:r>
              <a:rPr lang="pt-BR" sz="3200" dirty="0"/>
              <a:t>• “O sistema </a:t>
            </a:r>
            <a:r>
              <a:rPr lang="pt-BR" sz="3200" b="1" dirty="0"/>
              <a:t>deve</a:t>
            </a:r>
            <a:r>
              <a:rPr lang="pt-BR" sz="3200" dirty="0"/>
              <a:t> utilizar os dados obtidos a partir dos sensores e interpretá-los para </a:t>
            </a:r>
            <a:br>
              <a:rPr lang="pt-BR" sz="3200" dirty="0"/>
            </a:br>
            <a:r>
              <a:rPr lang="pt-BR" sz="3200" dirty="0"/>
              <a:t>realizar a navegação”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790CB4-8DDA-41F7-937A-1346E21B752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0001" y="188640"/>
            <a:ext cx="8421985" cy="73149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177291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FC024C6-2109-4776-80FD-75C195D1C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003" y="1844824"/>
            <a:ext cx="8064896" cy="4680520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• Requisitos ambíguos podem ser interpretados de diferentes maneiras pelos desenvolvedores e usuários. </a:t>
            </a:r>
          </a:p>
          <a:p>
            <a:pPr algn="just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• Na prática, é impossível produzir um Documento de Requisitos completo e consistente.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500D6F-1618-4C1B-B518-939E7CC7482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25003" y="1124744"/>
            <a:ext cx="8493993" cy="444706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Surgem vários problemas quando os requisitos não são declarados de forma precisa. </a:t>
            </a:r>
          </a:p>
          <a:p>
            <a:endParaRPr lang="pt-BR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904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6E2BE9E-9A11-4008-BEDE-84A37B6F1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566" y="1628800"/>
            <a:ext cx="8493993" cy="4345074"/>
          </a:xfrm>
        </p:spPr>
        <p:txBody>
          <a:bodyPr>
            <a:normAutofit/>
          </a:bodyPr>
          <a:lstStyle/>
          <a:p>
            <a:r>
              <a:rPr lang="pt-BR" sz="3600" dirty="0"/>
              <a:t>Requisitos tem duas abordagens diferentes, uma abordagem de </a:t>
            </a:r>
            <a:r>
              <a:rPr lang="pt-BR" sz="3600" b="1" dirty="0">
                <a:solidFill>
                  <a:srgbClr val="FF0000"/>
                </a:solidFill>
              </a:rPr>
              <a:t>negócios</a:t>
            </a:r>
            <a:r>
              <a:rPr lang="pt-BR" sz="3600" dirty="0"/>
              <a:t> e uma abordagem de </a:t>
            </a:r>
            <a:r>
              <a:rPr lang="pt-BR" sz="3600" b="1" dirty="0">
                <a:solidFill>
                  <a:srgbClr val="FF0000"/>
                </a:solidFill>
              </a:rPr>
              <a:t>tecnologia</a:t>
            </a:r>
            <a:r>
              <a:rPr lang="pt-BR" sz="3600" dirty="0"/>
              <a:t> </a:t>
            </a:r>
          </a:p>
          <a:p>
            <a:endParaRPr lang="pt-BR" sz="3600" dirty="0"/>
          </a:p>
          <a:p>
            <a:r>
              <a:rPr lang="pt-BR" sz="3600" dirty="0"/>
              <a:t>Para definir os requisitos é necessário ter essa mentalidade antes.</a:t>
            </a:r>
          </a:p>
          <a:p>
            <a:endParaRPr lang="pt-BR" sz="3600" dirty="0"/>
          </a:p>
          <a:p>
            <a:endParaRPr lang="pt-BR" sz="28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EDE600-03EB-4115-B590-7029C488257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78337" y="349146"/>
            <a:ext cx="7938079" cy="1567685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RESUMINDO REQUISITOS</a:t>
            </a:r>
          </a:p>
        </p:txBody>
      </p:sp>
    </p:spTree>
    <p:extLst>
      <p:ext uri="{BB962C8B-B14F-4D97-AF65-F5344CB8AC3E}">
        <p14:creationId xmlns:p14="http://schemas.microsoft.com/office/powerpoint/2010/main" val="145991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6E2BE9E-9A11-4008-BEDE-84A37B6F1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566" y="1124744"/>
            <a:ext cx="8493993" cy="4849130"/>
          </a:xfrm>
        </p:spPr>
        <p:txBody>
          <a:bodyPr>
            <a:normAutofit/>
          </a:bodyPr>
          <a:lstStyle/>
          <a:p>
            <a:r>
              <a:rPr lang="pt-BR" sz="3600" dirty="0"/>
              <a:t>Negócios e tecnologia deveria ter pessoas distintas para cuidar, porém na prática percebemos que </a:t>
            </a:r>
            <a:r>
              <a:rPr lang="pt-BR" sz="3600" b="1" dirty="0">
                <a:solidFill>
                  <a:srgbClr val="FF0000"/>
                </a:solidFill>
              </a:rPr>
              <a:t>negócios</a:t>
            </a:r>
            <a:r>
              <a:rPr lang="pt-BR" sz="3600" dirty="0"/>
              <a:t> e </a:t>
            </a:r>
            <a:r>
              <a:rPr lang="pt-BR" sz="3600" b="1" dirty="0">
                <a:solidFill>
                  <a:srgbClr val="FF0000"/>
                </a:solidFill>
              </a:rPr>
              <a:t>tecnologia</a:t>
            </a:r>
            <a:r>
              <a:rPr lang="pt-BR" sz="3600" dirty="0"/>
              <a:t> estão interligados. </a:t>
            </a:r>
          </a:p>
          <a:p>
            <a:r>
              <a:rPr lang="pt-BR" sz="3600" dirty="0"/>
              <a:t>Porque levantamos processos de negócios, e transformamos isso em tecnologia. Por isso essa mistura, isso é importante, mas não é necessário fazer essa separação. </a:t>
            </a:r>
          </a:p>
          <a:p>
            <a:endParaRPr lang="pt-BR" sz="3600" dirty="0"/>
          </a:p>
          <a:p>
            <a:endParaRPr lang="pt-BR" sz="3600" dirty="0"/>
          </a:p>
          <a:p>
            <a:endParaRPr lang="pt-BR" sz="28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EDE600-03EB-4115-B590-7029C488257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78337" y="349147"/>
            <a:ext cx="7938079" cy="991622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RESUMINDO REQUISITOS</a:t>
            </a:r>
          </a:p>
        </p:txBody>
      </p:sp>
    </p:spTree>
    <p:extLst>
      <p:ext uri="{BB962C8B-B14F-4D97-AF65-F5344CB8AC3E}">
        <p14:creationId xmlns:p14="http://schemas.microsoft.com/office/powerpoint/2010/main" val="2528176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6E2BE9E-9A11-4008-BEDE-84A37B6F1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566" y="1124744"/>
            <a:ext cx="8493993" cy="4849130"/>
          </a:xfrm>
        </p:spPr>
        <p:txBody>
          <a:bodyPr>
            <a:normAutofit/>
          </a:bodyPr>
          <a:lstStyle/>
          <a:p>
            <a:r>
              <a:rPr lang="pt-BR" sz="3600" dirty="0"/>
              <a:t>Negócio e tecnologia – qual o mais importante?</a:t>
            </a:r>
          </a:p>
          <a:p>
            <a:r>
              <a:rPr lang="pt-BR" sz="3600" dirty="0"/>
              <a:t>Técnicas possíveis para se encontrar os requisitos do sistema: </a:t>
            </a: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ENTREVISTA </a:t>
            </a:r>
            <a:r>
              <a:rPr lang="pt-BR" sz="3600" dirty="0"/>
              <a:t>/ QUESTIONÁRIO – </a:t>
            </a:r>
            <a:r>
              <a:rPr lang="pt-BR" sz="3600" dirty="0">
                <a:solidFill>
                  <a:schemeClr val="tx2"/>
                </a:solidFill>
              </a:rPr>
              <a:t>OBSERVAÇÃO – APRENDIZAGEM(SENTIR NA PELE).</a:t>
            </a:r>
          </a:p>
          <a:p>
            <a:endParaRPr lang="pt-BR" sz="3600" dirty="0">
              <a:solidFill>
                <a:schemeClr val="tx2"/>
              </a:solidFill>
            </a:endParaRPr>
          </a:p>
          <a:p>
            <a:endParaRPr lang="pt-BR" sz="3600" dirty="0">
              <a:solidFill>
                <a:schemeClr val="tx2"/>
              </a:solidFill>
            </a:endParaRPr>
          </a:p>
          <a:p>
            <a:endParaRPr lang="pt-BR" sz="3600" dirty="0"/>
          </a:p>
          <a:p>
            <a:endParaRPr lang="pt-BR" sz="3600" dirty="0"/>
          </a:p>
          <a:p>
            <a:endParaRPr lang="pt-BR" sz="3600" dirty="0"/>
          </a:p>
          <a:p>
            <a:endParaRPr lang="pt-BR" sz="3600" dirty="0"/>
          </a:p>
          <a:p>
            <a:endParaRPr lang="pt-BR" sz="3600" dirty="0"/>
          </a:p>
          <a:p>
            <a:endParaRPr lang="pt-BR" sz="28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EDE600-03EB-4115-B590-7029C488257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78337" y="349147"/>
            <a:ext cx="7938079" cy="991622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RESUMINDO REQUISITOS</a:t>
            </a:r>
          </a:p>
        </p:txBody>
      </p:sp>
    </p:spTree>
    <p:extLst>
      <p:ext uri="{BB962C8B-B14F-4D97-AF65-F5344CB8AC3E}">
        <p14:creationId xmlns:p14="http://schemas.microsoft.com/office/powerpoint/2010/main" val="76325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6E2BE9E-9A11-4008-BEDE-84A37B6F1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566" y="1124743"/>
            <a:ext cx="8493993" cy="5384109"/>
          </a:xfrm>
        </p:spPr>
        <p:txBody>
          <a:bodyPr>
            <a:normAutofit fontScale="70000" lnSpcReduction="20000"/>
          </a:bodyPr>
          <a:lstStyle/>
          <a:p>
            <a:r>
              <a:rPr lang="pt-BR" sz="3600" dirty="0"/>
              <a:t>TRÊS TIPOS DE REQUISITOS:</a:t>
            </a:r>
          </a:p>
          <a:p>
            <a:r>
              <a:rPr lang="pt-BR" sz="3600" dirty="0">
                <a:solidFill>
                  <a:schemeClr val="tx2"/>
                </a:solidFill>
              </a:rPr>
              <a:t>1º Esperados –</a:t>
            </a:r>
            <a:r>
              <a:rPr lang="pt-BR" sz="3600" dirty="0"/>
              <a:t> requisitos que os usuários esperam, eles dizem o que querem. </a:t>
            </a:r>
            <a:endParaRPr lang="pt-BR" sz="3600" dirty="0">
              <a:solidFill>
                <a:schemeClr val="tx2"/>
              </a:solidFill>
            </a:endParaRPr>
          </a:p>
          <a:p>
            <a:r>
              <a:rPr lang="pt-BR" sz="3600" dirty="0">
                <a:solidFill>
                  <a:schemeClr val="tx2"/>
                </a:solidFill>
              </a:rPr>
              <a:t>2º Óbvios -  </a:t>
            </a:r>
            <a:r>
              <a:rPr lang="pt-BR" sz="3600" dirty="0"/>
              <a:t>nem sempre eles dizem, mas esperam por serem óbvios. (precisam ser validados com o cliente).</a:t>
            </a:r>
            <a:endParaRPr lang="pt-BR" sz="3600" dirty="0">
              <a:solidFill>
                <a:schemeClr val="tx2"/>
              </a:solidFill>
            </a:endParaRPr>
          </a:p>
          <a:p>
            <a:r>
              <a:rPr lang="pt-BR" sz="3600" dirty="0">
                <a:solidFill>
                  <a:schemeClr val="tx2"/>
                </a:solidFill>
              </a:rPr>
              <a:t>3º Surpresas – </a:t>
            </a:r>
            <a:r>
              <a:rPr lang="pt-BR" sz="3600" dirty="0"/>
              <a:t>são requisitos inusitados, que devem ser pensados como elementos surpresas, exemplo: e se o usuário não tiver cadastrado? E se der errado nisso?</a:t>
            </a:r>
          </a:p>
          <a:p>
            <a:endParaRPr lang="pt-BR" sz="3600" dirty="0">
              <a:solidFill>
                <a:schemeClr val="tx2"/>
              </a:solidFill>
            </a:endParaRPr>
          </a:p>
          <a:p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descobrir os óbvios?</a:t>
            </a:r>
          </a:p>
          <a:p>
            <a:r>
              <a:rPr lang="pt-BR" sz="3600" b="1" dirty="0"/>
              <a:t>Observação de palavras chaves (dica, repetiu muito uma palavra é importante para </a:t>
            </a:r>
            <a:r>
              <a:rPr lang="pt-BR" sz="3600" b="1"/>
              <a:t>o projeto</a:t>
            </a:r>
            <a:r>
              <a:rPr lang="pt-BR" sz="3600" b="1" dirty="0"/>
              <a:t>).</a:t>
            </a:r>
          </a:p>
          <a:p>
            <a:r>
              <a:rPr lang="pt-BR" sz="3600" b="1" dirty="0"/>
              <a:t>-Reaproveitar documentos já criados,</a:t>
            </a:r>
          </a:p>
          <a:p>
            <a:r>
              <a:rPr lang="pt-BR" sz="3600" b="1" dirty="0"/>
              <a:t>-Pesquisas na internet. </a:t>
            </a:r>
          </a:p>
          <a:p>
            <a:endParaRPr lang="pt-BR" sz="3600" dirty="0">
              <a:solidFill>
                <a:schemeClr val="tx2"/>
              </a:solidFill>
            </a:endParaRPr>
          </a:p>
          <a:p>
            <a:endParaRPr lang="pt-BR" sz="3600" dirty="0">
              <a:solidFill>
                <a:schemeClr val="tx2"/>
              </a:solidFill>
            </a:endParaRPr>
          </a:p>
          <a:p>
            <a:endParaRPr lang="pt-BR" sz="3600" dirty="0"/>
          </a:p>
          <a:p>
            <a:endParaRPr lang="pt-BR" sz="3600" dirty="0"/>
          </a:p>
          <a:p>
            <a:endParaRPr lang="pt-BR" sz="3600" dirty="0"/>
          </a:p>
          <a:p>
            <a:endParaRPr lang="pt-BR" sz="3600" dirty="0"/>
          </a:p>
          <a:p>
            <a:endParaRPr lang="pt-BR" sz="3600" dirty="0"/>
          </a:p>
          <a:p>
            <a:endParaRPr lang="pt-BR" sz="28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EDE600-03EB-4115-B590-7029C488257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78337" y="349147"/>
            <a:ext cx="7938079" cy="991622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RESUMINDO REQUISITOS</a:t>
            </a:r>
          </a:p>
        </p:txBody>
      </p:sp>
    </p:spTree>
    <p:extLst>
      <p:ext uri="{BB962C8B-B14F-4D97-AF65-F5344CB8AC3E}">
        <p14:creationId xmlns:p14="http://schemas.microsoft.com/office/powerpoint/2010/main" val="2506259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228123"/>
            <a:ext cx="792088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– Envie no TEAMS</a:t>
            </a:r>
          </a:p>
          <a:p>
            <a:endParaRPr lang="pt-BR" sz="1400" dirty="0"/>
          </a:p>
          <a:p>
            <a:pPr marL="514350" indent="-514350">
              <a:buAutoNum type="arabicPeriod"/>
            </a:pPr>
            <a:r>
              <a:rPr lang="pt-BR" sz="2400" dirty="0"/>
              <a:t>Faça uma pesquisa e responda o que são requisitos e quais tipos existem? Depois descreva alguns dos requisitos funcionais de um sistema e ou projeto?</a:t>
            </a:r>
          </a:p>
          <a:p>
            <a:endParaRPr lang="pt-BR" sz="2400" dirty="0"/>
          </a:p>
          <a:p>
            <a:r>
              <a:rPr lang="pt-BR" sz="2400" dirty="0"/>
              <a:t>2. Responda: Quem são os Stakeholders de um projeto?</a:t>
            </a:r>
          </a:p>
          <a:p>
            <a:endParaRPr lang="pt-BR" sz="2400" dirty="0"/>
          </a:p>
          <a:p>
            <a:r>
              <a:rPr lang="pt-BR" sz="2400" dirty="0"/>
              <a:t>3- Imagine que você precisa fazer um sistema para cadastrar pessoas, no estilo de uma agenda.. descreva os requisitos que você acha que vai ser necessário para que seu sistema funcione. </a:t>
            </a:r>
          </a:p>
          <a:p>
            <a:r>
              <a:rPr lang="pt-BR" sz="2400" dirty="0"/>
              <a:t>(</a:t>
            </a:r>
            <a:r>
              <a:rPr lang="pt-BR" sz="2400" dirty="0" err="1"/>
              <a:t>obs</a:t>
            </a:r>
            <a:r>
              <a:rPr lang="pt-BR" sz="2400" dirty="0"/>
              <a:t>: descreva os principais pontos, sem muito detalhamento).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8242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13E0947-0882-4239-AD13-C49128D28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943" y="1252307"/>
            <a:ext cx="7946490" cy="305752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dirty="0"/>
              <a:t>Uma necessidade do STAKEHOLDER</a:t>
            </a:r>
          </a:p>
          <a:p>
            <a:r>
              <a:rPr lang="pt-BR" sz="2600" dirty="0"/>
              <a:t>	- exemplo necessidade de tela de extrato bancário;</a:t>
            </a:r>
          </a:p>
          <a:p>
            <a:r>
              <a:rPr lang="pt-BR" sz="2600" dirty="0"/>
              <a:t>	- é um requisito de usuário, ou seja é algo que meu usuário precisa, mas devemos transformar em função do sistema. </a:t>
            </a:r>
          </a:p>
          <a:p>
            <a:r>
              <a:rPr lang="pt-BR" sz="2600" dirty="0"/>
              <a:t>	- o requisito tem duas abordagens diferentes ( uma abordagem de negócios e de sistema, ou seja tecnologia).</a:t>
            </a:r>
          </a:p>
          <a:p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dirty="0"/>
              <a:t>Pode ser uma funcionalidade ou capacidade do SISTEMA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dirty="0"/>
              <a:t>Pode ser uma documentação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AB820E-815E-422A-A438-9BA2F4EE5C4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8349" y="215150"/>
            <a:ext cx="8544823" cy="333530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REQUISITOS PODEM SER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7BB9B9-C57F-43A0-AA27-54489E3B78E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3942" y="548680"/>
            <a:ext cx="8544823" cy="703627"/>
          </a:xfrm>
        </p:spPr>
        <p:txBody>
          <a:bodyPr>
            <a:normAutofit/>
          </a:bodyPr>
          <a:lstStyle/>
          <a:p>
            <a:r>
              <a:rPr lang="pt-BR" sz="3200" dirty="0"/>
              <a:t>Definição tradicional do que é um requisito</a:t>
            </a:r>
          </a:p>
        </p:txBody>
      </p:sp>
    </p:spTree>
    <p:extLst>
      <p:ext uri="{BB962C8B-B14F-4D97-AF65-F5344CB8AC3E}">
        <p14:creationId xmlns:p14="http://schemas.microsoft.com/office/powerpoint/2010/main" val="321424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367952" y="265383"/>
            <a:ext cx="7896751" cy="489130"/>
          </a:xfrm>
        </p:spPr>
        <p:txBody>
          <a:bodyPr>
            <a:normAutofit lnSpcReduction="10000"/>
          </a:bodyPr>
          <a:lstStyle/>
          <a:p>
            <a:r>
              <a:rPr lang="pt-BR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DE SOFTWARE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394BEE-9412-4D10-B36F-8EDF835448ED}"/>
              </a:ext>
            </a:extLst>
          </p:cNvPr>
          <p:cNvSpPr txBox="1"/>
          <p:nvPr/>
        </p:nvSpPr>
        <p:spPr>
          <a:xfrm>
            <a:off x="367954" y="764704"/>
            <a:ext cx="789675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600" b="1" dirty="0"/>
              <a:t>Requisitos funcionais</a:t>
            </a:r>
            <a:r>
              <a:rPr lang="pt-BR" sz="2600" dirty="0"/>
              <a:t>: definem as </a:t>
            </a:r>
            <a:r>
              <a:rPr lang="pt-BR" sz="2600" b="1" dirty="0">
                <a:solidFill>
                  <a:srgbClr val="0070C0"/>
                </a:solidFill>
              </a:rPr>
              <a:t>funções</a:t>
            </a:r>
            <a:r>
              <a:rPr lang="pt-BR" sz="2600" dirty="0"/>
              <a:t> que o sistema </a:t>
            </a:r>
            <a:r>
              <a:rPr lang="pt-BR" sz="2600" b="1" dirty="0">
                <a:solidFill>
                  <a:srgbClr val="0070C0"/>
                </a:solidFill>
              </a:rPr>
              <a:t>deve fornecer</a:t>
            </a:r>
            <a:r>
              <a:rPr lang="pt-BR" sz="2600" dirty="0"/>
              <a:t>, sobre como o sistema deve reagir a entradas específicas e sobre como se comportar em determinadas situações. Em alguns casos, os requisitos funcionais podem, também, explicitamente, declarar o que o sistema não deve fazer. 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Exemplos de requisitos funcionais: o software deve possibilitar o cálculo das comissões dos vendedores de acordo com os produtos vendidos; o software deve emitir relatórios de compras e vendas por período; o sistema deve mostrar, para cada aluno, as disciplinas em que foi aprovado ou reprovado</a:t>
            </a:r>
          </a:p>
        </p:txBody>
      </p:sp>
    </p:spTree>
    <p:extLst>
      <p:ext uri="{BB962C8B-B14F-4D97-AF65-F5344CB8AC3E}">
        <p14:creationId xmlns:p14="http://schemas.microsoft.com/office/powerpoint/2010/main" val="144032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199007" y="262510"/>
            <a:ext cx="8043592" cy="573308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DE SOFTWARE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090469-761C-46B2-A053-F0DCB7242FB7}"/>
              </a:ext>
            </a:extLst>
          </p:cNvPr>
          <p:cNvSpPr txBox="1"/>
          <p:nvPr/>
        </p:nvSpPr>
        <p:spPr>
          <a:xfrm>
            <a:off x="179512" y="835818"/>
            <a:ext cx="856895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600" b="1" dirty="0"/>
              <a:t>Requisitos não funcionais</a:t>
            </a:r>
            <a:r>
              <a:rPr lang="pt-BR" sz="2600" dirty="0"/>
              <a:t>: são os requisitos relacionados com a utilização do software em termos de </a:t>
            </a:r>
            <a:r>
              <a:rPr lang="pt-BR" sz="2600" b="1" dirty="0">
                <a:solidFill>
                  <a:srgbClr val="0070C0"/>
                </a:solidFill>
              </a:rPr>
              <a:t>desempenho</a:t>
            </a:r>
            <a:r>
              <a:rPr lang="pt-BR" sz="2600" dirty="0"/>
              <a:t>, </a:t>
            </a:r>
            <a:r>
              <a:rPr lang="pt-BR" sz="2600" b="1" dirty="0">
                <a:solidFill>
                  <a:srgbClr val="0070C0"/>
                </a:solidFill>
              </a:rPr>
              <a:t>confiabilidade</a:t>
            </a:r>
            <a:r>
              <a:rPr lang="pt-BR" sz="2600" dirty="0"/>
              <a:t>, </a:t>
            </a:r>
            <a:r>
              <a:rPr lang="pt-BR" sz="2600" b="1" dirty="0">
                <a:solidFill>
                  <a:srgbClr val="0070C0"/>
                </a:solidFill>
              </a:rPr>
              <a:t>segurança</a:t>
            </a:r>
            <a:r>
              <a:rPr lang="pt-BR" sz="2600" dirty="0"/>
              <a:t>, </a:t>
            </a:r>
            <a:r>
              <a:rPr lang="pt-BR" sz="2600" b="1" dirty="0">
                <a:solidFill>
                  <a:srgbClr val="0070C0"/>
                </a:solidFill>
              </a:rPr>
              <a:t>usabilidade</a:t>
            </a:r>
            <a:r>
              <a:rPr lang="pt-BR" sz="2600" dirty="0"/>
              <a:t> e </a:t>
            </a:r>
            <a:r>
              <a:rPr lang="pt-BR" sz="2600" b="1" dirty="0">
                <a:solidFill>
                  <a:srgbClr val="0070C0"/>
                </a:solidFill>
              </a:rPr>
              <a:t>portabilidade</a:t>
            </a:r>
            <a:r>
              <a:rPr lang="pt-BR" sz="2600" dirty="0"/>
              <a:t>, entre outros. Pode ser um requisito de qualidade ou restrições (exemplo de requisito de qualidade: o sistema deve enviar 10 mensagens por segundo – Exemplo de requisitos de restrições: é obrigado a utilizar um controle de acesso para a empresa).  </a:t>
            </a:r>
          </a:p>
          <a:p>
            <a:endParaRPr lang="pt-BR" sz="2600" dirty="0"/>
          </a:p>
          <a:p>
            <a:r>
              <a:rPr lang="pt-BR" sz="2600" dirty="0"/>
              <a:t>Exemplos de requisitos não funcionais: o sistema deve ser protegido para acesso apenas de usuários autorizados; o tempo de resposta do sistema não deve ultrapassar 20 segundos; o tempo de desenvolvimento não deve ultra</a:t>
            </a:r>
            <a:r>
              <a:rPr lang="pt-BR" sz="2600" dirty="0">
                <a:solidFill>
                  <a:schemeClr val="bg1"/>
                </a:solidFill>
              </a:rPr>
              <a:t>passar </a:t>
            </a:r>
            <a:r>
              <a:rPr lang="pt-BR" sz="2600" dirty="0"/>
              <a:t>doze meses.</a:t>
            </a:r>
          </a:p>
        </p:txBody>
      </p:sp>
    </p:spTree>
    <p:extLst>
      <p:ext uri="{BB962C8B-B14F-4D97-AF65-F5344CB8AC3E}">
        <p14:creationId xmlns:p14="http://schemas.microsoft.com/office/powerpoint/2010/main" val="291459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548324" y="394784"/>
            <a:ext cx="7896751" cy="333530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DE SOFTWARE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1C5621-29DF-45EF-A409-25891D0C69DA}"/>
              </a:ext>
            </a:extLst>
          </p:cNvPr>
          <p:cNvSpPr txBox="1"/>
          <p:nvPr/>
        </p:nvSpPr>
        <p:spPr>
          <a:xfrm>
            <a:off x="485883" y="1340768"/>
            <a:ext cx="768651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O documento de requisitos de software ou especificação de requisitos de software é a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005388"/>
                </a:solidFill>
              </a:rPr>
              <a:t>declaração oficial </a:t>
            </a:r>
            <a:r>
              <a:rPr lang="pt-BR" sz="3200" dirty="0"/>
              <a:t>do que é exigido dos desenvolvedores de sistema. Ele deve incluir os requisitos de usuários para um sistema e uma especificação detalhada dos requisitos de sistema.</a:t>
            </a:r>
          </a:p>
        </p:txBody>
      </p:sp>
    </p:spTree>
    <p:extLst>
      <p:ext uri="{BB962C8B-B14F-4D97-AF65-F5344CB8AC3E}">
        <p14:creationId xmlns:p14="http://schemas.microsoft.com/office/powerpoint/2010/main" val="345406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C47D65-FACA-4C41-836D-696B87AB3C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552" y="1196752"/>
            <a:ext cx="799288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O documento de requisitos serve como um </a:t>
            </a:r>
            <a:r>
              <a:rPr lang="pt-BR" sz="3200" b="1" dirty="0">
                <a:solidFill>
                  <a:srgbClr val="005388"/>
                </a:solidFill>
              </a:rPr>
              <a:t>termo de consenso </a:t>
            </a:r>
            <a:r>
              <a:rPr lang="pt-BR" sz="3200" dirty="0"/>
              <a:t>entre a equipe técnica (</a:t>
            </a:r>
            <a:r>
              <a:rPr lang="pt-BR" sz="3200" b="1" dirty="0">
                <a:solidFill>
                  <a:srgbClr val="005388"/>
                </a:solidFill>
              </a:rPr>
              <a:t>desenvolvedores</a:t>
            </a:r>
            <a:r>
              <a:rPr lang="pt-BR" sz="3200" dirty="0"/>
              <a:t>) e o </a:t>
            </a:r>
            <a:r>
              <a:rPr lang="pt-BR" sz="3200" b="1" dirty="0">
                <a:solidFill>
                  <a:srgbClr val="005388"/>
                </a:solidFill>
              </a:rPr>
              <a:t>cliente</a:t>
            </a:r>
            <a:r>
              <a:rPr lang="pt-BR" sz="3200" dirty="0"/>
              <a:t>, bem como constitui a base para as atividades subsequentes do desenvolvimento do sistema, fornecendo um </a:t>
            </a:r>
            <a:r>
              <a:rPr lang="pt-BR" sz="3200" b="1" dirty="0">
                <a:solidFill>
                  <a:srgbClr val="005388"/>
                </a:solidFill>
              </a:rPr>
              <a:t>ponto de referência </a:t>
            </a:r>
            <a:r>
              <a:rPr lang="pt-BR" sz="3200" dirty="0"/>
              <a:t>para qualquer </a:t>
            </a:r>
            <a:r>
              <a:rPr lang="pt-BR" sz="3200" b="1" u="sng" dirty="0">
                <a:solidFill>
                  <a:srgbClr val="C00000"/>
                </a:solidFill>
              </a:rPr>
              <a:t>validação futura </a:t>
            </a:r>
            <a:r>
              <a:rPr lang="pt-BR" sz="3200" dirty="0"/>
              <a:t>do software construído</a:t>
            </a:r>
          </a:p>
        </p:txBody>
      </p:sp>
      <p:pic>
        <p:nvPicPr>
          <p:cNvPr id="6" name="Gráfico 5" descr="Aperto de mão estrutura de tópicos">
            <a:extLst>
              <a:ext uri="{FF2B5EF4-FFF2-40B4-BE49-F238E27FC236}">
                <a16:creationId xmlns:a16="http://schemas.microsoft.com/office/drawing/2014/main" id="{D140B555-5AC7-42FD-9DB4-9FAAA92A1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4321" y="5206940"/>
            <a:ext cx="1207718" cy="1207718"/>
          </a:xfrm>
          <a:prstGeom prst="rect">
            <a:avLst/>
          </a:prstGeom>
        </p:spPr>
      </p:pic>
      <p:pic>
        <p:nvPicPr>
          <p:cNvPr id="7" name="Gráfico 6" descr="Contrato estrutura de tópicos">
            <a:extLst>
              <a:ext uri="{FF2B5EF4-FFF2-40B4-BE49-F238E27FC236}">
                <a16:creationId xmlns:a16="http://schemas.microsoft.com/office/drawing/2014/main" id="{02A73359-87B9-4B66-8241-8D514A7C7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1153" y="5206940"/>
            <a:ext cx="1207718" cy="1207718"/>
          </a:xfrm>
          <a:prstGeom prst="rect">
            <a:avLst/>
          </a:prstGeom>
        </p:spPr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CF3CBD9-0E69-4EC5-B12F-039D57201204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34628" y="449709"/>
            <a:ext cx="6961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28427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20A4EB-0DF2-400D-8CE5-CBF3352F14B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1560" y="571500"/>
            <a:ext cx="7896751" cy="444706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/>
              <a:t>Por que é difícil entender os requisitos de um software?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FADE52-65F4-4A48-B784-86BEFF602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28" y="30280"/>
            <a:ext cx="8821944" cy="661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6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DB876FF-99CE-4D43-AA5E-B75616843D76}"/>
              </a:ext>
            </a:extLst>
          </p:cNvPr>
          <p:cNvSpPr txBox="1"/>
          <p:nvPr/>
        </p:nvSpPr>
        <p:spPr>
          <a:xfrm>
            <a:off x="395536" y="404664"/>
            <a:ext cx="7920880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que é difícil entender os requisitos? </a:t>
            </a:r>
          </a:p>
          <a:p>
            <a:r>
              <a:rPr lang="pt-BR" sz="2400" dirty="0"/>
              <a:t>Diferentes níveis de descrição, </a:t>
            </a:r>
            <a:r>
              <a:rPr lang="pt-BR" sz="2400" dirty="0" err="1"/>
              <a:t>ex</a:t>
            </a:r>
            <a:r>
              <a:rPr lang="pt-BR" sz="2400" dirty="0"/>
              <a:t>: </a:t>
            </a:r>
          </a:p>
          <a:p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de usuário </a:t>
            </a:r>
          </a:p>
          <a:p>
            <a:r>
              <a:rPr lang="pt-BR" sz="2800" dirty="0"/>
              <a:t>O sistema deve gerar </a:t>
            </a:r>
            <a:r>
              <a:rPr lang="pt-BR" sz="2800" u="sng" dirty="0"/>
              <a:t>relatórios</a:t>
            </a:r>
            <a:r>
              <a:rPr lang="pt-BR" sz="2800" dirty="0"/>
              <a:t> mensais que mostrem o custo dos </a:t>
            </a:r>
            <a:r>
              <a:rPr lang="pt-BR" sz="2800" u="sng" dirty="0"/>
              <a:t>medicamentos</a:t>
            </a:r>
            <a:r>
              <a:rPr lang="pt-BR" sz="2800" dirty="0"/>
              <a:t> prescritos por clínica durante cada </a:t>
            </a:r>
            <a:r>
              <a:rPr lang="pt-BR" sz="2800" u="sng" dirty="0"/>
              <a:t>mês</a:t>
            </a:r>
            <a:r>
              <a:rPr lang="pt-BR" sz="2800" dirty="0"/>
              <a:t>.</a:t>
            </a:r>
          </a:p>
          <a:p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de sistema </a:t>
            </a:r>
          </a:p>
          <a:p>
            <a:r>
              <a:rPr lang="pt-BR" sz="2800" u="sng" dirty="0"/>
              <a:t>No último dia de cada mês</a:t>
            </a:r>
            <a:r>
              <a:rPr lang="pt-BR" sz="2800" dirty="0"/>
              <a:t> deve ser gerado um </a:t>
            </a:r>
            <a:r>
              <a:rPr lang="pt-BR" sz="2800" u="sng" dirty="0"/>
              <a:t>resumo</a:t>
            </a:r>
            <a:r>
              <a:rPr lang="pt-BR" sz="2800" dirty="0"/>
              <a:t> dos medicamentos prescritos por clínica durante aquele mês </a:t>
            </a:r>
          </a:p>
          <a:p>
            <a:r>
              <a:rPr lang="pt-BR" sz="2800" dirty="0"/>
              <a:t>Um </a:t>
            </a:r>
            <a:r>
              <a:rPr lang="pt-BR" sz="2800" u="sng" dirty="0"/>
              <a:t>relatório</a:t>
            </a:r>
            <a:r>
              <a:rPr lang="pt-BR" sz="2800" dirty="0"/>
              <a:t> por clínica deve ser gerado, </a:t>
            </a:r>
            <a:r>
              <a:rPr lang="pt-BR" sz="2800" u="sng" dirty="0"/>
              <a:t>listando nome dos medicamentos, total de prescrições e o custo total </a:t>
            </a:r>
          </a:p>
        </p:txBody>
      </p:sp>
    </p:spTree>
    <p:extLst>
      <p:ext uri="{BB962C8B-B14F-4D97-AF65-F5344CB8AC3E}">
        <p14:creationId xmlns:p14="http://schemas.microsoft.com/office/powerpoint/2010/main" val="382035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ADCA7AE-6130-482D-B171-37A6F3609E00}"/>
              </a:ext>
            </a:extLst>
          </p:cNvPr>
          <p:cNvSpPr txBox="1"/>
          <p:nvPr/>
        </p:nvSpPr>
        <p:spPr>
          <a:xfrm>
            <a:off x="161764" y="12071"/>
            <a:ext cx="8514692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Em Resumo:</a:t>
            </a:r>
          </a:p>
          <a:p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Funcionais </a:t>
            </a:r>
          </a:p>
          <a:p>
            <a:r>
              <a:rPr lang="pt-BR" sz="4000" dirty="0"/>
              <a:t>Requisitos diretamente ligados a...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FF0000"/>
                </a:solidFill>
              </a:rPr>
              <a:t>Funções</a:t>
            </a:r>
            <a:r>
              <a:rPr lang="pt-BR" sz="4000" dirty="0"/>
              <a:t> que o sistema deve fornecer.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Como o sistema deve </a:t>
            </a:r>
            <a:r>
              <a:rPr lang="pt-BR" sz="4000" dirty="0">
                <a:solidFill>
                  <a:srgbClr val="FF0000"/>
                </a:solidFill>
              </a:rPr>
              <a:t>reagir a entradas específicas.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Como o sistema deve se </a:t>
            </a:r>
            <a:r>
              <a:rPr lang="pt-BR" sz="4000" dirty="0">
                <a:solidFill>
                  <a:srgbClr val="FF0000"/>
                </a:solidFill>
              </a:rPr>
              <a:t>comportar em determinadas situações.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Podem também declarar o que o sistema </a:t>
            </a:r>
            <a:r>
              <a:rPr lang="pt-BR" sz="4000" dirty="0">
                <a:solidFill>
                  <a:srgbClr val="FF0000"/>
                </a:solidFill>
              </a:rPr>
              <a:t>não deve fazer</a:t>
            </a:r>
            <a:r>
              <a:rPr lang="pt-BR" sz="4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83235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3" ma:contentTypeDescription="Criar um novo documento." ma:contentTypeScope="" ma:versionID="6f64cf1d6bdc4fb6c1a50e62224583da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ae0d40bfc86b25644f59efd5f1ccf545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B99323-188D-4B64-868D-A0C31511DE48}"/>
</file>

<file path=customXml/itemProps2.xml><?xml version="1.0" encoding="utf-8"?>
<ds:datastoreItem xmlns:ds="http://schemas.openxmlformats.org/officeDocument/2006/customXml" ds:itemID="{80B638DD-F74D-4CB2-B77A-DD3CE56F0D47}"/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970</Words>
  <Application>Microsoft Office PowerPoint</Application>
  <PresentationFormat>Apresentação na tela (4:3)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Tema do Office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Cláudia Spuldaro Samways</dc:creator>
  <cp:lastModifiedBy>Jose Carlos Cruqui</cp:lastModifiedBy>
  <cp:revision>42</cp:revision>
  <dcterms:created xsi:type="dcterms:W3CDTF">2018-01-29T16:53:27Z</dcterms:created>
  <dcterms:modified xsi:type="dcterms:W3CDTF">2023-08-02T13:51:46Z</dcterms:modified>
</cp:coreProperties>
</file>