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notesMasterIdLst>
    <p:notesMasterId r:id="rId29"/>
  </p:notesMasterIdLst>
  <p:handoutMasterIdLst>
    <p:handoutMasterId r:id="rId30"/>
  </p:handoutMasterIdLst>
  <p:sldIdLst>
    <p:sldId id="260" r:id="rId6"/>
    <p:sldId id="263" r:id="rId7"/>
    <p:sldId id="335" r:id="rId8"/>
    <p:sldId id="261" r:id="rId9"/>
    <p:sldId id="277" r:id="rId10"/>
    <p:sldId id="265" r:id="rId11"/>
    <p:sldId id="262" r:id="rId12"/>
    <p:sldId id="266" r:id="rId13"/>
    <p:sldId id="268" r:id="rId14"/>
    <p:sldId id="269" r:id="rId15"/>
    <p:sldId id="270" r:id="rId16"/>
    <p:sldId id="271" r:id="rId17"/>
    <p:sldId id="281" r:id="rId18"/>
    <p:sldId id="273" r:id="rId19"/>
    <p:sldId id="282" r:id="rId20"/>
    <p:sldId id="334" r:id="rId21"/>
    <p:sldId id="267" r:id="rId22"/>
    <p:sldId id="275" r:id="rId23"/>
    <p:sldId id="276" r:id="rId24"/>
    <p:sldId id="278" r:id="rId25"/>
    <p:sldId id="280" r:id="rId26"/>
    <p:sldId id="274" r:id="rId27"/>
    <p:sldId id="259" r:id="rId28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96987-598C-493F-A0AD-3996B0E3938A}" v="1" dt="2023-11-10T11:14:58.754"/>
    <p1510:client id="{55F2782D-AE1B-4C40-B150-09AFD0CCE3E3}" v="4" dt="2023-11-09T22:09:5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5033" autoAdjust="0"/>
  </p:normalViewPr>
  <p:slideViewPr>
    <p:cSldViewPr>
      <p:cViewPr varScale="1">
        <p:scale>
          <a:sx n="79" d="100"/>
          <a:sy n="79" d="100"/>
        </p:scale>
        <p:origin x="99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6" d="100"/>
          <a:sy n="116" d="100"/>
        </p:scale>
        <p:origin x="23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na Vieira" userId="S::edna@pr.senac.br::55478a97-8086-46db-ad80-6e6fe57c7e7f" providerId="AD" clId="Web-{34F96987-598C-493F-A0AD-3996B0E3938A}"/>
    <pc:docChg chg="modSld">
      <pc:chgData name="Edna Vieira" userId="S::edna@pr.senac.br::55478a97-8086-46db-ad80-6e6fe57c7e7f" providerId="AD" clId="Web-{34F96987-598C-493F-A0AD-3996B0E3938A}" dt="2023-11-10T11:14:58.754" v="0" actId="14100"/>
      <pc:docMkLst>
        <pc:docMk/>
      </pc:docMkLst>
      <pc:sldChg chg="modSp">
        <pc:chgData name="Edna Vieira" userId="S::edna@pr.senac.br::55478a97-8086-46db-ad80-6e6fe57c7e7f" providerId="AD" clId="Web-{34F96987-598C-493F-A0AD-3996B0E3938A}" dt="2023-11-10T11:14:58.754" v="0" actId="14100"/>
        <pc:sldMkLst>
          <pc:docMk/>
          <pc:sldMk cId="1963709917" sldId="274"/>
        </pc:sldMkLst>
        <pc:spChg chg="mod">
          <ac:chgData name="Edna Vieira" userId="S::edna@pr.senac.br::55478a97-8086-46db-ad80-6e6fe57c7e7f" providerId="AD" clId="Web-{34F96987-598C-493F-A0AD-3996B0E3938A}" dt="2023-11-10T11:14:58.754" v="0" actId="14100"/>
          <ac:spMkLst>
            <pc:docMk/>
            <pc:sldMk cId="1963709917" sldId="274"/>
            <ac:spMk id="6" creationId="{5F82BACB-1018-C9FD-0CBE-DAE2AEF8D7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DD61-6F69-40AF-8517-3A47EB146018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E6D8-EC4A-4CDC-AEA3-56862D69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245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1EAD1-495A-4A50-9AA0-47A591CE5564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8FEEF-26DF-45A9-BB46-7D535364B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75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FEEF-26DF-45A9-BB46-7D535364B13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5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hp-brasil/por-que-utilizar-php-6915c11d3c8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php-tutorial/?ref=ghm" TargetMode="External"/><Relationship Id="rId5" Type="http://schemas.openxmlformats.org/officeDocument/2006/relationships/hyperlink" Target="https://www.w3schools.com/php/" TargetMode="External"/><Relationship Id="rId4" Type="http://schemas.openxmlformats.org/officeDocument/2006/relationships/hyperlink" Target="https://www.php.ne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72008" y="35327"/>
            <a:ext cx="12072664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Codificar </a:t>
            </a:r>
            <a:r>
              <a:rPr lang="pt-BR" sz="6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back-end</a:t>
            </a: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de </a:t>
            </a:r>
            <a:b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aplicações web</a:t>
            </a:r>
            <a:endParaRPr lang="pt-BR" alt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944B22-0ADA-455C-93F8-E2C540C112EB}"/>
              </a:ext>
            </a:extLst>
          </p:cNvPr>
          <p:cNvSpPr/>
          <p:nvPr/>
        </p:nvSpPr>
        <p:spPr>
          <a:xfrm>
            <a:off x="6651419" y="4005064"/>
            <a:ext cx="4390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5000" dirty="0"/>
              <a:t>Prof. José Carlos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38EAA7E-44D8-8A10-5690-7E672BB956F6}"/>
              </a:ext>
            </a:extLst>
          </p:cNvPr>
          <p:cNvSpPr txBox="1"/>
          <p:nvPr/>
        </p:nvSpPr>
        <p:spPr>
          <a:xfrm>
            <a:off x="47328" y="44624"/>
            <a:ext cx="10729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Linguagens para </a:t>
            </a:r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  <a:endParaRPr lang="pt-B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78B248-45D9-EA5B-528A-67EF9A5FC6BD}"/>
              </a:ext>
            </a:extLst>
          </p:cNvPr>
          <p:cNvSpPr txBox="1"/>
          <p:nvPr/>
        </p:nvSpPr>
        <p:spPr>
          <a:xfrm>
            <a:off x="119336" y="965041"/>
            <a:ext cx="101608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 err="1"/>
              <a:t>J</a:t>
            </a:r>
            <a:r>
              <a:rPr lang="pt-BR" sz="2000" b="1" i="0" dirty="0" err="1">
                <a:effectLst/>
              </a:rPr>
              <a:t>avaScript</a:t>
            </a:r>
            <a:r>
              <a:rPr lang="pt-BR" sz="2000" b="1" i="0" dirty="0">
                <a:effectLst/>
              </a:rPr>
              <a:t>:</a:t>
            </a:r>
            <a:r>
              <a:rPr lang="pt-BR" sz="2000" b="0" i="0" dirty="0">
                <a:effectLst/>
              </a:rPr>
              <a:t> </a:t>
            </a:r>
            <a:r>
              <a:rPr lang="pt-BR" sz="2000" b="0" i="0" dirty="0" err="1">
                <a:effectLst/>
              </a:rPr>
              <a:t>inguagem</a:t>
            </a:r>
            <a:r>
              <a:rPr lang="pt-BR" sz="2000" b="0" i="0" dirty="0">
                <a:effectLst/>
              </a:rPr>
              <a:t> orientada a objetos, muito utilizada na interação com usuário. 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b="1" i="0" dirty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i="0" dirty="0">
                <a:effectLst/>
              </a:rPr>
              <a:t>Python:</a:t>
            </a:r>
            <a:r>
              <a:rPr lang="pt-BR" sz="2000" b="0" i="0" dirty="0">
                <a:effectLst/>
              </a:rPr>
              <a:t> Python é uma linguagem de programação popular para desenvolvimento </a:t>
            </a:r>
            <a:r>
              <a:rPr lang="pt-BR" sz="2000" b="0" i="0" dirty="0" err="1">
                <a:effectLst/>
              </a:rPr>
              <a:t>back</a:t>
            </a:r>
            <a:r>
              <a:rPr lang="pt-BR" sz="2000" b="0" i="0" dirty="0">
                <a:effectLst/>
              </a:rPr>
              <a:t>-end. 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b="1" i="0" dirty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i="0" dirty="0">
                <a:effectLst/>
              </a:rPr>
              <a:t>Ruby:</a:t>
            </a:r>
            <a:r>
              <a:rPr lang="pt-BR" sz="2000" b="0" i="0" dirty="0">
                <a:effectLst/>
              </a:rPr>
              <a:t> Um framework web baseado em Ruby que segue o princípio da Convenção sobre Configuração, tornando o desenvolvimento web mais eficiente.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b="1" i="0" dirty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i="0" dirty="0">
                <a:effectLst/>
              </a:rPr>
              <a:t>Java:</a:t>
            </a:r>
            <a:r>
              <a:rPr lang="pt-BR" sz="2000" b="0" i="0" dirty="0">
                <a:effectLst/>
              </a:rPr>
              <a:t> Uma linguagem de programação amplamente usada para desenvolver aplicativos empresariais e sistemas robustos. Frameworks como Spring são populares no desenvolvimento web com Java.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b="1" i="0" dirty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i="0" dirty="0">
                <a:effectLst/>
              </a:rPr>
              <a:t>PHP: </a:t>
            </a:r>
            <a:r>
              <a:rPr lang="pt-BR" sz="2000" i="0" dirty="0">
                <a:effectLst/>
              </a:rPr>
              <a:t>Uma linguagem de script amplamente usada para o desenvolvimento de aplicativos web. </a:t>
            </a:r>
            <a:endParaRPr lang="pt-BR" sz="2000" dirty="0"/>
          </a:p>
          <a:p>
            <a:pPr marL="457200" indent="-457200" algn="just">
              <a:buFont typeface="+mj-lt"/>
              <a:buAutoNum type="arabicPeriod"/>
            </a:pPr>
            <a:endParaRPr lang="pt-BR" sz="2000" b="1" i="0" dirty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i="0" dirty="0">
                <a:effectLst/>
              </a:rPr>
              <a:t>Ruby:</a:t>
            </a:r>
            <a:r>
              <a:rPr lang="pt-BR" sz="2000" b="0" i="0" dirty="0">
                <a:effectLst/>
              </a:rPr>
              <a:t> Embora seja mais conhecido por Ruby </a:t>
            </a:r>
            <a:r>
              <a:rPr lang="pt-BR" sz="2000" b="0" i="0" dirty="0" err="1">
                <a:effectLst/>
              </a:rPr>
              <a:t>on</a:t>
            </a:r>
            <a:r>
              <a:rPr lang="pt-BR" sz="2000" b="0" i="0" dirty="0">
                <a:effectLst/>
              </a:rPr>
              <a:t> </a:t>
            </a:r>
            <a:r>
              <a:rPr lang="pt-BR" sz="2000" b="0" i="0" dirty="0" err="1">
                <a:effectLst/>
              </a:rPr>
              <a:t>Rails</a:t>
            </a:r>
            <a:r>
              <a:rPr lang="pt-BR" sz="2000" b="0" i="0" dirty="0">
                <a:effectLst/>
              </a:rPr>
              <a:t>, Ruby também pode ser usado sozinho para criar aplicativos web.</a:t>
            </a:r>
          </a:p>
          <a:p>
            <a:pPr algn="l">
              <a:buFont typeface="+mj-lt"/>
              <a:buAutoNum type="arabicPeriod"/>
            </a:pPr>
            <a:endParaRPr lang="pt-BR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b="0" i="0" dirty="0">
                <a:effectLst/>
              </a:rPr>
              <a:t>Essas são apenas as linguagens mais utilizadas no Back –</a:t>
            </a:r>
            <a:r>
              <a:rPr lang="pt-BR" sz="2000" b="0" i="0" dirty="0" err="1">
                <a:effectLst/>
              </a:rPr>
              <a:t>End</a:t>
            </a:r>
            <a:r>
              <a:rPr lang="pt-BR" sz="2000" dirty="0"/>
              <a:t> existem outras. </a:t>
            </a:r>
            <a:endParaRPr lang="pt-BR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951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38EAA7E-44D8-8A10-5690-7E672BB956F6}"/>
              </a:ext>
            </a:extLst>
          </p:cNvPr>
          <p:cNvSpPr txBox="1"/>
          <p:nvPr/>
        </p:nvSpPr>
        <p:spPr>
          <a:xfrm>
            <a:off x="47328" y="44624"/>
            <a:ext cx="10729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Linguagens para </a:t>
            </a:r>
            <a:r>
              <a:rPr lang="pt-BR" sz="4400" b="1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back-end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78B248-45D9-EA5B-528A-67EF9A5FC6BD}"/>
              </a:ext>
            </a:extLst>
          </p:cNvPr>
          <p:cNvSpPr txBox="1"/>
          <p:nvPr/>
        </p:nvSpPr>
        <p:spPr>
          <a:xfrm>
            <a:off x="183640" y="1026016"/>
            <a:ext cx="101608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b="1" i="0" dirty="0">
                <a:effectLst/>
                <a:latin typeface="+mj-lt"/>
              </a:rPr>
              <a:t>Node.js:</a:t>
            </a:r>
            <a:r>
              <a:rPr lang="pt-BR" b="0" i="0" dirty="0">
                <a:effectLst/>
                <a:latin typeface="+mj-lt"/>
              </a:rPr>
              <a:t> Uma plataforma que permite executar código </a:t>
            </a:r>
            <a:r>
              <a:rPr lang="pt-BR" b="0" i="0" dirty="0" err="1">
                <a:effectLst/>
                <a:latin typeface="+mj-lt"/>
              </a:rPr>
              <a:t>JavaScript</a:t>
            </a:r>
            <a:r>
              <a:rPr lang="pt-BR" b="0" i="0" dirty="0">
                <a:effectLst/>
                <a:latin typeface="+mj-lt"/>
              </a:rPr>
              <a:t> no lado do servidor. É frequentemente usado com o framework Express.js para criar aplicativos web.</a:t>
            </a:r>
          </a:p>
          <a:p>
            <a:pPr marL="342900" indent="-342900" algn="just">
              <a:buFont typeface="+mj-lt"/>
              <a:buAutoNum type="arabicPeriod"/>
            </a:pPr>
            <a:endParaRPr lang="pt-BR" b="0" i="0" dirty="0">
              <a:effectLst/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b="1" i="0" dirty="0">
                <a:effectLst/>
                <a:latin typeface="+mj-lt"/>
              </a:rPr>
              <a:t>Python com </a:t>
            </a:r>
            <a:r>
              <a:rPr lang="pt-BR" b="1" i="0" dirty="0" err="1">
                <a:effectLst/>
                <a:latin typeface="+mj-lt"/>
              </a:rPr>
              <a:t>Flask</a:t>
            </a:r>
            <a:r>
              <a:rPr lang="pt-BR" b="1" i="0" dirty="0">
                <a:effectLst/>
                <a:latin typeface="+mj-lt"/>
              </a:rPr>
              <a:t> ou Django:</a:t>
            </a:r>
            <a:r>
              <a:rPr lang="pt-BR" b="0" i="0" dirty="0">
                <a:effectLst/>
                <a:latin typeface="+mj-lt"/>
              </a:rPr>
              <a:t> Python é uma linguagem de programação popular para desenvolvimento </a:t>
            </a:r>
            <a:r>
              <a:rPr lang="pt-BR" b="0" i="0" dirty="0" err="1">
                <a:effectLst/>
                <a:latin typeface="+mj-lt"/>
              </a:rPr>
              <a:t>back</a:t>
            </a:r>
            <a:r>
              <a:rPr lang="pt-BR" b="0" i="0" dirty="0">
                <a:effectLst/>
                <a:latin typeface="+mj-lt"/>
              </a:rPr>
              <a:t>-end. O </a:t>
            </a:r>
            <a:r>
              <a:rPr lang="pt-BR" b="0" i="0" dirty="0" err="1">
                <a:effectLst/>
                <a:latin typeface="+mj-lt"/>
              </a:rPr>
              <a:t>Flask</a:t>
            </a:r>
            <a:r>
              <a:rPr lang="pt-BR" b="0" i="0" dirty="0">
                <a:effectLst/>
                <a:latin typeface="+mj-lt"/>
              </a:rPr>
              <a:t> e o Django são dois dos principais frameworks que simplificam o desenvolvimento de aplicativos web.</a:t>
            </a:r>
          </a:p>
          <a:p>
            <a:pPr marL="342900" indent="-342900" algn="just">
              <a:buFont typeface="+mj-lt"/>
              <a:buAutoNum type="arabicPeriod"/>
            </a:pPr>
            <a:endParaRPr lang="pt-BR" b="0" i="0" dirty="0">
              <a:effectLst/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b="1" i="0" dirty="0">
                <a:effectLst/>
                <a:latin typeface="+mj-lt"/>
              </a:rPr>
              <a:t>Ruby </a:t>
            </a:r>
            <a:r>
              <a:rPr lang="pt-BR" b="1" i="0" dirty="0" err="1">
                <a:effectLst/>
                <a:latin typeface="+mj-lt"/>
              </a:rPr>
              <a:t>on</a:t>
            </a:r>
            <a:r>
              <a:rPr lang="pt-BR" b="1" i="0" dirty="0">
                <a:effectLst/>
                <a:latin typeface="+mj-lt"/>
              </a:rPr>
              <a:t> </a:t>
            </a:r>
            <a:r>
              <a:rPr lang="pt-BR" b="1" i="0" dirty="0" err="1">
                <a:effectLst/>
                <a:latin typeface="+mj-lt"/>
              </a:rPr>
              <a:t>Rails</a:t>
            </a:r>
            <a:r>
              <a:rPr lang="pt-BR" b="1" i="0" dirty="0">
                <a:effectLst/>
                <a:latin typeface="+mj-lt"/>
              </a:rPr>
              <a:t>:</a:t>
            </a:r>
            <a:r>
              <a:rPr lang="pt-BR" b="0" i="0" dirty="0">
                <a:effectLst/>
                <a:latin typeface="+mj-lt"/>
              </a:rPr>
              <a:t> Um framework web baseado em Ruby que segue o princípio da Convenção sobre Configuração, tornando o desenvolvimento web mais eficiente.</a:t>
            </a:r>
          </a:p>
          <a:p>
            <a:pPr marL="342900" indent="-342900" algn="just">
              <a:buFont typeface="+mj-lt"/>
              <a:buAutoNum type="arabicPeriod"/>
            </a:pPr>
            <a:endParaRPr lang="pt-BR" b="0" i="0" dirty="0">
              <a:effectLst/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b="1" i="0" dirty="0">
                <a:effectLst/>
                <a:latin typeface="+mj-lt"/>
              </a:rPr>
              <a:t>Java:</a:t>
            </a:r>
            <a:r>
              <a:rPr lang="pt-BR" b="0" i="0" dirty="0">
                <a:effectLst/>
                <a:latin typeface="+mj-lt"/>
              </a:rPr>
              <a:t> Uma linguagem de programação amplamente usada para desenvolver aplicativos empresariais e sistemas robustos. Frameworks como Spring são populares no desenvolvimento web com Java.</a:t>
            </a:r>
          </a:p>
          <a:p>
            <a:pPr marL="342900" indent="-342900" algn="just">
              <a:buFont typeface="+mj-lt"/>
              <a:buAutoNum type="arabicPeriod"/>
            </a:pPr>
            <a:endParaRPr lang="pt-BR" b="0" i="0" dirty="0">
              <a:effectLst/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b="1" i="0" dirty="0">
                <a:effectLst/>
                <a:latin typeface="+mj-lt"/>
              </a:rPr>
              <a:t>PHP: Uma linguagem de script amplamente usada para o desenvolvimento de aplicativos web. </a:t>
            </a:r>
          </a:p>
          <a:p>
            <a:pPr marL="342900" indent="-342900" algn="just">
              <a:buFont typeface="+mj-lt"/>
              <a:buAutoNum type="arabicPeriod"/>
            </a:pPr>
            <a:endParaRPr lang="pt-BR" b="1" dirty="0"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b="1" i="0" dirty="0">
                <a:effectLst/>
                <a:latin typeface="+mj-lt"/>
              </a:rPr>
              <a:t>Ruby:</a:t>
            </a:r>
            <a:r>
              <a:rPr lang="pt-BR" b="0" i="0" dirty="0">
                <a:effectLst/>
                <a:latin typeface="+mj-lt"/>
              </a:rPr>
              <a:t> Embora seja mais conhecido por Ruby </a:t>
            </a:r>
            <a:r>
              <a:rPr lang="pt-BR" b="0" i="0" dirty="0" err="1">
                <a:effectLst/>
                <a:latin typeface="+mj-lt"/>
              </a:rPr>
              <a:t>on</a:t>
            </a:r>
            <a:r>
              <a:rPr lang="pt-BR" b="0" i="0" dirty="0">
                <a:effectLst/>
                <a:latin typeface="+mj-lt"/>
              </a:rPr>
              <a:t> </a:t>
            </a:r>
            <a:r>
              <a:rPr lang="pt-BR" b="0" i="0" dirty="0" err="1">
                <a:effectLst/>
                <a:latin typeface="+mj-lt"/>
              </a:rPr>
              <a:t>Rails</a:t>
            </a:r>
            <a:r>
              <a:rPr lang="pt-BR" b="0" i="0" dirty="0">
                <a:effectLst/>
                <a:latin typeface="+mj-lt"/>
              </a:rPr>
              <a:t>, Ruby também pode ser usado sozinho para criar aplicativos web.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  <a:latin typeface="+mj-lt"/>
              </a:rPr>
              <a:t>Essas são apenas algumas linguagens que podem ser utilizadas no Back –</a:t>
            </a:r>
            <a:r>
              <a:rPr lang="pt-BR" b="0" i="0" dirty="0" err="1">
                <a:effectLst/>
                <a:latin typeface="+mj-lt"/>
              </a:rPr>
              <a:t>End</a:t>
            </a:r>
            <a:r>
              <a:rPr lang="pt-BR" dirty="0">
                <a:latin typeface="+mj-lt"/>
              </a:rPr>
              <a:t> existem outras. </a:t>
            </a:r>
            <a:endParaRPr lang="pt-B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84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38EAA7E-44D8-8A10-5690-7E672BB956F6}"/>
              </a:ext>
            </a:extLst>
          </p:cNvPr>
          <p:cNvSpPr txBox="1"/>
          <p:nvPr/>
        </p:nvSpPr>
        <p:spPr>
          <a:xfrm>
            <a:off x="47328" y="44624"/>
            <a:ext cx="10729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 banco e linguagem vamos utilizar?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78B248-45D9-EA5B-528A-67EF9A5FC6BD}"/>
              </a:ext>
            </a:extLst>
          </p:cNvPr>
          <p:cNvSpPr txBox="1"/>
          <p:nvPr/>
        </p:nvSpPr>
        <p:spPr>
          <a:xfrm>
            <a:off x="335360" y="1124744"/>
            <a:ext cx="101531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pt-BR" sz="4000" b="0" i="0" dirty="0">
                <a:effectLst/>
                <a:latin typeface="Söhne"/>
              </a:rPr>
              <a:t>Vamos utilizar a linguagem PHP.</a:t>
            </a:r>
            <a:endParaRPr lang="pt-BR" sz="4000" dirty="0">
              <a:latin typeface="Söhne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pt-BR" sz="4000" dirty="0">
                <a:latin typeface="Söhne"/>
              </a:rPr>
              <a:t>Integrar o PHP ao MYSQL (banco de dados).</a:t>
            </a:r>
          </a:p>
          <a:p>
            <a:pPr algn="just"/>
            <a:endParaRPr lang="pt-BR" sz="4000" dirty="0">
              <a:latin typeface="Söhne"/>
            </a:endParaRPr>
          </a:p>
          <a:p>
            <a:pPr algn="just"/>
            <a:r>
              <a:rPr lang="pt-BR" sz="4000" b="1" dirty="0">
                <a:solidFill>
                  <a:srgbClr val="FF0000"/>
                </a:solidFill>
                <a:latin typeface="Söhne"/>
              </a:rPr>
              <a:t>OBSERVAÇÃO</a:t>
            </a:r>
            <a:r>
              <a:rPr lang="pt-BR" sz="4000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algn="just"/>
            <a:r>
              <a:rPr lang="pt-BR" sz="4000" b="0" i="0" dirty="0">
                <a:effectLst/>
                <a:latin typeface="Söhne"/>
              </a:rPr>
              <a:t>Iniciaremos com o PHP ESTRUTURADO </a:t>
            </a:r>
            <a:r>
              <a:rPr lang="pt-BR" sz="4000" dirty="0">
                <a:latin typeface="Söhne"/>
              </a:rPr>
              <a:t>e posteriormente passaremos a Programação Orientada a Objetos.  Utilizaremos a biblioteca PDO</a:t>
            </a:r>
            <a:r>
              <a:rPr lang="pt-BR" sz="40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26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52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38EAA7E-44D8-8A10-5690-7E672BB956F6}"/>
              </a:ext>
            </a:extLst>
          </p:cNvPr>
          <p:cNvSpPr txBox="1"/>
          <p:nvPr/>
        </p:nvSpPr>
        <p:spPr>
          <a:xfrm>
            <a:off x="1199456" y="116632"/>
            <a:ext cx="964907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que utilizaremos o PHP</a:t>
            </a:r>
          </a:p>
          <a:p>
            <a:br>
              <a:rPr lang="pt-BR" sz="2800" b="0" i="0" dirty="0">
                <a:solidFill>
                  <a:srgbClr val="5F625F"/>
                </a:solidFill>
                <a:effectLst/>
                <a:latin typeface="calibri" panose="020F0502020204030204" pitchFamily="34" charset="0"/>
              </a:rPr>
            </a:b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78B248-45D9-EA5B-528A-67EF9A5FC6BD}"/>
              </a:ext>
            </a:extLst>
          </p:cNvPr>
          <p:cNvSpPr txBox="1"/>
          <p:nvPr/>
        </p:nvSpPr>
        <p:spPr>
          <a:xfrm>
            <a:off x="5510591" y="1024518"/>
            <a:ext cx="66814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 err="1"/>
              <a:t>Php</a:t>
            </a:r>
            <a:r>
              <a:rPr lang="pt-BR" sz="3600" dirty="0"/>
              <a:t> significa: </a:t>
            </a:r>
            <a:r>
              <a:rPr lang="pt-BR" sz="3600" dirty="0" err="1"/>
              <a:t>Personal</a:t>
            </a:r>
            <a:r>
              <a:rPr lang="pt-BR" sz="3600" dirty="0"/>
              <a:t> Home Page</a:t>
            </a:r>
            <a:endParaRPr lang="pt-BR" sz="3600" dirty="0">
              <a:solidFill>
                <a:srgbClr val="202124"/>
              </a:solidFill>
              <a:latin typeface="Google Sans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202124"/>
                </a:solidFill>
                <a:latin typeface="Google Sans"/>
              </a:rPr>
              <a:t>É muito versátil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rgbClr val="202124"/>
                </a:solidFill>
                <a:effectLst/>
                <a:latin typeface="Google Sans"/>
              </a:rPr>
              <a:t>Funciona em qualquer plataforma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3B0100-181A-8D3A-5F9C-1B5B6D0D1D82}"/>
              </a:ext>
            </a:extLst>
          </p:cNvPr>
          <p:cNvSpPr txBox="1"/>
          <p:nvPr/>
        </p:nvSpPr>
        <p:spPr>
          <a:xfrm>
            <a:off x="1199456" y="3886840"/>
            <a:ext cx="9289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202124"/>
                </a:solidFill>
                <a:latin typeface="Google Sans"/>
              </a:rPr>
              <a:t>É uma linguagem gratuita e sofre melhorias constantes.</a:t>
            </a:r>
            <a:endParaRPr lang="pt-BR" sz="3600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rgbClr val="202124"/>
                </a:solidFill>
                <a:effectLst/>
                <a:latin typeface="Google Sans"/>
              </a:rPr>
              <a:t>Compatível com diversos bancos de dados, tais como: PostgreSQL, </a:t>
            </a:r>
            <a:r>
              <a:rPr lang="pt-BR" sz="3600" b="0" i="0" dirty="0" err="1">
                <a:solidFill>
                  <a:srgbClr val="202124"/>
                </a:solidFill>
                <a:effectLst/>
                <a:latin typeface="Google Sans"/>
              </a:rPr>
              <a:t>InterBase</a:t>
            </a:r>
            <a:r>
              <a:rPr lang="pt-BR" sz="3600" b="0" i="0" dirty="0">
                <a:solidFill>
                  <a:srgbClr val="202124"/>
                </a:solidFill>
                <a:effectLst/>
                <a:latin typeface="Google Sans"/>
              </a:rPr>
              <a:t>, MySQL, </a:t>
            </a:r>
            <a:r>
              <a:rPr lang="pt-BR" sz="3600" b="0" i="0" dirty="0" err="1">
                <a:solidFill>
                  <a:srgbClr val="202124"/>
                </a:solidFill>
                <a:effectLst/>
                <a:latin typeface="Google Sans"/>
              </a:rPr>
              <a:t>SQLite</a:t>
            </a:r>
            <a:r>
              <a:rPr lang="pt-BR" sz="36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pt-BR" sz="36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028" name="Picture 4" descr="Aprendendo Programação PHP - Portal WebDesigner">
            <a:extLst>
              <a:ext uri="{FF2B5EF4-FFF2-40B4-BE49-F238E27FC236}">
                <a16:creationId xmlns:a16="http://schemas.microsoft.com/office/drawing/2014/main" id="{FDBEE62B-CD6B-163F-2F39-9A808B90A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71" y="1224445"/>
            <a:ext cx="3936705" cy="220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63FCC5D-76EB-24F4-5182-0C8B50C0B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867168"/>
            <a:ext cx="3591694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A27D6A-4576-A7A2-85BC-028AD248DA3D}"/>
              </a:ext>
            </a:extLst>
          </p:cNvPr>
          <p:cNvSpPr txBox="1"/>
          <p:nvPr/>
        </p:nvSpPr>
        <p:spPr>
          <a:xfrm>
            <a:off x="983432" y="116632"/>
            <a:ext cx="964907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PHP e O FUTURO</a:t>
            </a:r>
          </a:p>
          <a:p>
            <a:br>
              <a:rPr lang="pt-BR" sz="2800" b="0" i="0" dirty="0">
                <a:solidFill>
                  <a:srgbClr val="5F625F"/>
                </a:solidFill>
                <a:effectLst/>
                <a:latin typeface="calibri" panose="020F0502020204030204" pitchFamily="34" charset="0"/>
              </a:rPr>
            </a:b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BC7D0F-EF4D-7231-DB8E-D2E255A4B5D7}"/>
              </a:ext>
            </a:extLst>
          </p:cNvPr>
          <p:cNvSpPr txBox="1"/>
          <p:nvPr/>
        </p:nvSpPr>
        <p:spPr>
          <a:xfrm>
            <a:off x="407368" y="1439346"/>
            <a:ext cx="82809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Há quem pregue o fim do PHP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pt-BR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isso já foi dito a anos  </a:t>
            </a:r>
            <a:br>
              <a:rPr lang="pt-BR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 PHP segue firme. Com atualizações recentes.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 2015 foi lançado uma nova versão, pulando a versão 6.0 e lançado o PHP 7.0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2015 a 2020 houve apenas variações da versão 7.0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99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5A93-4B72-4862-9C5D-2A7633A9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88640"/>
            <a:ext cx="9326827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8.0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C6175-00FB-4F57-909D-C51620E4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412776"/>
            <a:ext cx="8856984" cy="4939606"/>
          </a:xfrm>
        </p:spPr>
        <p:txBody>
          <a:bodyPr/>
          <a:lstStyle/>
          <a:p>
            <a:r>
              <a:rPr lang="pt-BR" dirty="0"/>
              <a:t>Final de 2020 foi lançado versão beta do PHP 8.0, em novembro de 2021 foi lançado o PHP 8.0.</a:t>
            </a:r>
          </a:p>
          <a:p>
            <a:r>
              <a:rPr lang="pt-BR" dirty="0"/>
              <a:t>Com novos operadores, também rodam em WINDOWS. </a:t>
            </a:r>
          </a:p>
          <a:p>
            <a:r>
              <a:rPr lang="pt-BR" dirty="0"/>
              <a:t>Seu principal recurso é o JUST IN TIME, compilação em tempo real, que dá uma melhor performance para a linguagem.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97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85B68B1-9D24-D458-BE8D-7B21C5710F23}"/>
              </a:ext>
            </a:extLst>
          </p:cNvPr>
          <p:cNvSpPr txBox="1"/>
          <p:nvPr/>
        </p:nvSpPr>
        <p:spPr>
          <a:xfrm>
            <a:off x="407368" y="404664"/>
            <a:ext cx="10009112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que utilizar a biblioteca PDO</a:t>
            </a:r>
          </a:p>
          <a:p>
            <a:pPr algn="l"/>
            <a:endParaRPr 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sz="3600" dirty="0">
                <a:latin typeface="+mj-lt"/>
              </a:rPr>
              <a:t>Durante a utilização da programação orientada a objetos vamos i</a:t>
            </a:r>
            <a:r>
              <a:rPr lang="pt-BR" sz="3600" b="0" i="0" dirty="0">
                <a:effectLst/>
                <a:latin typeface="+mj-lt"/>
              </a:rPr>
              <a:t>ntroduzir a biblioteca PDO, que é uma maneira segura e eficaz de acessar bancos de dados a partir de aplicativos PHP. </a:t>
            </a:r>
          </a:p>
          <a:p>
            <a:pPr algn="ctr"/>
            <a:endParaRPr lang="pt-BR" sz="3600" b="0" i="0" dirty="0">
              <a:effectLst/>
              <a:latin typeface="+mj-lt"/>
            </a:endParaRPr>
          </a:p>
          <a:p>
            <a:pPr algn="ctr"/>
            <a:r>
              <a:rPr lang="pt-BR" sz="3600" b="0" i="0" dirty="0">
                <a:effectLst/>
                <a:latin typeface="+mj-lt"/>
              </a:rPr>
              <a:t>A PDO ajuda a prevenir injeções de SQL e facilita a interação com bancos de dados relacionais.</a:t>
            </a:r>
            <a:endParaRPr lang="pt-BR" sz="3600" dirty="0">
              <a:latin typeface="+mj-lt"/>
            </a:endParaRPr>
          </a:p>
          <a:p>
            <a:pPr algn="ctr"/>
            <a:r>
              <a:rPr lang="pt-BR" sz="3600" b="0" i="0" dirty="0">
                <a:effectLst/>
                <a:latin typeface="+mj-lt"/>
              </a:rPr>
              <a:t>que é uma maneira segura e eficaz de acessar bancos de dados a partir de aplicativos PHP.</a:t>
            </a:r>
          </a:p>
        </p:txBody>
      </p:sp>
    </p:spTree>
    <p:extLst>
      <p:ext uri="{BB962C8B-B14F-4D97-AF65-F5344CB8AC3E}">
        <p14:creationId xmlns:p14="http://schemas.microsoft.com/office/powerpoint/2010/main" val="173978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E44C64-649D-4732-AFBE-C09BD27E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142907"/>
            <a:ext cx="1727209" cy="149652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C59477-3E21-4EEC-AD2E-D0A03F6D6999}"/>
              </a:ext>
            </a:extLst>
          </p:cNvPr>
          <p:cNvSpPr/>
          <p:nvPr/>
        </p:nvSpPr>
        <p:spPr>
          <a:xfrm>
            <a:off x="47328" y="44624"/>
            <a:ext cx="82477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vamos desenvolver o curso?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5B68B1-9D24-D458-BE8D-7B21C5710F23}"/>
              </a:ext>
            </a:extLst>
          </p:cNvPr>
          <p:cNvSpPr txBox="1"/>
          <p:nvPr/>
        </p:nvSpPr>
        <p:spPr>
          <a:xfrm>
            <a:off x="1827922" y="1435417"/>
            <a:ext cx="952466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3600" b="0" i="0" dirty="0">
                <a:effectLst/>
              </a:rPr>
              <a:t>Vamos trabalhar em duplas ( portanto escolha alguém para trabalharem juntos durante essa UC).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99592F-9114-489B-869A-FDCCB51A5182}"/>
              </a:ext>
            </a:extLst>
          </p:cNvPr>
          <p:cNvSpPr/>
          <p:nvPr/>
        </p:nvSpPr>
        <p:spPr>
          <a:xfrm>
            <a:off x="623392" y="3284984"/>
            <a:ext cx="99366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/>
              <a:t>A DUPLA vai desenvolver juntas para que a experiência seja compartilhada e o trabalho em equipe seja estimulado atendendo a indicadores e marcas formativas Senac. </a:t>
            </a:r>
          </a:p>
        </p:txBody>
      </p:sp>
    </p:spTree>
    <p:extLst>
      <p:ext uri="{BB962C8B-B14F-4D97-AF65-F5344CB8AC3E}">
        <p14:creationId xmlns:p14="http://schemas.microsoft.com/office/powerpoint/2010/main" val="191079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85B68B1-9D24-D458-BE8D-7B21C5710F23}"/>
              </a:ext>
            </a:extLst>
          </p:cNvPr>
          <p:cNvSpPr txBox="1"/>
          <p:nvPr/>
        </p:nvSpPr>
        <p:spPr>
          <a:xfrm>
            <a:off x="263352" y="1095122"/>
            <a:ext cx="102251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400" dirty="0"/>
              <a:t>Um sistema de gerenciamento de TAREFAS. </a:t>
            </a:r>
          </a:p>
          <a:p>
            <a:pPr algn="l"/>
            <a:endParaRPr lang="pt-BR" sz="3400" b="0" i="0" dirty="0">
              <a:effectLst/>
            </a:endParaRPr>
          </a:p>
          <a:p>
            <a:pPr algn="ctr"/>
            <a:r>
              <a:rPr lang="pt-BR" sz="3400" dirty="0"/>
              <a:t>Durante às aulas você conhecerão o sistema de gerenciamento de tarefas e darão o start inicial na programação, com base em uma programação inicial a DUPLA deverá concluir as atividades solicitadas pelo professor.  </a:t>
            </a:r>
            <a:r>
              <a:rPr lang="pt-BR" sz="3400" b="0" i="0" dirty="0">
                <a:effectLst/>
              </a:rPr>
              <a:t>O sistema em si consiste na ELABORAÇÃO </a:t>
            </a:r>
            <a:r>
              <a:rPr lang="pt-BR" sz="3400" dirty="0"/>
              <a:t>DE UM CRUD de um programa GERENCIADOR DE TAREFAS. </a:t>
            </a:r>
            <a:endParaRPr lang="pt-BR" sz="3400" b="0" i="0" dirty="0">
              <a:effectLst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6B1C5C-47F8-4ED6-905D-2A9A1FFCD6DF}"/>
              </a:ext>
            </a:extLst>
          </p:cNvPr>
          <p:cNvSpPr/>
          <p:nvPr/>
        </p:nvSpPr>
        <p:spPr>
          <a:xfrm>
            <a:off x="119336" y="44624"/>
            <a:ext cx="64939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que consiste o projeto?</a:t>
            </a:r>
          </a:p>
        </p:txBody>
      </p:sp>
    </p:spTree>
    <p:extLst>
      <p:ext uri="{BB962C8B-B14F-4D97-AF65-F5344CB8AC3E}">
        <p14:creationId xmlns:p14="http://schemas.microsoft.com/office/powerpoint/2010/main" val="228838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2ECA18-8084-972F-E4D8-C4A4D10F9FEE}"/>
              </a:ext>
            </a:extLst>
          </p:cNvPr>
          <p:cNvSpPr txBox="1"/>
          <p:nvPr/>
        </p:nvSpPr>
        <p:spPr>
          <a:xfrm>
            <a:off x="2207568" y="1304419"/>
            <a:ext cx="9433048" cy="464486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BRAINSTORM coletivo - analisaremos o conceito de Back-end.</a:t>
            </a:r>
            <a:endParaRPr lang="pt-BR" sz="2500" u="none" strike="noStrike" kern="10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Conceituando o Back-end.</a:t>
            </a:r>
          </a:p>
          <a:p>
            <a:pPr marL="342900" indent="-34290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25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omo irá </a:t>
            </a:r>
            <a:r>
              <a:rPr lang="pt-BR" sz="25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transcorrer o curso e </a:t>
            </a:r>
            <a:r>
              <a:rPr lang="pt-BR" sz="25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 linguagem será utilizada e configuração do ambiente de trabalho?</a:t>
            </a:r>
          </a:p>
          <a:p>
            <a:pPr marL="342900" indent="-34290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5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efinição do projeto e </a:t>
            </a:r>
            <a:r>
              <a:rPr lang="pt-BR" sz="25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documentação de suas funcionalidades, conforme seus requisitos.</a:t>
            </a:r>
          </a:p>
          <a:p>
            <a:pPr marL="342900" indent="-34290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kern="10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Foco em ANÁLISE DE REQUISITOS DO PROJETO</a:t>
            </a:r>
            <a:r>
              <a:rPr lang="pt-BR" sz="25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ts val="1100"/>
            </a:pPr>
            <a:endParaRPr lang="pt-BR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80D25B-DF73-4E52-A0B1-D836224D12A4}"/>
              </a:ext>
            </a:extLst>
          </p:cNvPr>
          <p:cNvSpPr/>
          <p:nvPr/>
        </p:nvSpPr>
        <p:spPr>
          <a:xfrm>
            <a:off x="26146" y="44624"/>
            <a:ext cx="2757486" cy="997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ts val="1100"/>
            </a:pPr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3EF280-E511-429D-8811-C914DD36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340768"/>
            <a:ext cx="1881647" cy="20548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66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85B68B1-9D24-D458-BE8D-7B21C5710F23}"/>
              </a:ext>
            </a:extLst>
          </p:cNvPr>
          <p:cNvSpPr txBox="1"/>
          <p:nvPr/>
        </p:nvSpPr>
        <p:spPr>
          <a:xfrm>
            <a:off x="1236159" y="1136933"/>
            <a:ext cx="8964297" cy="4524315"/>
          </a:xfrm>
          <a:prstGeom prst="rect">
            <a:avLst/>
          </a:prstGeom>
          <a:noFill/>
          <a:ln>
            <a:solidFill>
              <a:srgbClr val="2196F3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BR" sz="3600" dirty="0"/>
              <a:t>As aulas possuem uma </a:t>
            </a:r>
            <a:r>
              <a:rPr lang="pt-BR" sz="3600" b="1" i="0" dirty="0">
                <a:effectLst/>
              </a:rPr>
              <a:t>Progressão Lógica </a:t>
            </a:r>
            <a:r>
              <a:rPr lang="pt-BR" sz="3600" b="0" i="0" dirty="0">
                <a:effectLst/>
              </a:rPr>
              <a:t>cada aula é elaborada e constrói gradualmente o conhecimento, passando de conceitos mais simples para os mais avançados. Pular uma aula pode resultar em lacunas em sua compreensão, portanto é fundamental a presença e a participação nas atividades afim de que a compreensão seja efetiva. </a:t>
            </a:r>
            <a:endParaRPr lang="pt-BR" sz="3200" b="0" i="0" dirty="0">
              <a:effectLst/>
              <a:latin typeface="Söhn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C8B1C44-1726-4CDE-9154-561C3A96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24744"/>
            <a:ext cx="828791" cy="2181529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F332F72-D962-4E2F-893E-8A15CEA9BD29}"/>
              </a:ext>
            </a:extLst>
          </p:cNvPr>
          <p:cNvSpPr/>
          <p:nvPr/>
        </p:nvSpPr>
        <p:spPr>
          <a:xfrm>
            <a:off x="119336" y="44624"/>
            <a:ext cx="22300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aulas </a:t>
            </a:r>
          </a:p>
        </p:txBody>
      </p:sp>
    </p:spTree>
    <p:extLst>
      <p:ext uri="{BB962C8B-B14F-4D97-AF65-F5344CB8AC3E}">
        <p14:creationId xmlns:p14="http://schemas.microsoft.com/office/powerpoint/2010/main" val="149660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85B68B1-9D24-D458-BE8D-7B21C5710F23}"/>
              </a:ext>
            </a:extLst>
          </p:cNvPr>
          <p:cNvSpPr txBox="1"/>
          <p:nvPr/>
        </p:nvSpPr>
        <p:spPr>
          <a:xfrm>
            <a:off x="191344" y="162500"/>
            <a:ext cx="102251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requisitos de um sistema gerenciador de tarefas </a:t>
            </a:r>
          </a:p>
          <a:p>
            <a:pPr algn="just"/>
            <a:endParaRPr lang="pt-BR" sz="3600" dirty="0"/>
          </a:p>
          <a:p>
            <a:pPr algn="ctr"/>
            <a:r>
              <a:rPr lang="pt-BR" sz="3600" dirty="0"/>
              <a:t>Tendo como base os conceitos de análise de requisitos, vamos identificar juntos os requisitos possíveis de um sistema gerenciador de tarefas. </a:t>
            </a:r>
          </a:p>
          <a:p>
            <a:pPr algn="just"/>
            <a:endParaRPr lang="pt-BR" sz="3600" b="0" i="0" dirty="0">
              <a:effectLst/>
            </a:endParaRPr>
          </a:p>
          <a:p>
            <a:pPr algn="ctr"/>
            <a:r>
              <a:rPr lang="pt-BR" sz="3600" b="0" i="0" dirty="0">
                <a:effectLst/>
              </a:rPr>
              <a:t>Anote os requisitos mencionados, para que no final possamos avaliar se o sistema de fato atendeu as exigências do projeto. </a:t>
            </a:r>
            <a:endParaRPr lang="pt-BR" sz="3200" b="0" i="0" dirty="0">
              <a:effectLst/>
              <a:latin typeface="Söhn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7E49A7-5393-43B5-BBAF-A61B7323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4795461"/>
            <a:ext cx="2211597" cy="20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3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BD2897B-D5F2-44C5-A0BE-011E4558A751}"/>
              </a:ext>
            </a:extLst>
          </p:cNvPr>
          <p:cNvSpPr/>
          <p:nvPr/>
        </p:nvSpPr>
        <p:spPr>
          <a:xfrm>
            <a:off x="551384" y="188640"/>
            <a:ext cx="99397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de material instrução em PHP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D0F5F5-038A-46BD-94D9-8AF53B24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010" y="1006272"/>
            <a:ext cx="2387693" cy="2207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82BACB-1018-C9FD-0CBE-DAE2AEF8D77D}"/>
              </a:ext>
            </a:extLst>
          </p:cNvPr>
          <p:cNvSpPr txBox="1"/>
          <p:nvPr/>
        </p:nvSpPr>
        <p:spPr>
          <a:xfrm>
            <a:off x="767408" y="958081"/>
            <a:ext cx="1029927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SITES</a:t>
            </a:r>
            <a:endParaRPr lang="pt-BR" sz="2400" b="1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4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 que utilizar PHP? </a:t>
            </a:r>
            <a:r>
              <a:rPr lang="pt-BR" sz="2400" dirty="0" err="1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</a:t>
            </a:r>
            <a:r>
              <a:rPr lang="pt-BR" sz="24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Erandir Junior | </a:t>
            </a:r>
            <a:r>
              <a:rPr lang="pt-BR" sz="2400" dirty="0" err="1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r>
              <a:rPr lang="pt-BR" sz="24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-brasil | </a:t>
            </a:r>
            <a:r>
              <a:rPr lang="pt-BR" sz="2400" dirty="0" err="1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pt-BR" sz="2400" dirty="0"/>
          </a:p>
          <a:p>
            <a:r>
              <a:rPr lang="pt-BR" sz="2400" dirty="0">
                <a:hlinkClick r:id="rId4"/>
              </a:rPr>
              <a:t>PHP.NET – documentação da linguagem</a:t>
            </a:r>
            <a:r>
              <a:rPr lang="pt-BR" sz="2400" dirty="0"/>
              <a:t>. </a:t>
            </a:r>
          </a:p>
          <a:p>
            <a:r>
              <a:rPr lang="pt-BR" sz="2400" dirty="0">
                <a:hlinkClick r:id="rId5"/>
              </a:rPr>
              <a:t>PHP Tutorial (w3schools.com)</a:t>
            </a:r>
            <a:endParaRPr lang="pt-BR" sz="2400" dirty="0"/>
          </a:p>
          <a:p>
            <a:r>
              <a:rPr lang="pt-BR" sz="2400" dirty="0">
                <a:hlinkClick r:id="rId6"/>
              </a:rPr>
              <a:t>PHP Tutorial (geeksforgeeks.org)</a:t>
            </a:r>
            <a:endParaRPr lang="pt-BR" sz="2400" dirty="0"/>
          </a:p>
          <a:p>
            <a:endParaRPr lang="pt-BR" sz="2400" dirty="0"/>
          </a:p>
          <a:p>
            <a:r>
              <a:rPr lang="pt-BR" sz="2800" b="1" dirty="0">
                <a:solidFill>
                  <a:srgbClr val="FF0000"/>
                </a:solidFill>
              </a:rPr>
              <a:t>LITERATURAS: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Desenvolvimento web com PHP e MySQL. Casa do Código.(2018)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Desenvolvendo Websites com PHP. </a:t>
            </a:r>
            <a:r>
              <a:rPr lang="pt-BR" sz="2800" dirty="0" err="1">
                <a:solidFill>
                  <a:srgbClr val="374151"/>
                </a:solidFill>
                <a:latin typeface="Söhne"/>
              </a:rPr>
              <a:t>Novatec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– Juliano </a:t>
            </a:r>
            <a:r>
              <a:rPr lang="pt-BR" sz="2800" dirty="0" err="1">
                <a:solidFill>
                  <a:srgbClr val="374151"/>
                </a:solidFill>
                <a:latin typeface="Söhne"/>
              </a:rPr>
              <a:t>Niederauer</a:t>
            </a: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Use a cabeça PHP &amp; MySQL – Editora ALTA 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74151"/>
                </a:solidFill>
                <a:latin typeface="Söhne"/>
              </a:rPr>
              <a:t>Programador Web – um guia para programação e manipulação </a:t>
            </a:r>
            <a:br>
              <a:rPr lang="pt-BR" sz="2800" dirty="0">
                <a:solidFill>
                  <a:srgbClr val="374151"/>
                </a:solidFill>
                <a:latin typeface="Söhne"/>
              </a:rPr>
            </a:br>
            <a:r>
              <a:rPr lang="pt-BR" sz="2800" dirty="0">
                <a:solidFill>
                  <a:srgbClr val="374151"/>
                </a:solidFill>
                <a:latin typeface="Söhne"/>
              </a:rPr>
              <a:t>de banco de dados.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6370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 descr="Descrição: Descrição: Descrição: cid:_2_090482FC09045C1400457F5703257A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40" y="1628800"/>
            <a:ext cx="584327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42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780D25B-DF73-4E52-A0B1-D836224D12A4}"/>
              </a:ext>
            </a:extLst>
          </p:cNvPr>
          <p:cNvSpPr/>
          <p:nvPr/>
        </p:nvSpPr>
        <p:spPr>
          <a:xfrm>
            <a:off x="1347783" y="29269"/>
            <a:ext cx="10081120" cy="120032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lvl="0" fontAlgn="base">
              <a:spcAft>
                <a:spcPts val="170"/>
              </a:spcAft>
              <a:buClr>
                <a:srgbClr val="000000"/>
              </a:buClr>
              <a:buSzPts val="1100"/>
            </a:pP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de competência que desenvolveremos nessa aula.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780104-4F42-2D3D-970B-F77CF2415AD1}"/>
              </a:ext>
            </a:extLst>
          </p:cNvPr>
          <p:cNvSpPr txBox="1"/>
          <p:nvPr/>
        </p:nvSpPr>
        <p:spPr>
          <a:xfrm>
            <a:off x="1363324" y="1352708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onceito de </a:t>
            </a:r>
            <a:r>
              <a:rPr lang="pt-BR" sz="2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back-end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sua interação com </a:t>
            </a:r>
            <a:r>
              <a:rPr lang="pt-BR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front-end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onceito, interface, configuração.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Analise de requisitos.</a:t>
            </a:r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04F12B-AAB7-A013-0E64-661EBFAF77F1}"/>
              </a:ext>
            </a:extLst>
          </p:cNvPr>
          <p:cNvSpPr/>
          <p:nvPr/>
        </p:nvSpPr>
        <p:spPr>
          <a:xfrm>
            <a:off x="1363063" y="3015704"/>
            <a:ext cx="10081120" cy="70788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lvl="0" fontAlgn="base">
              <a:spcAft>
                <a:spcPts val="170"/>
              </a:spcAft>
              <a:buClr>
                <a:srgbClr val="000000"/>
              </a:buClr>
              <a:buSzPts val="1100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Atendendo aos indicadores: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860760C-394C-7AF3-1F01-B252DE590679}"/>
              </a:ext>
            </a:extLst>
          </p:cNvPr>
          <p:cNvSpPr txBox="1"/>
          <p:nvPr/>
        </p:nvSpPr>
        <p:spPr>
          <a:xfrm>
            <a:off x="1392335" y="3861048"/>
            <a:ext cx="10447892" cy="190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fontAlgn="base">
              <a:lnSpc>
                <a:spcPct val="152000"/>
              </a:lnSpc>
              <a:spcAft>
                <a:spcPts val="15"/>
              </a:spcAft>
              <a:buClr>
                <a:srgbClr val="000000"/>
              </a:buClr>
              <a:buSzPts val="1100"/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3- Documenta as funcionalidades do projeto </a:t>
            </a:r>
            <a:r>
              <a:rPr lang="pt-BR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conforme requisitos do projeto.</a:t>
            </a:r>
            <a:endParaRPr lang="pt-BR" sz="20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2000"/>
              </a:lnSpc>
              <a:spcAft>
                <a:spcPts val="15"/>
              </a:spcAft>
              <a:buClr>
                <a:srgbClr val="000000"/>
              </a:buClr>
              <a:buSzPts val="1100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Configura o ambiente de desenvolvimento conforme as funcionalidades e características do projeto. </a:t>
            </a:r>
          </a:p>
          <a:p>
            <a:pPr lvl="0" algn="l" fontAlgn="base">
              <a:lnSpc>
                <a:spcPct val="152000"/>
              </a:lnSpc>
              <a:spcAft>
                <a:spcPts val="15"/>
              </a:spcAft>
              <a:buClr>
                <a:srgbClr val="000000"/>
              </a:buClr>
              <a:buSzPts val="1100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28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2351584" y="1844824"/>
            <a:ext cx="8712967" cy="2851307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VOCÊ SABE SOBRE BACK END?</a:t>
            </a:r>
          </a:p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Expresse o seu conceito em uma única palavra.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E1526E1-54FF-4BCC-92EE-94857DE4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" y="1484784"/>
            <a:ext cx="2267266" cy="286742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135E4EB-9108-4C62-8300-49B99C95BE40}"/>
              </a:ext>
            </a:extLst>
          </p:cNvPr>
          <p:cNvSpPr/>
          <p:nvPr/>
        </p:nvSpPr>
        <p:spPr>
          <a:xfrm>
            <a:off x="47328" y="44624"/>
            <a:ext cx="56595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BRAINSTORM/DESAFIO</a:t>
            </a:r>
          </a:p>
        </p:txBody>
      </p:sp>
    </p:spTree>
    <p:extLst>
      <p:ext uri="{BB962C8B-B14F-4D97-AF65-F5344CB8AC3E}">
        <p14:creationId xmlns:p14="http://schemas.microsoft.com/office/powerpoint/2010/main" val="153726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97A557-E6C9-88DA-CBD0-FBF79E82B0F3}"/>
              </a:ext>
            </a:extLst>
          </p:cNvPr>
          <p:cNvSpPr/>
          <p:nvPr/>
        </p:nvSpPr>
        <p:spPr>
          <a:xfrm>
            <a:off x="47328" y="1851789"/>
            <a:ext cx="1159328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MOMENTO DE ANÁLISE DAS RESPOSTAS</a:t>
            </a:r>
          </a:p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 FIXAÇÃO DE UM CONHECIMENTO</a:t>
            </a:r>
          </a:p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GERAL SOBRE O TEMA</a:t>
            </a:r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 </a:t>
            </a:r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34323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47328" y="74712"/>
            <a:ext cx="11280576" cy="834008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Conceituando </a:t>
            </a:r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  <a:endParaRPr lang="pt-B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2F4891-7064-418B-B258-334276B8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328" y="1052886"/>
            <a:ext cx="1481220" cy="7919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97EB3C6-383E-5D97-CCF5-35476BECD2EA}"/>
              </a:ext>
            </a:extLst>
          </p:cNvPr>
          <p:cNvSpPr txBox="1"/>
          <p:nvPr/>
        </p:nvSpPr>
        <p:spPr>
          <a:xfrm>
            <a:off x="1343472" y="1118349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effectLst/>
              </a:rPr>
              <a:t>A palavra </a:t>
            </a:r>
            <a:r>
              <a:rPr lang="pt-BR" sz="2400" b="1" i="0" dirty="0" err="1">
                <a:effectLst/>
              </a:rPr>
              <a:t>back</a:t>
            </a:r>
            <a:r>
              <a:rPr lang="pt-BR" sz="2400" b="0" i="0" dirty="0">
                <a:effectLst/>
              </a:rPr>
              <a:t> pode ser entendida como um elemento que </a:t>
            </a:r>
            <a:r>
              <a:rPr lang="pt-BR" sz="2400" b="1" i="0" dirty="0">
                <a:effectLst/>
              </a:rPr>
              <a:t>está por trás</a:t>
            </a:r>
            <a:r>
              <a:rPr lang="pt-BR" sz="2400" b="0" i="0" dirty="0">
                <a:effectLst/>
              </a:rPr>
              <a:t>, </a:t>
            </a:r>
            <a:r>
              <a:rPr lang="pt-BR" sz="2400" b="1" i="0" dirty="0">
                <a:effectLst/>
              </a:rPr>
              <a:t>nos bastidores</a:t>
            </a:r>
            <a:r>
              <a:rPr lang="pt-BR" sz="2400" b="0" i="0" dirty="0">
                <a:effectLst/>
              </a:rPr>
              <a:t>, algo que pode ser até notado mas não se encontra exposto na frente (FRONT). </a:t>
            </a:r>
          </a:p>
          <a:p>
            <a:pPr algn="just"/>
            <a:endParaRPr lang="pt-BR" sz="2400" b="0" i="0" dirty="0">
              <a:effectLst/>
            </a:endParaRPr>
          </a:p>
          <a:p>
            <a:pPr algn="ctr"/>
            <a:r>
              <a:rPr lang="pt-BR" sz="2400" b="0" i="0" dirty="0">
                <a:effectLst/>
              </a:rPr>
              <a:t>Então quando você encontrar o termo Back-</a:t>
            </a:r>
            <a:r>
              <a:rPr lang="pt-BR" sz="2400" b="0" i="0" dirty="0" err="1">
                <a:effectLst/>
              </a:rPr>
              <a:t>end</a:t>
            </a:r>
            <a:r>
              <a:rPr lang="pt-BR" sz="2400" b="0" i="0" dirty="0">
                <a:effectLst/>
              </a:rPr>
              <a:t> lembre-se que é um conceito daquilo que </a:t>
            </a:r>
            <a:r>
              <a:rPr lang="pt-BR" sz="2400" b="1" i="0" dirty="0">
                <a:effectLst/>
              </a:rPr>
              <a:t>não está visível </a:t>
            </a:r>
            <a:r>
              <a:rPr lang="pt-BR" sz="2400" b="0" i="0" dirty="0">
                <a:effectLst/>
              </a:rPr>
              <a:t>mas que com toda a certeza pode ser observado pela aplicação que ele permite. </a:t>
            </a:r>
          </a:p>
          <a:p>
            <a:pPr algn="just"/>
            <a:endParaRPr lang="pt-BR" sz="2400" b="0" i="0" dirty="0">
              <a:effectLst/>
            </a:endParaRPr>
          </a:p>
          <a:p>
            <a:pPr algn="ctr"/>
            <a:r>
              <a:rPr lang="pt-BR" sz="2400" b="0" i="0" dirty="0">
                <a:effectLst/>
              </a:rPr>
              <a:t>Front-</a:t>
            </a:r>
            <a:r>
              <a:rPr lang="pt-BR" sz="2400" b="0" i="0" dirty="0" err="1">
                <a:effectLst/>
              </a:rPr>
              <a:t>End</a:t>
            </a:r>
            <a:r>
              <a:rPr lang="pt-BR" sz="2400" b="0" i="0" dirty="0">
                <a:effectLst/>
              </a:rPr>
              <a:t> e Back-</a:t>
            </a:r>
            <a:r>
              <a:rPr lang="pt-BR" sz="2400" b="0" i="0" dirty="0" err="1">
                <a:effectLst/>
              </a:rPr>
              <a:t>end</a:t>
            </a:r>
            <a:r>
              <a:rPr lang="pt-BR" sz="2400" b="0" i="0" dirty="0">
                <a:effectLst/>
              </a:rPr>
              <a:t> não são antagônicos pelo contrário são complementares um ao outro, enquanto um é responsável pela exibição do conteúdo (layout, tela, exibição na frente para o usuário final), o outro é responsável pela execução em bastidores, como : gravar em banco de dados, cálculos, tarefas automáticas, consultas, alterações, localização de conteúdo no banco de dados.</a:t>
            </a:r>
            <a:endParaRPr lang="pt-B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5652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3D2BDC-8B6D-4F0A-B64A-2D3176162CE3}"/>
              </a:ext>
            </a:extLst>
          </p:cNvPr>
          <p:cNvSpPr/>
          <p:nvPr/>
        </p:nvSpPr>
        <p:spPr>
          <a:xfrm>
            <a:off x="119717" y="44624"/>
            <a:ext cx="8064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encontrada na internet: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55D805-BAFA-4C1B-9582-4ACDE77B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328" y="1052886"/>
            <a:ext cx="1481220" cy="7919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D5B45DF-9229-3097-2BEB-169C588B7638}"/>
              </a:ext>
            </a:extLst>
          </p:cNvPr>
          <p:cNvSpPr txBox="1"/>
          <p:nvPr/>
        </p:nvSpPr>
        <p:spPr>
          <a:xfrm>
            <a:off x="839416" y="1075958"/>
            <a:ext cx="9937104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3400" b="0" i="0" dirty="0">
                <a:effectLst/>
              </a:rPr>
              <a:t>O “</a:t>
            </a:r>
            <a:r>
              <a:rPr lang="pt-BR" sz="3400" b="1" i="0" err="1">
                <a:effectLst/>
              </a:rPr>
              <a:t>back-end</a:t>
            </a:r>
            <a:r>
              <a:rPr lang="pt-BR" sz="3400" b="0" i="0" dirty="0">
                <a:effectLst/>
              </a:rPr>
              <a:t>” é a </a:t>
            </a:r>
            <a:r>
              <a:rPr lang="pt-BR" sz="3400" b="1" i="0" dirty="0">
                <a:effectLst/>
              </a:rPr>
              <a:t>parte invisível </a:t>
            </a:r>
            <a:r>
              <a:rPr lang="pt-BR" sz="3400" b="0" i="0" dirty="0">
                <a:effectLst/>
              </a:rPr>
              <a:t>e central de um siste</a:t>
            </a:r>
            <a:r>
              <a:rPr lang="pt-BR" sz="2400" b="0" i="0" dirty="0">
                <a:effectLst/>
              </a:rPr>
              <a:t>ma de software ou site, responsável por </a:t>
            </a:r>
            <a:r>
              <a:rPr lang="pt-BR" sz="2400" b="1" i="0" dirty="0">
                <a:effectLst/>
              </a:rPr>
              <a:t>processar dados</a:t>
            </a:r>
            <a:r>
              <a:rPr lang="pt-BR" sz="2400" b="0" i="0" dirty="0">
                <a:effectLst/>
              </a:rPr>
              <a:t>, </a:t>
            </a:r>
            <a:r>
              <a:rPr lang="pt-BR" sz="2400" b="1" i="0" dirty="0">
                <a:effectLst/>
              </a:rPr>
              <a:t>gerenciar servidores</a:t>
            </a:r>
            <a:r>
              <a:rPr lang="pt-BR" sz="2400" b="0" i="0" dirty="0">
                <a:effectLst/>
              </a:rPr>
              <a:t>, e </a:t>
            </a:r>
            <a:r>
              <a:rPr lang="pt-BR" sz="2400" b="1" i="0" dirty="0">
                <a:effectLst/>
              </a:rPr>
              <a:t>executar funções </a:t>
            </a:r>
            <a:r>
              <a:rPr lang="pt-BR" sz="2400" b="0" i="0" dirty="0">
                <a:effectLst/>
              </a:rPr>
              <a:t>que não são visí</a:t>
            </a:r>
            <a:r>
              <a:rPr lang="pt-BR" sz="3400" b="0" i="0" dirty="0">
                <a:effectLst/>
              </a:rPr>
              <a:t>veis para o usuário final. É onde a lógica de negócios e a manipulação de dados ocorrem, garantindo que o sistema funcione corretamente. Em resumo, o </a:t>
            </a:r>
            <a:r>
              <a:rPr lang="pt-BR" sz="3400" b="0" i="0" err="1">
                <a:effectLst/>
              </a:rPr>
              <a:t>back-end</a:t>
            </a:r>
            <a:r>
              <a:rPr lang="pt-BR" sz="3400" b="0" i="0" dirty="0">
                <a:effectLst/>
              </a:rPr>
              <a:t> é o </a:t>
            </a:r>
            <a:r>
              <a:rPr lang="pt-BR" sz="3400" b="1" i="0" dirty="0">
                <a:effectLst/>
              </a:rPr>
              <a:t>cérebro por trás de uma aplicação</a:t>
            </a:r>
            <a:r>
              <a:rPr lang="pt-BR" sz="3400" b="0" i="0" dirty="0">
                <a:effectLst/>
              </a:rPr>
              <a:t>, enquanto o "front-</a:t>
            </a:r>
            <a:r>
              <a:rPr lang="pt-BR" sz="3400" b="0" i="0" err="1">
                <a:effectLst/>
              </a:rPr>
              <a:t>end</a:t>
            </a:r>
            <a:r>
              <a:rPr lang="pt-BR" sz="3400" b="0" i="0" dirty="0">
                <a:effectLst/>
              </a:rPr>
              <a:t>" é a parte visível e interativa que os usuários veem e interagem.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15153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38EAA7E-44D8-8A10-5690-7E672BB956F6}"/>
              </a:ext>
            </a:extLst>
          </p:cNvPr>
          <p:cNvSpPr txBox="1"/>
          <p:nvPr/>
        </p:nvSpPr>
        <p:spPr>
          <a:xfrm>
            <a:off x="119336" y="965041"/>
            <a:ext cx="107291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0" i="0" dirty="0">
                <a:effectLst/>
                <a:latin typeface="calibri" panose="020F0502020204030204" pitchFamily="34" charset="0"/>
              </a:rPr>
              <a:t>A carreira de Front-</a:t>
            </a:r>
            <a:r>
              <a:rPr lang="pt-BR" sz="3000" b="0" i="0" dirty="0" err="1">
                <a:effectLst/>
                <a:latin typeface="calibri" panose="020F0502020204030204" pitchFamily="34" charset="0"/>
              </a:rPr>
              <a:t>End</a:t>
            </a:r>
            <a:r>
              <a:rPr lang="pt-BR" sz="3000" b="0" i="0" dirty="0">
                <a:effectLst/>
                <a:latin typeface="calibri" panose="020F0502020204030204" pitchFamily="34" charset="0"/>
              </a:rPr>
              <a:t> e a Back-</a:t>
            </a:r>
            <a:r>
              <a:rPr lang="pt-BR" sz="3000" b="0" i="0" dirty="0" err="1">
                <a:effectLst/>
                <a:latin typeface="calibri" panose="020F0502020204030204" pitchFamily="34" charset="0"/>
              </a:rPr>
              <a:t>End</a:t>
            </a:r>
            <a:r>
              <a:rPr lang="pt-BR" sz="3000" b="0" i="0" dirty="0">
                <a:effectLst/>
                <a:latin typeface="calibri" panose="020F0502020204030204" pitchFamily="34" charset="0"/>
              </a:rPr>
              <a:t> requer uma bagagem de conhecimentos </a:t>
            </a:r>
            <a:r>
              <a:rPr lang="pt-BR" sz="3000" dirty="0">
                <a:latin typeface="calibri" panose="020F0502020204030204" pitchFamily="34" charset="0"/>
              </a:rPr>
              <a:t>ainda que similar em alguns momentos ao Back, pode destacar-se aquele que desenvolver melhor em elementos de saída final para o usuário do sistema ou site.</a:t>
            </a:r>
          </a:p>
          <a:p>
            <a:pPr algn="ctr"/>
            <a:endParaRPr lang="pt-BR" sz="3000" dirty="0">
              <a:latin typeface="calibri" panose="020F0502020204030204" pitchFamily="34" charset="0"/>
            </a:endParaRPr>
          </a:p>
          <a:p>
            <a:pPr algn="ctr"/>
            <a:r>
              <a:rPr lang="pt-BR" sz="3000" b="0" i="0" dirty="0">
                <a:effectLst/>
                <a:latin typeface="calibri" panose="020F0502020204030204" pitchFamily="34" charset="0"/>
              </a:rPr>
              <a:t>Ainda que seja importante ter noção do que cada segmento faz para o alinhamento das entregas, o foco do profissional é bem distinto. Enquanto </a:t>
            </a:r>
            <a:r>
              <a:rPr lang="pt-BR" sz="3000" b="1" i="0" dirty="0">
                <a:effectLst/>
                <a:latin typeface="calibri" panose="020F0502020204030204" pitchFamily="34" charset="0"/>
              </a:rPr>
              <a:t>o primeiro cria a parte visual da aplicação (portanto PODE SER exigido dele conhecimento e habilidade </a:t>
            </a:r>
          </a:p>
          <a:p>
            <a:pPr algn="ctr"/>
            <a:r>
              <a:rPr lang="pt-BR" sz="3000" b="1" dirty="0">
                <a:latin typeface="calibri" panose="020F0502020204030204" pitchFamily="34" charset="0"/>
              </a:rPr>
              <a:t>d</a:t>
            </a:r>
            <a:r>
              <a:rPr lang="pt-BR" sz="3000" b="1" i="0" dirty="0">
                <a:effectLst/>
                <a:latin typeface="calibri" panose="020F0502020204030204" pitchFamily="34" charset="0"/>
              </a:rPr>
              <a:t>e design). O segundo implementa arquiteturas para </a:t>
            </a:r>
            <a:br>
              <a:rPr lang="pt-BR" sz="3000" b="1" i="0" dirty="0">
                <a:effectLst/>
                <a:latin typeface="calibri" panose="020F0502020204030204" pitchFamily="34" charset="0"/>
              </a:rPr>
            </a:br>
            <a:r>
              <a:rPr lang="pt-BR" sz="3000" b="1" i="0" dirty="0">
                <a:effectLst/>
                <a:latin typeface="calibri" panose="020F0502020204030204" pitchFamily="34" charset="0"/>
              </a:rPr>
              <a:t>viabilizar as funcionalidades (Programação)</a:t>
            </a:r>
            <a:r>
              <a:rPr lang="pt-BR" sz="3000" b="0" i="0" dirty="0">
                <a:effectLst/>
                <a:latin typeface="calibri" panose="020F0502020204030204" pitchFamily="34" charset="0"/>
              </a:rPr>
              <a:t>do site, </a:t>
            </a:r>
            <a:br>
              <a:rPr lang="pt-BR" sz="3000" b="0" i="0" dirty="0">
                <a:effectLst/>
                <a:latin typeface="calibri" panose="020F0502020204030204" pitchFamily="34" charset="0"/>
              </a:rPr>
            </a:br>
            <a:r>
              <a:rPr lang="pt-BR" sz="3000" b="0" i="0" dirty="0">
                <a:effectLst/>
                <a:latin typeface="calibri" panose="020F0502020204030204" pitchFamily="34" charset="0"/>
              </a:rPr>
              <a:t>sistema ou app.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E995AAB-F2EC-4A60-8002-158E7517AC05}"/>
              </a:ext>
            </a:extLst>
          </p:cNvPr>
          <p:cNvSpPr/>
          <p:nvPr/>
        </p:nvSpPr>
        <p:spPr>
          <a:xfrm>
            <a:off x="47328" y="44624"/>
            <a:ext cx="66296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conhecimento necessário</a:t>
            </a:r>
          </a:p>
        </p:txBody>
      </p:sp>
    </p:spTree>
    <p:extLst>
      <p:ext uri="{BB962C8B-B14F-4D97-AF65-F5344CB8AC3E}">
        <p14:creationId xmlns:p14="http://schemas.microsoft.com/office/powerpoint/2010/main" val="240238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38EAA7E-44D8-8A10-5690-7E672BB956F6}"/>
              </a:ext>
            </a:extLst>
          </p:cNvPr>
          <p:cNvSpPr txBox="1"/>
          <p:nvPr/>
        </p:nvSpPr>
        <p:spPr>
          <a:xfrm>
            <a:off x="407368" y="1015563"/>
            <a:ext cx="10153128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3000" dirty="0"/>
              <a:t>O desenvolvedor full, como o nome já sugere é alguém que desenvolve de forma completa.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pt-BR" sz="5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3000" b="0" i="0" dirty="0">
                <a:effectLst/>
              </a:rPr>
              <a:t>Ta</a:t>
            </a:r>
            <a:r>
              <a:rPr lang="pt-BR" sz="3000" dirty="0"/>
              <a:t>nto atua nos bastidores (</a:t>
            </a:r>
            <a:r>
              <a:rPr lang="pt-BR" sz="3000" dirty="0" err="1"/>
              <a:t>back-end</a:t>
            </a:r>
            <a:r>
              <a:rPr lang="pt-BR" sz="3000" dirty="0"/>
              <a:t>), como na linha de frente (front-</a:t>
            </a:r>
            <a:r>
              <a:rPr lang="pt-BR" sz="3000" dirty="0" err="1"/>
              <a:t>end</a:t>
            </a:r>
            <a:r>
              <a:rPr lang="pt-BR" sz="3000" dirty="0"/>
              <a:t>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pt-BR" sz="5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3000" b="0" i="0" dirty="0">
                <a:effectLst/>
              </a:rPr>
              <a:t>O full Stack além de criar novos recursos, os desenvolvedores full </a:t>
            </a:r>
            <a:r>
              <a:rPr lang="pt-BR" sz="3000" b="0" i="0" dirty="0" err="1">
                <a:effectLst/>
              </a:rPr>
              <a:t>stack</a:t>
            </a:r>
            <a:r>
              <a:rPr lang="pt-BR" sz="3000" b="0" i="0" dirty="0">
                <a:effectLst/>
              </a:rPr>
              <a:t> também são responsáveis pela manutenção e escalabilidade das aplicações existentes. Eles garantem que a aplicação continue funcionando sem problemas e podem otimizá-la para lidar com mais carga, se necessário.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pt-BR" sz="500" b="0" i="0" dirty="0"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3000" dirty="0"/>
              <a:t>Por isso a necessidade de atualização constante</a:t>
            </a:r>
            <a:r>
              <a:rPr lang="pt-BR" sz="3200" dirty="0">
                <a:solidFill>
                  <a:srgbClr val="374151"/>
                </a:solidFill>
              </a:rPr>
              <a:t>. </a:t>
            </a:r>
            <a:endParaRPr lang="pt-BR" sz="3200" b="0" i="0" dirty="0">
              <a:solidFill>
                <a:srgbClr val="5F625F"/>
              </a:solidFill>
              <a:effectLst/>
            </a:endParaRPr>
          </a:p>
          <a:p>
            <a:br>
              <a:rPr lang="pt-BR" b="0" i="0" dirty="0">
                <a:solidFill>
                  <a:srgbClr val="5F625F"/>
                </a:solidFill>
                <a:effectLst/>
                <a:latin typeface="calibri" panose="020F0502020204030204" pitchFamily="34" charset="0"/>
              </a:rPr>
            </a:b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E5699A-7662-442F-B5AC-E253520E2C28}"/>
              </a:ext>
            </a:extLst>
          </p:cNvPr>
          <p:cNvSpPr/>
          <p:nvPr/>
        </p:nvSpPr>
        <p:spPr>
          <a:xfrm>
            <a:off x="119336" y="44624"/>
            <a:ext cx="23928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</a:t>
            </a:r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pt-B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8165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9FDEA1-2C42-44C9-9451-2C59FD95F5BC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23f705e2-a8e7-4b90-ac70-2f28941e1410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ddcae529-ab34-42fc-8de8-b1aeec9086a9"/>
    <ds:schemaRef ds:uri="e1cdb180-4032-4e7d-82b5-2037f42a96a8"/>
  </ds:schemaRefs>
</ds:datastoreItem>
</file>

<file path=customXml/itemProps2.xml><?xml version="1.0" encoding="utf-8"?>
<ds:datastoreItem xmlns:ds="http://schemas.openxmlformats.org/officeDocument/2006/customXml" ds:itemID="{2D681B6F-5D79-442D-8938-A053BBD8A5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D316EC-A3C0-4D55-902B-65B0052D46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db180-4032-4e7d-82b5-2037f42a96a8"/>
    <ds:schemaRef ds:uri="ddcae529-ab34-42fc-8de8-b1aeec9086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1482</Words>
  <Application>Microsoft Office PowerPoint</Application>
  <PresentationFormat>Widescreen</PresentationFormat>
  <Paragraphs>130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PHP 8.0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47</cp:revision>
  <dcterms:created xsi:type="dcterms:W3CDTF">2018-01-29T16:53:27Z</dcterms:created>
  <dcterms:modified xsi:type="dcterms:W3CDTF">2023-11-10T11:14:59Z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0x01010094635ADA0A3B1E468FC8DD980EBB7951</vt:lpwstr>
  </property>
  <property fmtid="{D5CDD505-2E9C-101B-9397-08002B2CF9AE}" pid="3" name="MediaServiceImageTags">
    <vt:lpwstr/>
  </property>
</Properties>
</file>