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27"/>
  </p:notesMasterIdLst>
  <p:handoutMasterIdLst>
    <p:handoutMasterId r:id="rId28"/>
  </p:handoutMasterIdLst>
  <p:sldIdLst>
    <p:sldId id="260" r:id="rId6"/>
    <p:sldId id="263" r:id="rId7"/>
    <p:sldId id="340" r:id="rId8"/>
    <p:sldId id="342" r:id="rId9"/>
    <p:sldId id="336" r:id="rId10"/>
    <p:sldId id="343" r:id="rId11"/>
    <p:sldId id="346" r:id="rId12"/>
    <p:sldId id="345" r:id="rId13"/>
    <p:sldId id="335" r:id="rId14"/>
    <p:sldId id="347" r:id="rId15"/>
    <p:sldId id="337" r:id="rId16"/>
    <p:sldId id="339" r:id="rId17"/>
    <p:sldId id="338" r:id="rId18"/>
    <p:sldId id="348" r:id="rId19"/>
    <p:sldId id="349" r:id="rId20"/>
    <p:sldId id="350" r:id="rId21"/>
    <p:sldId id="351" r:id="rId22"/>
    <p:sldId id="352" r:id="rId23"/>
    <p:sldId id="354" r:id="rId24"/>
    <p:sldId id="274" r:id="rId25"/>
    <p:sldId id="259" r:id="rId26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87974" autoAdjust="0"/>
  </p:normalViewPr>
  <p:slideViewPr>
    <p:cSldViewPr>
      <p:cViewPr varScale="1">
        <p:scale>
          <a:sx n="69" d="100"/>
          <a:sy n="69" d="100"/>
        </p:scale>
        <p:origin x="13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17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DD61-6F69-40AF-8517-3A47EB14601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E6D8-EC4A-4CDC-AEA3-56862D698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245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1EAD1-495A-4A50-9AA0-47A591CE5564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8FEEF-26DF-45A9-BB46-7D535364B1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75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percebemos a diferença entre os requisitos do usuário e o requisito do sistema, quando fomos interrogar o usuário não esclareceu tudo a respeito dos relatórios, mas quando analisamos o sistema compreendemos que o tipo de relatório de custos é mais amplo do que o cliente disse. </a:t>
            </a:r>
          </a:p>
          <a:p>
            <a:r>
              <a:rPr lang="pt-BR" dirty="0"/>
              <a:t>A de se tomar cuidado com os requisitos que não foram declarados os requisitos não declarados podem gerar requisitos ambíguos.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FEEF-26DF-45A9-BB46-7D535364B13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percebemos a diferença entre os requisitos do usuário e o requisito do sistema, quando fomos interrogar o usuário não esclareceu tudo a respeito dos relatórios, mas quando analisamos o sistema compreendemos que o tipo de relatório de custos é mais amplo do que o cliente disse. </a:t>
            </a:r>
          </a:p>
          <a:p>
            <a:r>
              <a:rPr lang="pt-BR" dirty="0"/>
              <a:t>A de se tomar cuidado com os requisitos que não foram declarados os requisitos não declarados podem gerar requisitos ambíguos.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FEEF-26DF-45A9-BB46-7D535364B13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79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elicitação de requisitos envolve várias atividades, como entrevistas, pesquisas, análise de documentos, observação de processos existentes e interações com os stakeholders.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8FEEF-26DF-45A9-BB46-7D535364B13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5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hp-brasil/por-que-utilizar-php-6915c11d3c8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72008" y="35327"/>
            <a:ext cx="1207266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Analise de requisitos</a:t>
            </a:r>
            <a:endParaRPr lang="pt-BR" alt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944B22-0ADA-455C-93F8-E2C540C112EB}"/>
              </a:ext>
            </a:extLst>
          </p:cNvPr>
          <p:cNvSpPr/>
          <p:nvPr/>
        </p:nvSpPr>
        <p:spPr>
          <a:xfrm>
            <a:off x="6651419" y="4005064"/>
            <a:ext cx="43909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5000" dirty="0"/>
              <a:t>Prof. José Carlos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B2076A-C231-60B5-D00A-29A65EAD0CE1}"/>
              </a:ext>
            </a:extLst>
          </p:cNvPr>
          <p:cNvSpPr txBox="1"/>
          <p:nvPr/>
        </p:nvSpPr>
        <p:spPr>
          <a:xfrm>
            <a:off x="1074168" y="620688"/>
            <a:ext cx="92890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Requisitos funcionais e não-funcionais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0EA5B7-CF22-D77E-8097-1ACED822EC99}"/>
              </a:ext>
            </a:extLst>
          </p:cNvPr>
          <p:cNvSpPr txBox="1"/>
          <p:nvPr/>
        </p:nvSpPr>
        <p:spPr>
          <a:xfrm>
            <a:off x="1074168" y="1484784"/>
            <a:ext cx="92890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3D464D"/>
                </a:solidFill>
                <a:effectLst/>
                <a:latin typeface="Source Serif Pro" panose="020F0502020204030204" pitchFamily="18" charset="0"/>
              </a:rPr>
              <a:t>Para identificar quais são os requisitos funcionais, devemos pensar: Como gostaríamos que o programa se comporte? como desejamos que ele responda às nossas solicitações.</a:t>
            </a:r>
          </a:p>
          <a:p>
            <a:pPr algn="l"/>
            <a:endParaRPr lang="pt-BR" sz="2400" b="0" i="0" dirty="0">
              <a:solidFill>
                <a:srgbClr val="3D464D"/>
              </a:solidFill>
              <a:effectLst/>
              <a:latin typeface="Source Serif Pro" panose="020F0502020204030204" pitchFamily="18" charset="0"/>
            </a:endParaRPr>
          </a:p>
          <a:p>
            <a:pPr algn="l"/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exemplo: </a:t>
            </a:r>
            <a:r>
              <a:rPr lang="pt-BR" sz="2400" b="0" i="0" dirty="0">
                <a:solidFill>
                  <a:srgbClr val="3D464D"/>
                </a:solidFill>
                <a:effectLst/>
                <a:latin typeface="Source Serif Pro" panose="020F0502020204030204" pitchFamily="18" charset="0"/>
              </a:rPr>
              <a:t>A tela de cadastro das tarefas deve descrever a tarefa, o prazo de execução, prioridade se alta, média ou baixa, e se a tarefa foi concluída ou não.</a:t>
            </a:r>
          </a:p>
          <a:p>
            <a:pPr algn="l"/>
            <a:endParaRPr lang="pt-BR" sz="2400" b="0" i="0" dirty="0">
              <a:solidFill>
                <a:srgbClr val="3D464D"/>
              </a:solidFill>
              <a:effectLst/>
              <a:latin typeface="Source Serif Pro" panose="020F0502020204030204" pitchFamily="18" charset="0"/>
            </a:endParaRPr>
          </a:p>
          <a:p>
            <a:pPr algn="l"/>
            <a:r>
              <a:rPr lang="pt-BR" sz="2400" b="0" i="0" dirty="0">
                <a:solidFill>
                  <a:srgbClr val="3D464D"/>
                </a:solidFill>
                <a:effectLst/>
                <a:latin typeface="Source Serif Pro" panose="020F0502020204030204" pitchFamily="18" charset="0"/>
              </a:rPr>
              <a:t>Perceba que estamos dizendo exatamente como nós queremos que o programa se comporte quando se trata </a:t>
            </a:r>
            <a:r>
              <a:rPr lang="pt-BR" sz="2400" dirty="0">
                <a:solidFill>
                  <a:srgbClr val="3D464D"/>
                </a:solidFill>
                <a:latin typeface="Source Serif Pro" panose="020F0502020204030204" pitchFamily="18" charset="0"/>
              </a:rPr>
              <a:t>do cadastro de uma tarefa, </a:t>
            </a:r>
            <a:r>
              <a:rPr lang="pt-BR" sz="2400" b="1" i="0" dirty="0">
                <a:solidFill>
                  <a:srgbClr val="3D464D"/>
                </a:solidFill>
                <a:effectLst/>
                <a:latin typeface="Source Serif Pro" panose="020F0502020204030204" pitchFamily="18" charset="0"/>
              </a:rPr>
              <a:t>são requisitos funcionais. </a:t>
            </a:r>
          </a:p>
        </p:txBody>
      </p:sp>
    </p:spTree>
    <p:extLst>
      <p:ext uri="{BB962C8B-B14F-4D97-AF65-F5344CB8AC3E}">
        <p14:creationId xmlns:p14="http://schemas.microsoft.com/office/powerpoint/2010/main" val="44825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33604B-2084-122E-19AC-0B8852B0E3A3}"/>
              </a:ext>
            </a:extLst>
          </p:cNvPr>
          <p:cNvSpPr txBox="1"/>
          <p:nvPr/>
        </p:nvSpPr>
        <p:spPr>
          <a:xfrm>
            <a:off x="1065345" y="260648"/>
            <a:ext cx="9289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Requisitos não-funcionais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F19BCC-2989-BA0F-83A6-63241A300D30}"/>
              </a:ext>
            </a:extLst>
          </p:cNvPr>
          <p:cNvSpPr txBox="1"/>
          <p:nvPr/>
        </p:nvSpPr>
        <p:spPr>
          <a:xfrm>
            <a:off x="623392" y="1124744"/>
            <a:ext cx="103750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i="0" dirty="0">
                <a:effectLst/>
                <a:latin typeface="Source Serif Pro" panose="02040603050405020204" pitchFamily="18" charset="0"/>
              </a:rPr>
              <a:t>Os requisitos não funcionais falam de uma característica relacionada ao desempenho do sistema</a:t>
            </a:r>
            <a:r>
              <a:rPr lang="pt-BR" sz="3600" dirty="0">
                <a:latin typeface="Source Serif Pro" panose="02040603050405020204" pitchFamily="18" charset="0"/>
              </a:rPr>
              <a:t>. </a:t>
            </a:r>
          </a:p>
          <a:p>
            <a:endParaRPr lang="pt-BR" sz="3600" dirty="0">
              <a:latin typeface="Source Serif Pro" panose="02040603050405020204" pitchFamily="18" charset="0"/>
            </a:endParaRPr>
          </a:p>
          <a:p>
            <a:r>
              <a:rPr lang="pt-BR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rgbClr val="374151"/>
                </a:solidFill>
                <a:effectLst/>
                <a:latin typeface="Söhne"/>
              </a:rPr>
              <a:t>Os dados </a:t>
            </a:r>
            <a:r>
              <a:rPr lang="pt-BR" sz="3600" dirty="0">
                <a:solidFill>
                  <a:srgbClr val="374151"/>
                </a:solidFill>
                <a:latin typeface="Söhne"/>
              </a:rPr>
              <a:t>de identificação do usuário do sistema devem s</a:t>
            </a:r>
            <a:r>
              <a:rPr lang="pt-BR" sz="3600" b="0" i="0" dirty="0">
                <a:solidFill>
                  <a:srgbClr val="374151"/>
                </a:solidFill>
                <a:effectLst/>
                <a:latin typeface="Söhne"/>
              </a:rPr>
              <a:t>er criptografados e protegidos contra acessos não autorizados.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rgbClr val="374151"/>
                </a:solidFill>
                <a:effectLst/>
                <a:latin typeface="Söhne"/>
              </a:rPr>
              <a:t>O programa deve estar disponível 24h por dia.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03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33604B-2084-122E-19AC-0B8852B0E3A3}"/>
              </a:ext>
            </a:extLst>
          </p:cNvPr>
          <p:cNvSpPr txBox="1"/>
          <p:nvPr/>
        </p:nvSpPr>
        <p:spPr>
          <a:xfrm>
            <a:off x="566547" y="332656"/>
            <a:ext cx="10575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Como levantar os requisitos com seu cliente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F19BCC-2989-BA0F-83A6-63241A300D30}"/>
              </a:ext>
            </a:extLst>
          </p:cNvPr>
          <p:cNvSpPr txBox="1"/>
          <p:nvPr/>
        </p:nvSpPr>
        <p:spPr>
          <a:xfrm>
            <a:off x="566547" y="1124744"/>
            <a:ext cx="1037505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Precisamos entrevistar o cliente...fazendo perguntas chaves:</a:t>
            </a:r>
          </a:p>
          <a:p>
            <a:r>
              <a:rPr lang="pt-BR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exemplo: </a:t>
            </a:r>
          </a:p>
          <a:p>
            <a:r>
              <a:rPr lang="pt-BR" sz="2800" dirty="0"/>
              <a:t>1-</a:t>
            </a:r>
            <a:r>
              <a:rPr lang="pt-BR" sz="2800" b="0" i="0" dirty="0">
                <a:effectLst/>
                <a:latin typeface="Source Serif Pro" panose="02040603050405020204" pitchFamily="18" charset="0"/>
              </a:rPr>
              <a:t>Qual o principal objetivo do sistema a ser desenvolvido.</a:t>
            </a:r>
          </a:p>
          <a:p>
            <a:r>
              <a:rPr lang="pt-BR" sz="2800" dirty="0">
                <a:latin typeface="Source Serif Pro" panose="02040603050405020204" pitchFamily="18" charset="0"/>
              </a:rPr>
              <a:t>2-</a:t>
            </a:r>
            <a:r>
              <a:rPr lang="pt-BR" sz="2800" b="0" i="0" dirty="0">
                <a:effectLst/>
                <a:latin typeface="Source Serif Pro" panose="02040603050405020204" pitchFamily="18" charset="0"/>
              </a:rPr>
              <a:t>Quais os principais problemas que você enfrenta atualmente sem um sistema para operação. </a:t>
            </a:r>
          </a:p>
          <a:p>
            <a:r>
              <a:rPr lang="pt-BR" sz="2800" dirty="0">
                <a:latin typeface="Source Serif Pro" panose="02040603050405020204" pitchFamily="18" charset="0"/>
              </a:rPr>
              <a:t>3-Q</a:t>
            </a:r>
            <a:r>
              <a:rPr lang="pt-BR" sz="2800" b="0" i="0" dirty="0">
                <a:effectLst/>
                <a:latin typeface="Source Serif Pro" panose="02040603050405020204" pitchFamily="18" charset="0"/>
              </a:rPr>
              <a:t>uais informações devem ser armazenadas no cadastro de histórico, e como deve ser a consulta dessas informações? 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2438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C4A20A4-7F77-9840-3940-B940B14FC894}"/>
              </a:ext>
            </a:extLst>
          </p:cNvPr>
          <p:cNvSpPr txBox="1"/>
          <p:nvPr/>
        </p:nvSpPr>
        <p:spPr>
          <a:xfrm>
            <a:off x="731404" y="548680"/>
            <a:ext cx="993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PASSO A PASSO NA ANÁLISE DE REQUISITOS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FB5DAE2-962B-6C0A-BBF5-7564B5CD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491581"/>
            <a:ext cx="9145016" cy="38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1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EC8F473-7883-02FA-12C8-FEB814BAB380}"/>
              </a:ext>
            </a:extLst>
          </p:cNvPr>
          <p:cNvSpPr txBox="1"/>
          <p:nvPr/>
        </p:nvSpPr>
        <p:spPr>
          <a:xfrm>
            <a:off x="510205" y="1476883"/>
            <a:ext cx="10801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242424"/>
                </a:solidFill>
                <a:effectLst/>
                <a:latin typeface="source-serif-pro"/>
              </a:rPr>
              <a:t>Vale ressaltar que os requisitos são fundamentais tanto para estimativa de preço quanto para modelagem, projeto, implementação, testes e também manutenibilidade. Dessa forma, os requisitos tornam-se intrínsecos ao ciclo de vida do software, ou seja, como se fosse a água para a vida dos seres vivos.</a:t>
            </a:r>
          </a:p>
          <a:p>
            <a:r>
              <a:rPr lang="pt-BR" sz="3200" dirty="0">
                <a:solidFill>
                  <a:srgbClr val="242424"/>
                </a:solidFill>
                <a:latin typeface="source-serif-pro"/>
              </a:rPr>
              <a:t>Em outras palavras é o primeiro passo para o desenvolvimento de um software, esses requisitos determinam então a rotina</a:t>
            </a:r>
            <a:br>
              <a:rPr lang="pt-BR" sz="3200" dirty="0">
                <a:solidFill>
                  <a:srgbClr val="242424"/>
                </a:solidFill>
                <a:latin typeface="source-serif-pro"/>
              </a:rPr>
            </a:br>
            <a:r>
              <a:rPr lang="pt-BR" sz="3200" dirty="0">
                <a:solidFill>
                  <a:srgbClr val="242424"/>
                </a:solidFill>
                <a:latin typeface="source-serif-pro"/>
              </a:rPr>
              <a:t>do software. </a:t>
            </a:r>
            <a:br>
              <a:rPr lang="pt-BR" sz="3200" dirty="0">
                <a:solidFill>
                  <a:srgbClr val="242424"/>
                </a:solidFill>
                <a:latin typeface="source-serif-pro"/>
              </a:rPr>
            </a:br>
            <a:endParaRPr lang="pt-BR" sz="3200" dirty="0">
              <a:solidFill>
                <a:srgbClr val="242424"/>
              </a:solidFill>
              <a:latin typeface="source-serif-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FC60FF-BA83-6AB2-7067-1F7E475B3D07}"/>
              </a:ext>
            </a:extLst>
          </p:cNvPr>
          <p:cNvSpPr txBox="1"/>
          <p:nvPr/>
        </p:nvSpPr>
        <p:spPr>
          <a:xfrm>
            <a:off x="479376" y="548680"/>
            <a:ext cx="9505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5400" b="1" i="0" dirty="0">
                <a:solidFill>
                  <a:srgbClr val="242424"/>
                </a:solidFill>
                <a:effectLst/>
                <a:latin typeface="sohne"/>
              </a:rPr>
              <a:t>Elicitação e análise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3100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7DDC4D4-4E1F-6A9E-37C8-E6210E4F0C6E}"/>
              </a:ext>
            </a:extLst>
          </p:cNvPr>
          <p:cNvSpPr/>
          <p:nvPr/>
        </p:nvSpPr>
        <p:spPr>
          <a:xfrm>
            <a:off x="1559496" y="260648"/>
            <a:ext cx="8197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Expecificação</a:t>
            </a:r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dos 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CF29AC-C801-FA64-7F2C-CE862C6F7EBC}"/>
              </a:ext>
            </a:extLst>
          </p:cNvPr>
          <p:cNvSpPr txBox="1"/>
          <p:nvPr/>
        </p:nvSpPr>
        <p:spPr>
          <a:xfrm>
            <a:off x="695400" y="1183978"/>
            <a:ext cx="10801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242424"/>
                </a:solidFill>
                <a:effectLst/>
                <a:latin typeface="source-serif-pro"/>
              </a:rPr>
              <a:t>Vale ressaltar que os requisitos são fundamentais tanto para estimativa de preço quanto para modelagem, projeto, implementação, testes e também manutenibilidade. Dessa forma, os requisitos tornam-se intrínsecos ao ciclo de vida do software, ou seja, como se fosse a água para a vida dos seres vivos.</a:t>
            </a:r>
          </a:p>
          <a:p>
            <a:r>
              <a:rPr lang="pt-BR" sz="3200" dirty="0">
                <a:solidFill>
                  <a:srgbClr val="242424"/>
                </a:solidFill>
                <a:latin typeface="source-serif-pro"/>
              </a:rPr>
              <a:t>Em outras palavras é o primeiro passo para o desenvolvimento de um software, esses requisitos determinam então a rotina</a:t>
            </a:r>
            <a:br>
              <a:rPr lang="pt-BR" sz="3200" dirty="0">
                <a:solidFill>
                  <a:srgbClr val="242424"/>
                </a:solidFill>
                <a:latin typeface="source-serif-pro"/>
              </a:rPr>
            </a:br>
            <a:r>
              <a:rPr lang="pt-BR" sz="3200" dirty="0">
                <a:solidFill>
                  <a:srgbClr val="242424"/>
                </a:solidFill>
                <a:latin typeface="source-serif-pro"/>
              </a:rPr>
              <a:t>do software. </a:t>
            </a:r>
            <a:br>
              <a:rPr lang="pt-BR" sz="3200" dirty="0">
                <a:solidFill>
                  <a:srgbClr val="242424"/>
                </a:solidFill>
                <a:latin typeface="source-serif-pro"/>
              </a:rPr>
            </a:br>
            <a:endParaRPr lang="pt-BR" sz="3200" dirty="0">
              <a:solidFill>
                <a:srgbClr val="242424"/>
              </a:solidFill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48088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0ED011-9024-0E07-B811-8C6D127853A8}"/>
              </a:ext>
            </a:extLst>
          </p:cNvPr>
          <p:cNvSpPr/>
          <p:nvPr/>
        </p:nvSpPr>
        <p:spPr>
          <a:xfrm>
            <a:off x="2526466" y="260648"/>
            <a:ext cx="626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136044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0ED011-9024-0E07-B811-8C6D127853A8}"/>
              </a:ext>
            </a:extLst>
          </p:cNvPr>
          <p:cNvSpPr/>
          <p:nvPr/>
        </p:nvSpPr>
        <p:spPr>
          <a:xfrm>
            <a:off x="1878051" y="260648"/>
            <a:ext cx="7560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Requisitos não-funcionais</a:t>
            </a:r>
          </a:p>
        </p:txBody>
      </p:sp>
    </p:spTree>
    <p:extLst>
      <p:ext uri="{BB962C8B-B14F-4D97-AF65-F5344CB8AC3E}">
        <p14:creationId xmlns:p14="http://schemas.microsoft.com/office/powerpoint/2010/main" val="55346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410776-4970-2431-3C8B-7FD4A8A4340F}"/>
              </a:ext>
            </a:extLst>
          </p:cNvPr>
          <p:cNvSpPr txBox="1"/>
          <p:nvPr/>
        </p:nvSpPr>
        <p:spPr>
          <a:xfrm>
            <a:off x="791588" y="692696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i="0" dirty="0">
                <a:solidFill>
                  <a:srgbClr val="242424"/>
                </a:solidFill>
                <a:effectLst/>
                <a:latin typeface="sohne"/>
              </a:rPr>
              <a:t>Validação de 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8D6EE1-0733-97A3-D4F9-350D18C89593}"/>
              </a:ext>
            </a:extLst>
          </p:cNvPr>
          <p:cNvSpPr txBox="1"/>
          <p:nvPr/>
        </p:nvSpPr>
        <p:spPr>
          <a:xfrm>
            <a:off x="767408" y="1659285"/>
            <a:ext cx="10369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rgbClr val="242424"/>
                </a:solidFill>
                <a:effectLst/>
                <a:latin typeface="source-serif-pro"/>
              </a:rPr>
              <a:t>Após a escrita de necessidades do cliente/usuário é importante que você valide esses dados, seja através de uma reunião fazendo com que os responsáveis assinem o documento para que ele possa ter validade, ou dando ciência da responsabilidade dos requisitos levantados por e-mail. Essa etapa também serve para correções e podem ser descobertos/inclusos outras funcionalidade.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829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410776-4970-2431-3C8B-7FD4A8A4340F}"/>
              </a:ext>
            </a:extLst>
          </p:cNvPr>
          <p:cNvSpPr txBox="1"/>
          <p:nvPr/>
        </p:nvSpPr>
        <p:spPr>
          <a:xfrm>
            <a:off x="791588" y="692696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hne"/>
              </a:rPr>
              <a:t>Documentação de 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8D6EE1-0733-97A3-D4F9-350D18C89593}"/>
              </a:ext>
            </a:extLst>
          </p:cNvPr>
          <p:cNvSpPr txBox="1"/>
          <p:nvPr/>
        </p:nvSpPr>
        <p:spPr>
          <a:xfrm>
            <a:off x="767408" y="1659285"/>
            <a:ext cx="10369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rgbClr val="242424"/>
                </a:solidFill>
                <a:effectLst/>
                <a:latin typeface="source-serif-pro"/>
              </a:rPr>
              <a:t>Imagine o desenvolvimento de um sistema que você ou outra pessoa fizeram há alguns anos atrás, detalhe sem documentar. Você é capaz de lembrar todas as regras e funcionalidades? Bom, eu sou ruim de memória certamente eu esqueceria dos requisitos que defini. Por isso é importante  documentar as ações, usuários, permissões, situações especiais, etc.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4827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2ECA18-8084-972F-E4D8-C4A4D10F9FEE}"/>
              </a:ext>
            </a:extLst>
          </p:cNvPr>
          <p:cNvSpPr txBox="1"/>
          <p:nvPr/>
        </p:nvSpPr>
        <p:spPr>
          <a:xfrm>
            <a:off x="2207568" y="1304419"/>
            <a:ext cx="9433048" cy="28995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Definição de requisitos</a:t>
            </a:r>
          </a:p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Classificação dos requisitos</a:t>
            </a:r>
          </a:p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Classificando os requisitos do gerenciador de tarefas </a:t>
            </a:r>
          </a:p>
          <a:p>
            <a:pPr marL="342900" indent="-34290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25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ts val="1100"/>
            </a:pPr>
            <a:endParaRPr lang="pt-BR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80D25B-DF73-4E52-A0B1-D836224D12A4}"/>
              </a:ext>
            </a:extLst>
          </p:cNvPr>
          <p:cNvSpPr/>
          <p:nvPr/>
        </p:nvSpPr>
        <p:spPr>
          <a:xfrm>
            <a:off x="1631504" y="0"/>
            <a:ext cx="4884286" cy="997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lnSpc>
                <a:spcPct val="149000"/>
              </a:lnSpc>
              <a:spcAft>
                <a:spcPts val="170"/>
              </a:spcAft>
              <a:buClr>
                <a:srgbClr val="000000"/>
              </a:buClr>
              <a:buSzPts val="1100"/>
            </a:pPr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veremos hoje</a:t>
            </a:r>
          </a:p>
        </p:txBody>
      </p:sp>
    </p:spTree>
    <p:extLst>
      <p:ext uri="{BB962C8B-B14F-4D97-AF65-F5344CB8AC3E}">
        <p14:creationId xmlns:p14="http://schemas.microsoft.com/office/powerpoint/2010/main" val="341466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BD2897B-D5F2-44C5-A0BE-011E4558A751}"/>
              </a:ext>
            </a:extLst>
          </p:cNvPr>
          <p:cNvSpPr/>
          <p:nvPr/>
        </p:nvSpPr>
        <p:spPr>
          <a:xfrm>
            <a:off x="551384" y="188640"/>
            <a:ext cx="99397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de material instrução em PHP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D0F5F5-038A-46BD-94D9-8AF53B24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10" y="1006272"/>
            <a:ext cx="2387693" cy="2207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82BACB-1018-C9FD-0CBE-DAE2AEF8D77D}"/>
              </a:ext>
            </a:extLst>
          </p:cNvPr>
          <p:cNvSpPr txBox="1"/>
          <p:nvPr/>
        </p:nvSpPr>
        <p:spPr>
          <a:xfrm>
            <a:off x="767409" y="958081"/>
            <a:ext cx="820891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SITES</a:t>
            </a:r>
          </a:p>
          <a:p>
            <a:r>
              <a:rPr lang="pt-BR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https://medium.com/lfdev-blog/como-escrever-requisitos-de-software-de-forma-simples-e-garantir-o-m%C3%ADnimo-de-erros-no-sistema-app-74df2ee241cc</a:t>
            </a:r>
          </a:p>
          <a:p>
            <a:endParaRPr lang="pt-BR" sz="20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pt-BR" sz="20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96370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 descr="Descrição: Descrição: Descrição: cid:_2_090482FC09045C1400457F5703257A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40" y="1628800"/>
            <a:ext cx="584327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42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DFB06F-6953-FD11-1FE7-508359E4B5E7}"/>
              </a:ext>
            </a:extLst>
          </p:cNvPr>
          <p:cNvSpPr txBox="1"/>
          <p:nvPr/>
        </p:nvSpPr>
        <p:spPr>
          <a:xfrm>
            <a:off x="839416" y="1484784"/>
            <a:ext cx="106571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effectLst/>
                <a:latin typeface="Open Sans" panose="020B0606030504020204" pitchFamily="34" charset="0"/>
              </a:rPr>
              <a:t>Escrever o código de um software que deve atender as necessidades de negócios de uma organização é uma tarefa complexa. </a:t>
            </a:r>
          </a:p>
          <a:p>
            <a:r>
              <a:rPr lang="pt-BR" sz="2800" b="0" i="0" dirty="0">
                <a:effectLst/>
                <a:latin typeface="Open Sans" panose="020B0606030504020204" pitchFamily="34" charset="0"/>
              </a:rPr>
              <a:t>São milhares de linhas de código que precisam ser simples, </a:t>
            </a:r>
            <a:r>
              <a:rPr lang="pt-BR" sz="2800" dirty="0">
                <a:latin typeface="Open Sans" panose="020B0606030504020204" pitchFamily="34" charset="0"/>
              </a:rPr>
              <a:t>atendendo ao que o cliente deseja</a:t>
            </a:r>
            <a:r>
              <a:rPr lang="pt-BR" sz="2800" b="0" i="0" dirty="0">
                <a:effectLst/>
                <a:latin typeface="Open Sans" panose="020B0606030504020204" pitchFamily="34" charset="0"/>
              </a:rPr>
              <a:t>, permitindo que o software seja facilmente adaptado às mudanças que surgem </a:t>
            </a:r>
            <a:r>
              <a:rPr lang="pt-BR" sz="2800" dirty="0">
                <a:latin typeface="Open Sans" panose="020B0606030504020204" pitchFamily="34" charset="0"/>
              </a:rPr>
              <a:t>ao longo do tempo e que acompanhe as novas tecnologias. </a:t>
            </a:r>
            <a:endParaRPr lang="pt-BR" sz="28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3477CAD-56E8-9399-2F57-0B0394CC01A8}"/>
              </a:ext>
            </a:extLst>
          </p:cNvPr>
          <p:cNvSpPr txBox="1">
            <a:spLocks/>
          </p:cNvSpPr>
          <p:nvPr/>
        </p:nvSpPr>
        <p:spPr>
          <a:xfrm>
            <a:off x="911424" y="548680"/>
            <a:ext cx="11280576" cy="83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programar?</a:t>
            </a:r>
          </a:p>
        </p:txBody>
      </p:sp>
    </p:spTree>
    <p:extLst>
      <p:ext uri="{BB962C8B-B14F-4D97-AF65-F5344CB8AC3E}">
        <p14:creationId xmlns:p14="http://schemas.microsoft.com/office/powerpoint/2010/main" val="319220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DFB06F-6953-FD11-1FE7-508359E4B5E7}"/>
              </a:ext>
            </a:extLst>
          </p:cNvPr>
          <p:cNvSpPr txBox="1"/>
          <p:nvPr/>
        </p:nvSpPr>
        <p:spPr>
          <a:xfrm>
            <a:off x="767408" y="1439678"/>
            <a:ext cx="106571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Open Sans" panose="020B0606030504020204" pitchFamily="34" charset="0"/>
              </a:rPr>
              <a:t>Entender os requisitos de um software (que resolve um problema), é uma das tarefas mais complexas e deve ser levado em conta por quem vai desenvolver o software.</a:t>
            </a:r>
          </a:p>
          <a:p>
            <a:r>
              <a:rPr lang="pt-BR" sz="2800" dirty="0">
                <a:latin typeface="Open Sans" panose="020B0606030504020204" pitchFamily="34" charset="0"/>
              </a:rPr>
              <a:t>É tão complexo quanto a uma engenharia a ponto de ter o profissional engenheiro de software.  </a:t>
            </a:r>
          </a:p>
          <a:p>
            <a:endParaRPr lang="pt-BR" sz="2800" dirty="0">
              <a:latin typeface="Open Sans" panose="020B0606030504020204" pitchFamily="34" charset="0"/>
            </a:endParaRPr>
          </a:p>
          <a:p>
            <a:r>
              <a:rPr lang="pt-BR" sz="2800" dirty="0">
                <a:latin typeface="Open Sans" panose="020B0606030504020204" pitchFamily="34" charset="0"/>
              </a:rPr>
              <a:t>As vezes o cliente não sabe traduzir aquilo que ele deseja do software, e mesmo que ele fosse explicito em tudo o que ele </a:t>
            </a:r>
            <a:br>
              <a:rPr lang="pt-BR" sz="2800" dirty="0">
                <a:latin typeface="Open Sans" panose="020B0606030504020204" pitchFamily="34" charset="0"/>
              </a:rPr>
            </a:br>
            <a:r>
              <a:rPr lang="pt-BR" sz="2800" dirty="0">
                <a:latin typeface="Open Sans" panose="020B0606030504020204" pitchFamily="34" charset="0"/>
              </a:rPr>
              <a:t>deseja, o projeto pode sofrer mudanças ao longo do tempo.</a:t>
            </a:r>
          </a:p>
          <a:p>
            <a:endParaRPr lang="pt-BR" sz="2800" dirty="0">
              <a:latin typeface="Open Sans" panose="020B0606030504020204" pitchFamily="34" charset="0"/>
            </a:endParaRPr>
          </a:p>
          <a:p>
            <a:endParaRPr lang="pt-BR" sz="28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3477CAD-56E8-9399-2F57-0B0394CC01A8}"/>
              </a:ext>
            </a:extLst>
          </p:cNvPr>
          <p:cNvSpPr txBox="1">
            <a:spLocks/>
          </p:cNvSpPr>
          <p:nvPr/>
        </p:nvSpPr>
        <p:spPr>
          <a:xfrm>
            <a:off x="911424" y="548680"/>
            <a:ext cx="11280576" cy="83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281697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DFB06F-6953-FD11-1FE7-508359E4B5E7}"/>
              </a:ext>
            </a:extLst>
          </p:cNvPr>
          <p:cNvSpPr txBox="1"/>
          <p:nvPr/>
        </p:nvSpPr>
        <p:spPr>
          <a:xfrm>
            <a:off x="839416" y="1484784"/>
            <a:ext cx="106571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 requisito é uma condição cuja exigência deve ser satisfeita para que o sistema funcione. </a:t>
            </a:r>
          </a:p>
          <a:p>
            <a:r>
              <a:rPr lang="pt-BR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 a condição é produzir algo, diz-se que o requisito é funcional.</a:t>
            </a:r>
          </a:p>
          <a:p>
            <a:r>
              <a:rPr lang="pt-BR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 a condição é caracterizar algo (atributo, propriedade, comportamento, restrição, </a:t>
            </a:r>
            <a:r>
              <a:rPr lang="pt-BR" sz="3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pt-BR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,...), diz-se que o requisito é não-funcional. </a:t>
            </a:r>
            <a:endParaRPr lang="pt-BR" sz="32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3477CAD-56E8-9399-2F57-0B0394CC01A8}"/>
              </a:ext>
            </a:extLst>
          </p:cNvPr>
          <p:cNvSpPr txBox="1">
            <a:spLocks/>
          </p:cNvSpPr>
          <p:nvPr/>
        </p:nvSpPr>
        <p:spPr>
          <a:xfrm>
            <a:off x="911424" y="548680"/>
            <a:ext cx="11280576" cy="83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requisito e sua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10759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DFB06F-6953-FD11-1FE7-508359E4B5E7}"/>
              </a:ext>
            </a:extLst>
          </p:cNvPr>
          <p:cNvSpPr txBox="1"/>
          <p:nvPr/>
        </p:nvSpPr>
        <p:spPr>
          <a:xfrm>
            <a:off x="688510" y="1348058"/>
            <a:ext cx="106571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Open Sans" panose="020B0606030504020204" pitchFamily="34" charset="0"/>
              </a:rPr>
              <a:t>Requisitos e usuário </a:t>
            </a:r>
            <a:r>
              <a:rPr lang="pt-BR" sz="2800" dirty="0">
                <a:latin typeface="Open Sans" panose="020B0606030504020204" pitchFamily="34" charset="0"/>
              </a:rPr>
              <a:t>se destinam as pessoas que utilizarão ao software, devem ser escritos em linguagem natural e compreensiva, porque os usuários devem compreender. </a:t>
            </a:r>
            <a:endParaRPr lang="pt-BR" sz="2800" b="1" dirty="0">
              <a:latin typeface="Open Sans" panose="020B0606030504020204" pitchFamily="34" charset="0"/>
            </a:endParaRPr>
          </a:p>
          <a:p>
            <a:endParaRPr lang="pt-BR" sz="2800" dirty="0">
              <a:latin typeface="Open Sans" panose="020B0606030504020204" pitchFamily="34" charset="0"/>
            </a:endParaRPr>
          </a:p>
          <a:p>
            <a:r>
              <a:rPr lang="pt-BR" sz="2800" b="1" dirty="0">
                <a:latin typeface="Open Sans" panose="020B0606030504020204" pitchFamily="34" charset="0"/>
              </a:rPr>
              <a:t>Requisitos do Sistema </a:t>
            </a:r>
            <a:r>
              <a:rPr lang="pt-BR" sz="2800" dirty="0">
                <a:latin typeface="Open Sans" panose="020B0606030504020204" pitchFamily="34" charset="0"/>
              </a:rPr>
              <a:t>diz respeito ao funcionamento do sistema, diz como ele deve funcionar. Podem e devem ser escritos em linguagens de programação. </a:t>
            </a:r>
            <a:endParaRPr lang="pt-BR" sz="2800" b="1" dirty="0">
              <a:latin typeface="Open Sans" panose="020B0606030504020204" pitchFamily="34" charset="0"/>
            </a:endParaRPr>
          </a:p>
          <a:p>
            <a:endParaRPr lang="pt-BR" sz="2800" dirty="0">
              <a:latin typeface="Open Sans" panose="020B0606030504020204" pitchFamily="34" charset="0"/>
            </a:endParaRPr>
          </a:p>
          <a:p>
            <a:r>
              <a:rPr lang="pt-BR" sz="2800" b="1" dirty="0">
                <a:latin typeface="Open Sans" panose="020B0606030504020204" pitchFamily="34" charset="0"/>
              </a:rPr>
              <a:t>Requisitos do projeto </a:t>
            </a:r>
            <a:r>
              <a:rPr lang="pt-BR" sz="2800" dirty="0">
                <a:latin typeface="Open Sans" panose="020B0606030504020204" pitchFamily="34" charset="0"/>
              </a:rPr>
              <a:t>é uma definição do projeto em níveis mais técnico (modelagem de dados).</a:t>
            </a:r>
            <a:endParaRPr lang="pt-BR" sz="2800" b="1" dirty="0">
              <a:latin typeface="Open Sans" panose="020B0606030504020204" pitchFamily="34" charset="0"/>
            </a:endParaRPr>
          </a:p>
          <a:p>
            <a:endParaRPr lang="pt-BR" sz="28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3477CAD-56E8-9399-2F57-0B0394CC01A8}"/>
              </a:ext>
            </a:extLst>
          </p:cNvPr>
          <p:cNvSpPr txBox="1">
            <a:spLocks/>
          </p:cNvSpPr>
          <p:nvPr/>
        </p:nvSpPr>
        <p:spPr>
          <a:xfrm>
            <a:off x="911424" y="548680"/>
            <a:ext cx="11280576" cy="83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Níveis de Requisitos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56939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DFB06F-6953-FD11-1FE7-508359E4B5E7}"/>
              </a:ext>
            </a:extLst>
          </p:cNvPr>
          <p:cNvSpPr txBox="1"/>
          <p:nvPr/>
        </p:nvSpPr>
        <p:spPr>
          <a:xfrm>
            <a:off x="688510" y="1348058"/>
            <a:ext cx="106571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Uma das dificuldades em definir os requisitos, é que temos dois tipos de requisitos que precisamos analisar. </a:t>
            </a:r>
          </a:p>
          <a:p>
            <a:r>
              <a:rPr lang="pt-BR" sz="2800" dirty="0"/>
              <a:t>Os requisitos de usuário e os requisitos de sistema.</a:t>
            </a:r>
          </a:p>
          <a:p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  <a:p>
            <a:r>
              <a:rPr lang="pt-BR" sz="2800" b="1" dirty="0"/>
              <a:t>Requisito de usuário: </a:t>
            </a:r>
            <a:r>
              <a:rPr lang="pt-BR" sz="2800" dirty="0"/>
              <a:t>o sistema deve gerar relatórios mensais indicando os custos por medicamentos (considerando um sistema de farmácia).</a:t>
            </a:r>
          </a:p>
          <a:p>
            <a:endParaRPr lang="pt-BR" sz="2800" dirty="0"/>
          </a:p>
          <a:p>
            <a:r>
              <a:rPr lang="pt-BR" sz="2800" b="1" dirty="0"/>
              <a:t>Requisito de Sistema: </a:t>
            </a:r>
            <a:r>
              <a:rPr lang="pt-BR" sz="2800" dirty="0"/>
              <a:t>no último dia do mês devemos gerar um Relatório indicando os custos por laboratórios, e também um resumo de custos por produtos.  </a:t>
            </a:r>
          </a:p>
          <a:p>
            <a:endParaRPr lang="pt-BR" sz="28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3477CAD-56E8-9399-2F57-0B0394CC01A8}"/>
              </a:ext>
            </a:extLst>
          </p:cNvPr>
          <p:cNvSpPr txBox="1">
            <a:spLocks/>
          </p:cNvSpPr>
          <p:nvPr/>
        </p:nvSpPr>
        <p:spPr>
          <a:xfrm>
            <a:off x="911424" y="548680"/>
            <a:ext cx="11280576" cy="83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dificuldade na definição dos requisitos</a:t>
            </a:r>
          </a:p>
        </p:txBody>
      </p:sp>
    </p:spTree>
    <p:extLst>
      <p:ext uri="{BB962C8B-B14F-4D97-AF65-F5344CB8AC3E}">
        <p14:creationId xmlns:p14="http://schemas.microsoft.com/office/powerpoint/2010/main" val="62853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DFB06F-6953-FD11-1FE7-508359E4B5E7}"/>
              </a:ext>
            </a:extLst>
          </p:cNvPr>
          <p:cNvSpPr txBox="1"/>
          <p:nvPr/>
        </p:nvSpPr>
        <p:spPr>
          <a:xfrm>
            <a:off x="688510" y="1348058"/>
            <a:ext cx="106571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É importante ter em mente que a premissa de funcionamento de um software é :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O que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</a:t>
            </a:r>
            <a:r>
              <a:rPr lang="pt-BR" sz="2800" dirty="0"/>
              <a:t> como DADOS, informações, é um requisito. </a:t>
            </a:r>
          </a:p>
          <a:p>
            <a:r>
              <a:rPr lang="pt-BR" sz="2800" dirty="0"/>
              <a:t>O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processamento</a:t>
            </a:r>
            <a:r>
              <a:rPr lang="pt-BR" sz="2800" dirty="0"/>
              <a:t> em si, tem regras, formulas, normas, arquivos, tabelas.</a:t>
            </a:r>
          </a:p>
          <a:p>
            <a:r>
              <a:rPr lang="pt-BR" sz="2800" dirty="0"/>
              <a:t>A 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r>
              <a:rPr lang="pt-BR" sz="2800" dirty="0"/>
              <a:t> também é acompanhada por dados, informações ou até disparo de eventos. </a:t>
            </a:r>
          </a:p>
          <a:p>
            <a:endParaRPr lang="pt-BR" sz="28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3477CAD-56E8-9399-2F57-0B0394CC01A8}"/>
              </a:ext>
            </a:extLst>
          </p:cNvPr>
          <p:cNvSpPr txBox="1">
            <a:spLocks/>
          </p:cNvSpPr>
          <p:nvPr/>
        </p:nvSpPr>
        <p:spPr>
          <a:xfrm>
            <a:off x="911424" y="548680"/>
            <a:ext cx="11280576" cy="83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de softwares</a:t>
            </a:r>
          </a:p>
        </p:txBody>
      </p:sp>
      <p:sp>
        <p:nvSpPr>
          <p:cNvPr id="3" name="Fluxograma: Terminação 2">
            <a:extLst>
              <a:ext uri="{FF2B5EF4-FFF2-40B4-BE49-F238E27FC236}">
                <a16:creationId xmlns:a16="http://schemas.microsoft.com/office/drawing/2014/main" id="{32FE658E-7807-73BA-43E7-F4CD39154D3F}"/>
              </a:ext>
            </a:extLst>
          </p:cNvPr>
          <p:cNvSpPr/>
          <p:nvPr/>
        </p:nvSpPr>
        <p:spPr>
          <a:xfrm>
            <a:off x="473645" y="2463736"/>
            <a:ext cx="1008112" cy="4408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Dados 5">
            <a:extLst>
              <a:ext uri="{FF2B5EF4-FFF2-40B4-BE49-F238E27FC236}">
                <a16:creationId xmlns:a16="http://schemas.microsoft.com/office/drawing/2014/main" id="{6B4A8DE7-69E1-3512-1FFC-6A71FE8169D7}"/>
              </a:ext>
            </a:extLst>
          </p:cNvPr>
          <p:cNvSpPr/>
          <p:nvPr/>
        </p:nvSpPr>
        <p:spPr>
          <a:xfrm>
            <a:off x="2795101" y="2463734"/>
            <a:ext cx="1512168" cy="44082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B62124FF-108F-7CEF-0564-0EA2D21271A9}"/>
              </a:ext>
            </a:extLst>
          </p:cNvPr>
          <p:cNvSpPr/>
          <p:nvPr/>
        </p:nvSpPr>
        <p:spPr>
          <a:xfrm>
            <a:off x="8112224" y="2267143"/>
            <a:ext cx="1872208" cy="83400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9F5090-E98E-5BC3-73EE-3BA63CE6F428}"/>
              </a:ext>
            </a:extLst>
          </p:cNvPr>
          <p:cNvSpPr/>
          <p:nvPr/>
        </p:nvSpPr>
        <p:spPr>
          <a:xfrm>
            <a:off x="5051594" y="2267143"/>
            <a:ext cx="2088812" cy="834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DBF2A163-628F-AB95-F6B1-BC4FDB1ED544}"/>
              </a:ext>
            </a:extLst>
          </p:cNvPr>
          <p:cNvSpPr/>
          <p:nvPr/>
        </p:nvSpPr>
        <p:spPr>
          <a:xfrm>
            <a:off x="10619883" y="2463735"/>
            <a:ext cx="1008112" cy="4408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6DABFB0-CA7F-50C7-1DE4-2300B37B721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1481757" y="2684147"/>
            <a:ext cx="1464561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6A27F0C-3F64-1B30-6BBE-7D145CD1123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132426" y="2684147"/>
            <a:ext cx="919168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4B5BCB-65F8-0ACF-EBF2-73B1920BC18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140406" y="2684146"/>
            <a:ext cx="971818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04B1B32-9B09-D156-0865-DDD6F6746FD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921676" y="2678236"/>
            <a:ext cx="698207" cy="59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7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4B2076A-C231-60B5-D00A-29A65EAD0CE1}"/>
              </a:ext>
            </a:extLst>
          </p:cNvPr>
          <p:cNvSpPr txBox="1"/>
          <p:nvPr/>
        </p:nvSpPr>
        <p:spPr>
          <a:xfrm>
            <a:off x="1065345" y="260648"/>
            <a:ext cx="92890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Tipos de requisitos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259DA16-21EA-1520-6DF0-D777031E12FA}"/>
              </a:ext>
            </a:extLst>
          </p:cNvPr>
          <p:cNvSpPr/>
          <p:nvPr/>
        </p:nvSpPr>
        <p:spPr>
          <a:xfrm>
            <a:off x="4223792" y="1196752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REQUISITOS DE SOFTWARES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B16FCB-DEF0-E290-28C3-0F33DDB502AD}"/>
              </a:ext>
            </a:extLst>
          </p:cNvPr>
          <p:cNvSpPr/>
          <p:nvPr/>
        </p:nvSpPr>
        <p:spPr>
          <a:xfrm>
            <a:off x="839416" y="3906640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FUNCIONAL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B9E356-20C7-7EDA-398A-17545A6E575B}"/>
              </a:ext>
            </a:extLst>
          </p:cNvPr>
          <p:cNvSpPr/>
          <p:nvPr/>
        </p:nvSpPr>
        <p:spPr>
          <a:xfrm>
            <a:off x="4223792" y="3883844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NÃO FUNCIONAL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BBB76A-1C93-5028-E152-DED116859FF1}"/>
              </a:ext>
            </a:extLst>
          </p:cNvPr>
          <p:cNvSpPr/>
          <p:nvPr/>
        </p:nvSpPr>
        <p:spPr>
          <a:xfrm>
            <a:off x="7608168" y="3861048"/>
            <a:ext cx="2880320" cy="144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DE NEGÓCIO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1164186-E29D-0562-69D9-5ABA5AE8C6E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279576" y="2636912"/>
            <a:ext cx="3384376" cy="1269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E5BF53D-95E1-A303-7EAF-80D06A5CDFD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663952" y="2625514"/>
            <a:ext cx="0" cy="1258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8B3CFC8-86E8-937E-AC4D-FF11F533916D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663952" y="2636912"/>
            <a:ext cx="3384376" cy="1224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26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D316EC-A3C0-4D55-902B-65B0052D46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db180-4032-4e7d-82b5-2037f42a96a8"/>
    <ds:schemaRef ds:uri="ddcae529-ab34-42fc-8de8-b1aeec908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9FDEA1-2C42-44C9-9451-2C59FD95F5BC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ddcae529-ab34-42fc-8de8-b1aeec9086a9"/>
    <ds:schemaRef ds:uri="e1cdb180-4032-4e7d-82b5-2037f42a96a8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D681B6F-5D79-442D-8938-A053BBD8A5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1188</Words>
  <Application>Microsoft Office PowerPoint</Application>
  <PresentationFormat>Widescreen</PresentationFormat>
  <Paragraphs>92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Calibri</vt:lpstr>
      <vt:lpstr>Open Sans</vt:lpstr>
      <vt:lpstr>sohne</vt:lpstr>
      <vt:lpstr>Söhne</vt:lpstr>
      <vt:lpstr>Source Serif Pro</vt:lpstr>
      <vt:lpstr>source-serif-pro</vt:lpstr>
      <vt:lpstr>Wingdings</vt:lpstr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62</cp:revision>
  <dcterms:created xsi:type="dcterms:W3CDTF">2018-01-29T16:53:27Z</dcterms:created>
  <dcterms:modified xsi:type="dcterms:W3CDTF">2023-11-13T03:59:25Z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0x01010094635ADA0A3B1E468FC8DD980EBB7951</vt:lpwstr>
  </property>
  <property fmtid="{D5CDD505-2E9C-101B-9397-08002B2CF9AE}" pid="3" name="MediaServiceImageTags">
    <vt:lpwstr/>
  </property>
</Properties>
</file>