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notesMasterIdLst>
    <p:notesMasterId r:id="rId19"/>
  </p:notesMasterIdLst>
  <p:handoutMasterIdLst>
    <p:handoutMasterId r:id="rId20"/>
  </p:handoutMasterIdLst>
  <p:sldIdLst>
    <p:sldId id="260" r:id="rId6"/>
    <p:sldId id="263" r:id="rId7"/>
    <p:sldId id="340" r:id="rId8"/>
    <p:sldId id="356" r:id="rId9"/>
    <p:sldId id="358" r:id="rId10"/>
    <p:sldId id="359" r:id="rId11"/>
    <p:sldId id="360" r:id="rId12"/>
    <p:sldId id="357" r:id="rId13"/>
    <p:sldId id="361" r:id="rId14"/>
    <p:sldId id="362" r:id="rId15"/>
    <p:sldId id="363" r:id="rId16"/>
    <p:sldId id="364" r:id="rId17"/>
    <p:sldId id="259" r:id="rId18"/>
  </p:sldIdLst>
  <p:sldSz cx="12192000" cy="6858000"/>
  <p:notesSz cx="9144000" cy="6858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6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87974" autoAdjust="0"/>
  </p:normalViewPr>
  <p:slideViewPr>
    <p:cSldViewPr>
      <p:cViewPr varScale="1">
        <p:scale>
          <a:sx n="63" d="100"/>
          <a:sy n="63" d="100"/>
        </p:scale>
        <p:origin x="294" y="66"/>
      </p:cViewPr>
      <p:guideLst>
        <p:guide orient="horz" pos="2160"/>
        <p:guide pos="3840"/>
      </p:guideLst>
    </p:cSldViewPr>
  </p:slideViewPr>
  <p:notesTextViewPr>
    <p:cViewPr>
      <p:scale>
        <a:sx n="1" d="1"/>
        <a:sy n="1" d="1"/>
      </p:scale>
      <p:origin x="0" y="0"/>
    </p:cViewPr>
  </p:notesTextViewPr>
  <p:notesViewPr>
    <p:cSldViewPr>
      <p:cViewPr varScale="1">
        <p:scale>
          <a:sx n="80" d="100"/>
          <a:sy n="80" d="100"/>
        </p:scale>
        <p:origin x="2179"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B80DD61-6F69-40AF-8517-3A47EB146018}" type="datetimeFigureOut">
              <a:rPr lang="pt-BR" smtClean="0"/>
              <a:t>14/11/2023</a:t>
            </a:fld>
            <a:endParaRPr lang="pt-BR"/>
          </a:p>
        </p:txBody>
      </p:sp>
      <p:sp>
        <p:nvSpPr>
          <p:cNvPr id="4" name="Espaço Reservado para Rodapé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792E6D8-EC4A-4CDC-AEA3-56862D698E2C}" type="slidenum">
              <a:rPr lang="pt-BR" smtClean="0"/>
              <a:t>‹nº›</a:t>
            </a:fld>
            <a:endParaRPr lang="pt-BR"/>
          </a:p>
        </p:txBody>
      </p:sp>
    </p:spTree>
    <p:extLst>
      <p:ext uri="{BB962C8B-B14F-4D97-AF65-F5344CB8AC3E}">
        <p14:creationId xmlns:p14="http://schemas.microsoft.com/office/powerpoint/2010/main" val="3620245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511EAD1-495A-4A50-9AA0-47A591CE5564}" type="datetimeFigureOut">
              <a:rPr lang="pt-BR" smtClean="0"/>
              <a:t>14/11/2023</a:t>
            </a:fld>
            <a:endParaRPr lang="pt-BR"/>
          </a:p>
        </p:txBody>
      </p:sp>
      <p:sp>
        <p:nvSpPr>
          <p:cNvPr id="4" name="Espaço Reservado para Imagem de Slide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3C8FEEF-26DF-45A9-BB46-7D535364B131}" type="slidenum">
              <a:rPr lang="pt-BR" smtClean="0"/>
              <a:t>‹nº›</a:t>
            </a:fld>
            <a:endParaRPr lang="pt-BR"/>
          </a:p>
        </p:txBody>
      </p:sp>
    </p:spTree>
    <p:extLst>
      <p:ext uri="{BB962C8B-B14F-4D97-AF65-F5344CB8AC3E}">
        <p14:creationId xmlns:p14="http://schemas.microsoft.com/office/powerpoint/2010/main" val="2527755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609600" y="476672"/>
            <a:ext cx="9326827" cy="1143000"/>
          </a:xfrm>
          <a:prstGeom prst="rect">
            <a:avLst/>
          </a:prstGeom>
        </p:spPr>
        <p:txBody>
          <a:bodyPr vert="horz" lIns="91440" tIns="45720" rIns="91440" bIns="45720" rtlCol="0" anchor="ctr">
            <a:normAutofit/>
          </a:bodyPr>
          <a:lstStyle/>
          <a:p>
            <a:r>
              <a:rPr lang="pt-BR" dirty="0"/>
              <a:t>título</a:t>
            </a:r>
          </a:p>
        </p:txBody>
      </p:sp>
      <p:sp>
        <p:nvSpPr>
          <p:cNvPr id="4" name="Espaço Reservado para Texto 2"/>
          <p:cNvSpPr>
            <a:spLocks noGrp="1"/>
          </p:cNvSpPr>
          <p:nvPr>
            <p:ph idx="1"/>
          </p:nvPr>
        </p:nvSpPr>
        <p:spPr>
          <a:xfrm>
            <a:off x="609600" y="1888232"/>
            <a:ext cx="9326827"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4578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609600" y="476672"/>
            <a:ext cx="9326827" cy="1143000"/>
          </a:xfrm>
          <a:prstGeom prst="rect">
            <a:avLst/>
          </a:prstGeom>
        </p:spPr>
        <p:txBody>
          <a:bodyPr vert="horz" lIns="91440" tIns="45720" rIns="91440" bIns="45720" rtlCol="0" anchor="ctr">
            <a:normAutofit/>
          </a:bodyPr>
          <a:lstStyle/>
          <a:p>
            <a:r>
              <a:rPr lang="pt-BR" dirty="0"/>
              <a:t>título</a:t>
            </a:r>
          </a:p>
        </p:txBody>
      </p:sp>
      <p:sp>
        <p:nvSpPr>
          <p:cNvPr id="4" name="Espaço Reservado para Texto 2"/>
          <p:cNvSpPr>
            <a:spLocks noGrp="1"/>
          </p:cNvSpPr>
          <p:nvPr>
            <p:ph idx="1"/>
          </p:nvPr>
        </p:nvSpPr>
        <p:spPr>
          <a:xfrm>
            <a:off x="609600" y="1888232"/>
            <a:ext cx="9326827"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293684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0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13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3754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600" y="476672"/>
            <a:ext cx="9326827" cy="1143000"/>
          </a:xfrm>
          <a:prstGeom prst="rect">
            <a:avLst/>
          </a:prstGeom>
        </p:spPr>
        <p:txBody>
          <a:bodyPr vert="horz" lIns="91440" tIns="45720" rIns="91440" bIns="45720" rtlCol="0" anchor="ctr">
            <a:normAutofit/>
          </a:bodyPr>
          <a:lstStyle/>
          <a:p>
            <a:r>
              <a:rPr lang="pt-BR" dirty="0"/>
              <a:t>título</a:t>
            </a:r>
          </a:p>
        </p:txBody>
      </p:sp>
      <p:sp>
        <p:nvSpPr>
          <p:cNvPr id="3" name="Espaço Reservado para Texto 2"/>
          <p:cNvSpPr>
            <a:spLocks noGrp="1"/>
          </p:cNvSpPr>
          <p:nvPr>
            <p:ph type="body" idx="1"/>
          </p:nvPr>
        </p:nvSpPr>
        <p:spPr>
          <a:xfrm>
            <a:off x="609600" y="1888232"/>
            <a:ext cx="9326827"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229868747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49"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540885"/>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tm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tmp"/></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1"/>
          <p:cNvSpPr>
            <a:spLocks noChangeArrowheads="1"/>
          </p:cNvSpPr>
          <p:nvPr/>
        </p:nvSpPr>
        <p:spPr bwMode="auto">
          <a:xfrm>
            <a:off x="72008" y="35327"/>
            <a:ext cx="1207266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6600" b="1" dirty="0">
                <a:solidFill>
                  <a:srgbClr val="FF0000"/>
                </a:solidFill>
                <a:effectLst>
                  <a:outerShdw blurRad="38100" dist="38100" dir="2700000" algn="tl">
                    <a:srgbClr val="000000">
                      <a:alpha val="43137"/>
                    </a:srgbClr>
                  </a:outerShdw>
                </a:effectLst>
              </a:rPr>
              <a:t>                                   </a:t>
            </a:r>
          </a:p>
          <a:p>
            <a:pPr algn="ctr" eaLnBrk="1" hangingPunct="1">
              <a:spcBef>
                <a:spcPct val="0"/>
              </a:spcBef>
              <a:buFontTx/>
              <a:buNone/>
            </a:pPr>
            <a:r>
              <a:rPr lang="pt-BR" sz="6000" b="1" dirty="0">
                <a:solidFill>
                  <a:srgbClr val="FF0000"/>
                </a:solidFill>
                <a:effectLst>
                  <a:outerShdw blurRad="38100" dist="38100" dir="2700000" algn="tl">
                    <a:srgbClr val="000000">
                      <a:alpha val="43137"/>
                    </a:srgbClr>
                  </a:outerShdw>
                </a:effectLst>
                <a:latin typeface="+mn-lt"/>
              </a:rPr>
              <a:t>Modelagem de dados</a:t>
            </a:r>
            <a:endParaRPr lang="pt-BR" altLang="pt-BR" sz="6000" b="1" dirty="0">
              <a:solidFill>
                <a:srgbClr val="FF0000"/>
              </a:solidFill>
              <a:effectLst>
                <a:outerShdw blurRad="38100" dist="38100" dir="2700000" algn="tl">
                  <a:srgbClr val="000000">
                    <a:alpha val="43137"/>
                  </a:srgbClr>
                </a:outerShdw>
              </a:effectLst>
              <a:latin typeface="+mn-lt"/>
            </a:endParaRPr>
          </a:p>
        </p:txBody>
      </p:sp>
      <p:sp>
        <p:nvSpPr>
          <p:cNvPr id="3" name="Retângulo 2">
            <a:extLst>
              <a:ext uri="{FF2B5EF4-FFF2-40B4-BE49-F238E27FC236}">
                <a16:creationId xmlns:a16="http://schemas.microsoft.com/office/drawing/2014/main" id="{25944B22-0ADA-455C-93F8-E2C540C112EB}"/>
              </a:ext>
            </a:extLst>
          </p:cNvPr>
          <p:cNvSpPr/>
          <p:nvPr/>
        </p:nvSpPr>
        <p:spPr>
          <a:xfrm>
            <a:off x="6651419" y="4005064"/>
            <a:ext cx="4390947" cy="861774"/>
          </a:xfrm>
          <a:prstGeom prst="rect">
            <a:avLst/>
          </a:prstGeom>
        </p:spPr>
        <p:txBody>
          <a:bodyPr wrap="none">
            <a:spAutoFit/>
          </a:bodyPr>
          <a:lstStyle/>
          <a:p>
            <a:pPr algn="r"/>
            <a:r>
              <a:rPr lang="pt-BR" sz="5000" dirty="0"/>
              <a:t>Prof. José Carlos</a:t>
            </a:r>
          </a:p>
        </p:txBody>
      </p:sp>
    </p:spTree>
    <p:extLst>
      <p:ext uri="{BB962C8B-B14F-4D97-AF65-F5344CB8AC3E}">
        <p14:creationId xmlns:p14="http://schemas.microsoft.com/office/powerpoint/2010/main" val="209573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80B86A4-6F3B-ADE5-2100-1EC84AF74518}"/>
              </a:ext>
            </a:extLst>
          </p:cNvPr>
          <p:cNvSpPr/>
          <p:nvPr/>
        </p:nvSpPr>
        <p:spPr>
          <a:xfrm>
            <a:off x="2241791" y="188640"/>
            <a:ext cx="6289671" cy="1754326"/>
          </a:xfrm>
          <a:prstGeom prst="rect">
            <a:avLst/>
          </a:prstGeom>
          <a:noFill/>
        </p:spPr>
        <p:txBody>
          <a:bodyPr wrap="none" lIns="91440" tIns="45720" rIns="91440" bIns="45720">
            <a:spAutoFit/>
          </a:bodyPr>
          <a:lstStyle/>
          <a:p>
            <a:pPr algn="ctr"/>
            <a:r>
              <a:rPr lang="pt-BR"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 sequência </a:t>
            </a:r>
            <a:r>
              <a:rPr lang="pt-BR" sz="5400" b="1" dirty="0">
                <a:ln w="13462">
                  <a:solidFill>
                    <a:schemeClr val="bg1"/>
                  </a:solidFill>
                  <a:prstDash val="solid"/>
                </a:ln>
                <a:solidFill>
                  <a:srgbClr val="FF0000"/>
                </a:solidFill>
                <a:effectLst>
                  <a:outerShdw dist="38100" dir="2700000" algn="bl" rotWithShape="0">
                    <a:schemeClr val="accent5"/>
                  </a:outerShdw>
                </a:effectLst>
              </a:rPr>
              <a:t>básica</a:t>
            </a:r>
            <a:r>
              <a:rPr lang="pt-BR"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é:</a:t>
            </a:r>
          </a:p>
          <a:p>
            <a:pPr algn="ctr"/>
            <a:endPar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tângulo 2">
            <a:extLst>
              <a:ext uri="{FF2B5EF4-FFF2-40B4-BE49-F238E27FC236}">
                <a16:creationId xmlns:a16="http://schemas.microsoft.com/office/drawing/2014/main" id="{043C8CCB-136E-5EA8-3BBB-5AE90034D419}"/>
              </a:ext>
            </a:extLst>
          </p:cNvPr>
          <p:cNvSpPr/>
          <p:nvPr/>
        </p:nvSpPr>
        <p:spPr>
          <a:xfrm>
            <a:off x="1417098" y="1868048"/>
            <a:ext cx="9051069" cy="923330"/>
          </a:xfrm>
          <a:prstGeom prst="rect">
            <a:avLst/>
          </a:prstGeom>
          <a:noFill/>
        </p:spPr>
        <p:txBody>
          <a:bodyPr wrap="none" lIns="91440" tIns="45720" rIns="91440" bIns="45720">
            <a:spAutoFit/>
          </a:bodyPr>
          <a:lstStyle/>
          <a:p>
            <a:pPr algn="ctr"/>
            <a:r>
              <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 – levantamento de requisitos</a:t>
            </a:r>
          </a:p>
        </p:txBody>
      </p:sp>
      <p:sp>
        <p:nvSpPr>
          <p:cNvPr id="4" name="Retângulo 3">
            <a:extLst>
              <a:ext uri="{FF2B5EF4-FFF2-40B4-BE49-F238E27FC236}">
                <a16:creationId xmlns:a16="http://schemas.microsoft.com/office/drawing/2014/main" id="{69AFA94F-93DF-4C7D-B1C2-A7D7FF6D8193}"/>
              </a:ext>
            </a:extLst>
          </p:cNvPr>
          <p:cNvSpPr/>
          <p:nvPr/>
        </p:nvSpPr>
        <p:spPr>
          <a:xfrm>
            <a:off x="1681695" y="3160709"/>
            <a:ext cx="8521885" cy="923330"/>
          </a:xfrm>
          <a:prstGeom prst="rect">
            <a:avLst/>
          </a:prstGeom>
          <a:noFill/>
        </p:spPr>
        <p:txBody>
          <a:bodyPr wrap="none" lIns="91440" tIns="45720" rIns="91440" bIns="45720">
            <a:spAutoFit/>
          </a:bodyPr>
          <a:lstStyle/>
          <a:p>
            <a:pPr algn="ctr"/>
            <a:r>
              <a:rPr lang="pt-BR"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 </a:t>
            </a:r>
            <a:r>
              <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diagrama de casos de uso</a:t>
            </a:r>
          </a:p>
        </p:txBody>
      </p:sp>
      <p:sp>
        <p:nvSpPr>
          <p:cNvPr id="5" name="Retângulo 4">
            <a:extLst>
              <a:ext uri="{FF2B5EF4-FFF2-40B4-BE49-F238E27FC236}">
                <a16:creationId xmlns:a16="http://schemas.microsoft.com/office/drawing/2014/main" id="{6D09C3DF-14CD-FB89-42D2-C92B087E967A}"/>
              </a:ext>
            </a:extLst>
          </p:cNvPr>
          <p:cNvSpPr/>
          <p:nvPr/>
        </p:nvSpPr>
        <p:spPr>
          <a:xfrm>
            <a:off x="2495600" y="4453370"/>
            <a:ext cx="6894067" cy="923330"/>
          </a:xfrm>
          <a:prstGeom prst="rect">
            <a:avLst/>
          </a:prstGeom>
          <a:noFill/>
        </p:spPr>
        <p:txBody>
          <a:bodyPr wrap="none" lIns="91440" tIns="45720" rIns="91440" bIns="45720">
            <a:spAutoFit/>
          </a:bodyPr>
          <a:lstStyle/>
          <a:p>
            <a:pPr algn="ctr"/>
            <a:r>
              <a:rPr lang="pt-BR"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 </a:t>
            </a:r>
            <a:r>
              <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diagrama de classes</a:t>
            </a:r>
          </a:p>
        </p:txBody>
      </p:sp>
    </p:spTree>
    <p:extLst>
      <p:ext uri="{BB962C8B-B14F-4D97-AF65-F5344CB8AC3E}">
        <p14:creationId xmlns:p14="http://schemas.microsoft.com/office/powerpoint/2010/main" val="90596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AE7044A-3241-5DA9-FAE4-27C05883ACD8}"/>
              </a:ext>
            </a:extLst>
          </p:cNvPr>
          <p:cNvSpPr/>
          <p:nvPr/>
        </p:nvSpPr>
        <p:spPr>
          <a:xfrm>
            <a:off x="2135560" y="0"/>
            <a:ext cx="7576113" cy="923330"/>
          </a:xfrm>
          <a:prstGeom prst="rect">
            <a:avLst/>
          </a:prstGeom>
          <a:noFill/>
        </p:spPr>
        <p:txBody>
          <a:bodyPr wrap="none" lIns="91440" tIns="45720" rIns="91440" bIns="45720">
            <a:spAutoFit/>
          </a:bodyPr>
          <a:lstStyle/>
          <a:p>
            <a:pPr algn="ctr"/>
            <a:r>
              <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Diagrama de casos de uso</a:t>
            </a:r>
          </a:p>
        </p:txBody>
      </p:sp>
      <p:pic>
        <p:nvPicPr>
          <p:cNvPr id="4" name="Imagem 3" descr="Diagrama&#10;&#10;Descrição gerada automaticamente">
            <a:extLst>
              <a:ext uri="{FF2B5EF4-FFF2-40B4-BE49-F238E27FC236}">
                <a16:creationId xmlns:a16="http://schemas.microsoft.com/office/drawing/2014/main" id="{C1D14374-DE76-E7AC-9CE1-AAF6AE8D4BC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548" b="94975" l="9043" r="89894">
                        <a14:foregroundMark x1="58511" y1="45729" x2="58511" y2="45729"/>
                        <a14:foregroundMark x1="50000" y1="89447" x2="78723" y2="88945"/>
                        <a14:foregroundMark x1="58511" y1="57286" x2="71277" y2="77889"/>
                        <a14:foregroundMark x1="39894" y1="54271" x2="78723" y2="53769"/>
                        <a14:foregroundMark x1="56383" y1="45729" x2="59574" y2="67337"/>
                        <a14:foregroundMark x1="63830" y1="52764" x2="88830" y2="44724"/>
                        <a14:foregroundMark x1="53191" y1="45729" x2="32979" y2="52261"/>
                        <a14:foregroundMark x1="46277" y1="63819" x2="43085" y2="82915"/>
                        <a14:foregroundMark x1="51064" y1="73367" x2="56915" y2="68342"/>
                        <a14:foregroundMark x1="65426" y1="63819" x2="75532" y2="82412"/>
                        <a14:foregroundMark x1="28191" y1="80905" x2="28191" y2="80905"/>
                        <a14:foregroundMark x1="31915" y1="82412" x2="31915" y2="82412"/>
                        <a14:foregroundMark x1="46809" y1="92462" x2="79787" y2="89447"/>
                        <a14:foregroundMark x1="56915" y1="89447" x2="40957" y2="87940"/>
                        <a14:foregroundMark x1="43085" y1="91960" x2="57979" y2="94975"/>
                        <a14:foregroundMark x1="71809" y1="90452" x2="46809" y2="90955"/>
                        <a14:foregroundMark x1="71809" y1="93970" x2="53191" y2="90955"/>
                      </a14:backgroundRemoval>
                    </a14:imgEffect>
                  </a14:imgLayer>
                </a14:imgProps>
              </a:ext>
              <a:ext uri="{28A0092B-C50C-407E-A947-70E740481C1C}">
                <a14:useLocalDpi xmlns:a14="http://schemas.microsoft.com/office/drawing/2010/main" val="0"/>
              </a:ext>
            </a:extLst>
          </a:blip>
          <a:stretch>
            <a:fillRect/>
          </a:stretch>
        </p:blipFill>
        <p:spPr>
          <a:xfrm>
            <a:off x="3503712" y="568970"/>
            <a:ext cx="1432684" cy="1516511"/>
          </a:xfrm>
          <a:prstGeom prst="rect">
            <a:avLst/>
          </a:prstGeom>
        </p:spPr>
      </p:pic>
      <p:cxnSp>
        <p:nvCxnSpPr>
          <p:cNvPr id="10" name="Conector reto 9">
            <a:extLst>
              <a:ext uri="{FF2B5EF4-FFF2-40B4-BE49-F238E27FC236}">
                <a16:creationId xmlns:a16="http://schemas.microsoft.com/office/drawing/2014/main" id="{E7519E7D-ABC2-A106-502E-E84D1A78C341}"/>
              </a:ext>
            </a:extLst>
          </p:cNvPr>
          <p:cNvCxnSpPr/>
          <p:nvPr/>
        </p:nvCxnSpPr>
        <p:spPr>
          <a:xfrm>
            <a:off x="5087888" y="1467026"/>
            <a:ext cx="10081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B672DC73-85E4-94C2-86D9-10A5D9CA4DCA}"/>
              </a:ext>
            </a:extLst>
          </p:cNvPr>
          <p:cNvSpPr txBox="1"/>
          <p:nvPr/>
        </p:nvSpPr>
        <p:spPr>
          <a:xfrm>
            <a:off x="771226" y="1944105"/>
            <a:ext cx="10649548" cy="1631216"/>
          </a:xfrm>
          <a:prstGeom prst="rect">
            <a:avLst/>
          </a:prstGeom>
          <a:noFill/>
        </p:spPr>
        <p:txBody>
          <a:bodyPr wrap="square" rtlCol="0">
            <a:spAutoFit/>
          </a:bodyPr>
          <a:lstStyle/>
          <a:p>
            <a:r>
              <a:rPr lang="pt-BR" sz="2000" dirty="0"/>
              <a:t>Um </a:t>
            </a:r>
            <a:r>
              <a:rPr lang="pt-BR" sz="2000" b="1" dirty="0">
                <a:solidFill>
                  <a:srgbClr val="FF0000"/>
                </a:solidFill>
              </a:rPr>
              <a:t>ATOR</a:t>
            </a:r>
            <a:r>
              <a:rPr lang="pt-BR" sz="2000" dirty="0"/>
              <a:t>, representa um papel que pode ser de um ser humano, mas também pode ser de um dispositivo de hardware ou até mesmo outro sistema que interliga ao sistema atual, pode ser qualquer elemento externo que interage com o software. </a:t>
            </a:r>
          </a:p>
          <a:p>
            <a:r>
              <a:rPr lang="pt-BR" sz="2000" b="1" dirty="0" err="1"/>
              <a:t>Obs</a:t>
            </a:r>
            <a:r>
              <a:rPr lang="pt-BR" sz="2000" b="1" dirty="0"/>
              <a:t>: </a:t>
            </a:r>
            <a:r>
              <a:rPr lang="pt-BR" sz="2000" dirty="0"/>
              <a:t>só ator aquele que interage, com o sistema – o cliente não é um ator – pensando num caixa por exemplo. </a:t>
            </a:r>
          </a:p>
        </p:txBody>
      </p:sp>
      <p:cxnSp>
        <p:nvCxnSpPr>
          <p:cNvPr id="14" name="Conector de Seta Reta 13">
            <a:extLst>
              <a:ext uri="{FF2B5EF4-FFF2-40B4-BE49-F238E27FC236}">
                <a16:creationId xmlns:a16="http://schemas.microsoft.com/office/drawing/2014/main" id="{0DE2D838-99CB-90CD-AA2C-DEDDAE76C91D}"/>
              </a:ext>
            </a:extLst>
          </p:cNvPr>
          <p:cNvCxnSpPr/>
          <p:nvPr/>
        </p:nvCxnSpPr>
        <p:spPr>
          <a:xfrm>
            <a:off x="2804238" y="4265422"/>
            <a:ext cx="11521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9" name="Imagem 18" descr="Desenho com traços pretos em fundo branco&#10;&#10;Descrição gerada automaticamente com confiança média">
            <a:extLst>
              <a:ext uri="{FF2B5EF4-FFF2-40B4-BE49-F238E27FC236}">
                <a16:creationId xmlns:a16="http://schemas.microsoft.com/office/drawing/2014/main" id="{2F77E7CE-E885-0A58-4E37-1F60C93FB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492" y="1085985"/>
            <a:ext cx="2846631" cy="849741"/>
          </a:xfrm>
          <a:prstGeom prst="rect">
            <a:avLst/>
          </a:prstGeom>
        </p:spPr>
      </p:pic>
      <p:pic>
        <p:nvPicPr>
          <p:cNvPr id="20" name="Imagem 19" descr="Desenho com traços pretos em fundo branco&#10;&#10;Descrição gerada automaticamente com confiança média">
            <a:extLst>
              <a:ext uri="{FF2B5EF4-FFF2-40B4-BE49-F238E27FC236}">
                <a16:creationId xmlns:a16="http://schemas.microsoft.com/office/drawing/2014/main" id="{26F1E97F-4C0F-46E6-9112-52B9892EB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662" y="3840551"/>
            <a:ext cx="2279576" cy="849741"/>
          </a:xfrm>
          <a:prstGeom prst="rect">
            <a:avLst/>
          </a:prstGeom>
        </p:spPr>
      </p:pic>
      <p:sp>
        <p:nvSpPr>
          <p:cNvPr id="21" name="CaixaDeTexto 20">
            <a:extLst>
              <a:ext uri="{FF2B5EF4-FFF2-40B4-BE49-F238E27FC236}">
                <a16:creationId xmlns:a16="http://schemas.microsoft.com/office/drawing/2014/main" id="{3E236A4B-EA1A-E980-08E1-759DAB45708D}"/>
              </a:ext>
            </a:extLst>
          </p:cNvPr>
          <p:cNvSpPr txBox="1"/>
          <p:nvPr/>
        </p:nvSpPr>
        <p:spPr>
          <a:xfrm>
            <a:off x="3956366" y="3489963"/>
            <a:ext cx="7380982" cy="1200329"/>
          </a:xfrm>
          <a:prstGeom prst="rect">
            <a:avLst/>
          </a:prstGeom>
          <a:solidFill>
            <a:schemeClr val="bg2">
              <a:lumMod val="90000"/>
            </a:schemeClr>
          </a:solidFill>
        </p:spPr>
        <p:txBody>
          <a:bodyPr wrap="square" rtlCol="0">
            <a:spAutoFit/>
          </a:bodyPr>
          <a:lstStyle/>
          <a:p>
            <a:r>
              <a:rPr lang="pt-BR" sz="2400" b="1" dirty="0"/>
              <a:t>Casos de uso </a:t>
            </a:r>
            <a:r>
              <a:rPr lang="pt-BR" sz="2400" dirty="0"/>
              <a:t>especifica o comportamento do sistema ou parte dele, refere-se as funcionalidades como cadastrar, emitir relatórios, etc. </a:t>
            </a:r>
            <a:endParaRPr lang="pt-BR" sz="2400" b="1" dirty="0"/>
          </a:p>
        </p:txBody>
      </p:sp>
      <p:cxnSp>
        <p:nvCxnSpPr>
          <p:cNvPr id="22" name="Conector reto 21">
            <a:extLst>
              <a:ext uri="{FF2B5EF4-FFF2-40B4-BE49-F238E27FC236}">
                <a16:creationId xmlns:a16="http://schemas.microsoft.com/office/drawing/2014/main" id="{046C4B3D-50A6-48E2-323D-BD956FFF6FB5}"/>
              </a:ext>
            </a:extLst>
          </p:cNvPr>
          <p:cNvCxnSpPr/>
          <p:nvPr/>
        </p:nvCxnSpPr>
        <p:spPr>
          <a:xfrm>
            <a:off x="638666" y="5436532"/>
            <a:ext cx="10081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A4A4BB2A-5FC1-0FF1-F58B-35C314B01CE3}"/>
              </a:ext>
            </a:extLst>
          </p:cNvPr>
          <p:cNvSpPr txBox="1"/>
          <p:nvPr/>
        </p:nvSpPr>
        <p:spPr>
          <a:xfrm>
            <a:off x="1988734" y="4955522"/>
            <a:ext cx="7722939" cy="1569660"/>
          </a:xfrm>
          <a:prstGeom prst="rect">
            <a:avLst/>
          </a:prstGeom>
          <a:noFill/>
        </p:spPr>
        <p:txBody>
          <a:bodyPr wrap="square" rtlCol="0">
            <a:spAutoFit/>
          </a:bodyPr>
          <a:lstStyle/>
          <a:p>
            <a:r>
              <a:rPr lang="pt-BR" sz="2400" b="1" dirty="0"/>
              <a:t>Relacionamentos – </a:t>
            </a:r>
            <a:r>
              <a:rPr lang="pt-BR" sz="2400" dirty="0"/>
              <a:t>os casos de usos precisam se relacionar com outros casos, e com atores que enviam e recebem mensagens deles. Os relacionamentos podem ser de: </a:t>
            </a:r>
            <a:r>
              <a:rPr lang="pt-BR" sz="2400" dirty="0">
                <a:solidFill>
                  <a:srgbClr val="FF0000"/>
                </a:solidFill>
              </a:rPr>
              <a:t>associação, generalização, extensão </a:t>
            </a:r>
            <a:r>
              <a:rPr lang="pt-BR" sz="2400" dirty="0"/>
              <a:t>e</a:t>
            </a:r>
            <a:r>
              <a:rPr lang="pt-BR" sz="2400" dirty="0">
                <a:solidFill>
                  <a:srgbClr val="FF0000"/>
                </a:solidFill>
              </a:rPr>
              <a:t> inclusão</a:t>
            </a:r>
            <a:endParaRPr lang="pt-BR" sz="2400" b="1" dirty="0">
              <a:solidFill>
                <a:srgbClr val="FF0000"/>
              </a:solidFill>
            </a:endParaRPr>
          </a:p>
        </p:txBody>
      </p:sp>
    </p:spTree>
    <p:extLst>
      <p:ext uri="{BB962C8B-B14F-4D97-AF65-F5344CB8AC3E}">
        <p14:creationId xmlns:p14="http://schemas.microsoft.com/office/powerpoint/2010/main" val="48938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Diagrama&#10;&#10;Descrição gerada automaticamente">
            <a:extLst>
              <a:ext uri="{FF2B5EF4-FFF2-40B4-BE49-F238E27FC236}">
                <a16:creationId xmlns:a16="http://schemas.microsoft.com/office/drawing/2014/main" id="{51DF519F-1C07-1303-129C-9DBD4B3B4EF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548" b="94975" l="9043" r="89894">
                        <a14:foregroundMark x1="58511" y1="45729" x2="58511" y2="45729"/>
                        <a14:foregroundMark x1="50000" y1="89447" x2="78723" y2="88945"/>
                        <a14:foregroundMark x1="58511" y1="57286" x2="71277" y2="77889"/>
                        <a14:foregroundMark x1="39894" y1="54271" x2="78723" y2="53769"/>
                        <a14:foregroundMark x1="56383" y1="45729" x2="59574" y2="67337"/>
                        <a14:foregroundMark x1="63830" y1="52764" x2="88830" y2="44724"/>
                        <a14:foregroundMark x1="53191" y1="45729" x2="32979" y2="52261"/>
                        <a14:foregroundMark x1="46277" y1="63819" x2="43085" y2="82915"/>
                        <a14:foregroundMark x1="51064" y1="73367" x2="56915" y2="68342"/>
                        <a14:foregroundMark x1="65426" y1="63819" x2="75532" y2="82412"/>
                        <a14:foregroundMark x1="28191" y1="80905" x2="28191" y2="80905"/>
                        <a14:foregroundMark x1="31915" y1="82412" x2="31915" y2="82412"/>
                        <a14:foregroundMark x1="46809" y1="92462" x2="79787" y2="89447"/>
                        <a14:foregroundMark x1="56915" y1="89447" x2="40957" y2="87940"/>
                        <a14:foregroundMark x1="43085" y1="91960" x2="57979" y2="94975"/>
                        <a14:foregroundMark x1="71809" y1="90452" x2="46809" y2="90955"/>
                        <a14:foregroundMark x1="71809" y1="93970" x2="53191" y2="90955"/>
                      </a14:backgroundRemoval>
                    </a14:imgEffect>
                  </a14:imgLayer>
                </a14:imgProps>
              </a:ext>
              <a:ext uri="{28A0092B-C50C-407E-A947-70E740481C1C}">
                <a14:useLocalDpi xmlns:a14="http://schemas.microsoft.com/office/drawing/2010/main" val="0"/>
              </a:ext>
            </a:extLst>
          </a:blip>
          <a:stretch>
            <a:fillRect/>
          </a:stretch>
        </p:blipFill>
        <p:spPr>
          <a:xfrm>
            <a:off x="696451" y="2437213"/>
            <a:ext cx="1432684" cy="1516511"/>
          </a:xfrm>
          <a:prstGeom prst="rect">
            <a:avLst/>
          </a:prstGeom>
        </p:spPr>
      </p:pic>
      <p:pic>
        <p:nvPicPr>
          <p:cNvPr id="4" name="Imagem 3" descr="Desenho com traços pretos em fundo branco&#10;&#10;Descrição gerada automaticamente com confiança média">
            <a:extLst>
              <a:ext uri="{FF2B5EF4-FFF2-40B4-BE49-F238E27FC236}">
                <a16:creationId xmlns:a16="http://schemas.microsoft.com/office/drawing/2014/main" id="{FE1E5FE5-ACDB-D470-122C-9225A95CD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6827" y="2932472"/>
            <a:ext cx="2846631" cy="849741"/>
          </a:xfrm>
          <a:prstGeom prst="rect">
            <a:avLst/>
          </a:prstGeom>
        </p:spPr>
      </p:pic>
      <p:sp>
        <p:nvSpPr>
          <p:cNvPr id="5" name="Retângulo 4">
            <a:extLst>
              <a:ext uri="{FF2B5EF4-FFF2-40B4-BE49-F238E27FC236}">
                <a16:creationId xmlns:a16="http://schemas.microsoft.com/office/drawing/2014/main" id="{5A5110E3-78D3-B757-14C3-86C044DAD530}"/>
              </a:ext>
            </a:extLst>
          </p:cNvPr>
          <p:cNvSpPr/>
          <p:nvPr/>
        </p:nvSpPr>
        <p:spPr>
          <a:xfrm>
            <a:off x="2307943" y="260463"/>
            <a:ext cx="7576113" cy="923330"/>
          </a:xfrm>
          <a:prstGeom prst="rect">
            <a:avLst/>
          </a:prstGeom>
          <a:noFill/>
        </p:spPr>
        <p:txBody>
          <a:bodyPr wrap="none" lIns="91440" tIns="45720" rIns="91440" bIns="45720">
            <a:spAutoFit/>
          </a:bodyPr>
          <a:lstStyle/>
          <a:p>
            <a:pPr algn="ctr"/>
            <a:r>
              <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Diagrama de casos de uso</a:t>
            </a:r>
          </a:p>
        </p:txBody>
      </p:sp>
      <p:sp>
        <p:nvSpPr>
          <p:cNvPr id="7" name="CaixaDeTexto 6">
            <a:extLst>
              <a:ext uri="{FF2B5EF4-FFF2-40B4-BE49-F238E27FC236}">
                <a16:creationId xmlns:a16="http://schemas.microsoft.com/office/drawing/2014/main" id="{01279552-C775-9AEE-85CC-2D6CD8D79BBB}"/>
              </a:ext>
            </a:extLst>
          </p:cNvPr>
          <p:cNvSpPr txBox="1"/>
          <p:nvPr/>
        </p:nvSpPr>
        <p:spPr>
          <a:xfrm>
            <a:off x="1199456" y="1183793"/>
            <a:ext cx="9217024" cy="1569660"/>
          </a:xfrm>
          <a:prstGeom prst="rect">
            <a:avLst/>
          </a:prstGeom>
          <a:noFill/>
        </p:spPr>
        <p:txBody>
          <a:bodyPr wrap="square" rtlCol="0">
            <a:spAutoFit/>
          </a:bodyPr>
          <a:lstStyle/>
          <a:p>
            <a:r>
              <a:rPr lang="pt-BR" sz="3200" b="1" dirty="0">
                <a:solidFill>
                  <a:srgbClr val="FF0000"/>
                </a:solidFill>
                <a:effectLst>
                  <a:outerShdw blurRad="38100" dist="38100" dir="2700000" algn="tl">
                    <a:srgbClr val="000000">
                      <a:alpha val="43137"/>
                    </a:srgbClr>
                  </a:outerShdw>
                </a:effectLst>
              </a:rPr>
              <a:t>ASSOCIAÇÃO</a:t>
            </a:r>
            <a:r>
              <a:rPr lang="pt-BR" sz="3200" dirty="0"/>
              <a:t> é a única associação de um ator e um caso de uso, e sempre é binária ( envolve os dois elementos). Exemplo: </a:t>
            </a:r>
          </a:p>
        </p:txBody>
      </p:sp>
      <p:cxnSp>
        <p:nvCxnSpPr>
          <p:cNvPr id="9" name="Conector de Seta Reta 8">
            <a:extLst>
              <a:ext uri="{FF2B5EF4-FFF2-40B4-BE49-F238E27FC236}">
                <a16:creationId xmlns:a16="http://schemas.microsoft.com/office/drawing/2014/main" id="{0064E51D-BB0E-86A5-E958-6896E35B03A7}"/>
              </a:ext>
            </a:extLst>
          </p:cNvPr>
          <p:cNvCxnSpPr>
            <a:cxnSpLocks/>
          </p:cNvCxnSpPr>
          <p:nvPr/>
        </p:nvCxnSpPr>
        <p:spPr>
          <a:xfrm>
            <a:off x="2014659" y="3410373"/>
            <a:ext cx="15121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5AC8E70C-B0AE-BC33-3835-6B2D7CCAAC7B}"/>
              </a:ext>
            </a:extLst>
          </p:cNvPr>
          <p:cNvSpPr txBox="1"/>
          <p:nvPr/>
        </p:nvSpPr>
        <p:spPr>
          <a:xfrm>
            <a:off x="6468328" y="2932472"/>
            <a:ext cx="4248472" cy="646331"/>
          </a:xfrm>
          <a:prstGeom prst="rect">
            <a:avLst/>
          </a:prstGeom>
          <a:solidFill>
            <a:schemeClr val="bg2">
              <a:lumMod val="90000"/>
            </a:schemeClr>
          </a:solidFill>
        </p:spPr>
        <p:txBody>
          <a:bodyPr wrap="square" rtlCol="0">
            <a:spAutoFit/>
          </a:bodyPr>
          <a:lstStyle/>
          <a:p>
            <a:r>
              <a:rPr lang="pt-BR" dirty="0"/>
              <a:t>Um ator fornece uma informação para o caso de uso. </a:t>
            </a:r>
          </a:p>
        </p:txBody>
      </p:sp>
      <p:pic>
        <p:nvPicPr>
          <p:cNvPr id="14" name="Imagem 13" descr="Diagrama&#10;&#10;Descrição gerada automaticamente">
            <a:extLst>
              <a:ext uri="{FF2B5EF4-FFF2-40B4-BE49-F238E27FC236}">
                <a16:creationId xmlns:a16="http://schemas.microsoft.com/office/drawing/2014/main" id="{7F6EBC41-037C-F604-6887-152BD60E85C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548" b="94975" l="9043" r="89894">
                        <a14:foregroundMark x1="58511" y1="45729" x2="58511" y2="45729"/>
                        <a14:foregroundMark x1="50000" y1="89447" x2="78723" y2="88945"/>
                        <a14:foregroundMark x1="58511" y1="57286" x2="71277" y2="77889"/>
                        <a14:foregroundMark x1="39894" y1="54271" x2="78723" y2="53769"/>
                        <a14:foregroundMark x1="56383" y1="45729" x2="59574" y2="67337"/>
                        <a14:foregroundMark x1="63830" y1="52764" x2="88830" y2="44724"/>
                        <a14:foregroundMark x1="53191" y1="45729" x2="32979" y2="52261"/>
                        <a14:foregroundMark x1="46277" y1="63819" x2="43085" y2="82915"/>
                        <a14:foregroundMark x1="51064" y1="73367" x2="56915" y2="68342"/>
                        <a14:foregroundMark x1="65426" y1="63819" x2="75532" y2="82412"/>
                        <a14:foregroundMark x1="28191" y1="80905" x2="28191" y2="80905"/>
                        <a14:foregroundMark x1="31915" y1="82412" x2="31915" y2="82412"/>
                        <a14:foregroundMark x1="46809" y1="92462" x2="79787" y2="89447"/>
                        <a14:foregroundMark x1="56915" y1="89447" x2="40957" y2="87940"/>
                        <a14:foregroundMark x1="43085" y1="91960" x2="57979" y2="94975"/>
                        <a14:foregroundMark x1="71809" y1="90452" x2="46809" y2="90955"/>
                        <a14:foregroundMark x1="71809" y1="93970" x2="53191" y2="90955"/>
                      </a14:backgroundRemoval>
                    </a14:imgEffect>
                  </a14:imgLayer>
                </a14:imgProps>
              </a:ext>
              <a:ext uri="{28A0092B-C50C-407E-A947-70E740481C1C}">
                <a14:useLocalDpi xmlns:a14="http://schemas.microsoft.com/office/drawing/2010/main" val="0"/>
              </a:ext>
            </a:extLst>
          </a:blip>
          <a:stretch>
            <a:fillRect/>
          </a:stretch>
        </p:blipFill>
        <p:spPr>
          <a:xfrm>
            <a:off x="634926" y="3888275"/>
            <a:ext cx="1432684" cy="1516511"/>
          </a:xfrm>
          <a:prstGeom prst="rect">
            <a:avLst/>
          </a:prstGeom>
        </p:spPr>
      </p:pic>
      <p:cxnSp>
        <p:nvCxnSpPr>
          <p:cNvPr id="16" name="Conector de Seta Reta 15">
            <a:extLst>
              <a:ext uri="{FF2B5EF4-FFF2-40B4-BE49-F238E27FC236}">
                <a16:creationId xmlns:a16="http://schemas.microsoft.com/office/drawing/2014/main" id="{1B094648-ECCC-DDEA-BAE4-4C163844850C}"/>
              </a:ext>
            </a:extLst>
          </p:cNvPr>
          <p:cNvCxnSpPr>
            <a:cxnSpLocks/>
          </p:cNvCxnSpPr>
          <p:nvPr/>
        </p:nvCxnSpPr>
        <p:spPr>
          <a:xfrm flipH="1">
            <a:off x="2029898" y="4678166"/>
            <a:ext cx="1481690" cy="124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686EC64A-A3C3-F742-CC49-FB869ED07DD6}"/>
              </a:ext>
            </a:extLst>
          </p:cNvPr>
          <p:cNvSpPr txBox="1"/>
          <p:nvPr/>
        </p:nvSpPr>
        <p:spPr>
          <a:xfrm>
            <a:off x="6373458" y="4343857"/>
            <a:ext cx="4668232" cy="369332"/>
          </a:xfrm>
          <a:prstGeom prst="rect">
            <a:avLst/>
          </a:prstGeom>
          <a:solidFill>
            <a:schemeClr val="bg2">
              <a:lumMod val="90000"/>
            </a:schemeClr>
          </a:solidFill>
        </p:spPr>
        <p:txBody>
          <a:bodyPr wrap="square" rtlCol="0">
            <a:spAutoFit/>
          </a:bodyPr>
          <a:lstStyle/>
          <a:p>
            <a:r>
              <a:rPr lang="pt-BR" dirty="0"/>
              <a:t>Um ator recebe um relatório do caso de uso. </a:t>
            </a:r>
          </a:p>
        </p:txBody>
      </p:sp>
      <p:pic>
        <p:nvPicPr>
          <p:cNvPr id="20" name="Imagem 19">
            <a:extLst>
              <a:ext uri="{FF2B5EF4-FFF2-40B4-BE49-F238E27FC236}">
                <a16:creationId xmlns:a16="http://schemas.microsoft.com/office/drawing/2014/main" id="{B25F31DA-C365-DDCF-E9FE-4A164419DA95}"/>
              </a:ext>
            </a:extLst>
          </p:cNvPr>
          <p:cNvPicPr>
            <a:picLocks noChangeAspect="1"/>
          </p:cNvPicPr>
          <p:nvPr/>
        </p:nvPicPr>
        <p:blipFill>
          <a:blip r:embed="rId5"/>
          <a:stretch>
            <a:fillRect/>
          </a:stretch>
        </p:blipFill>
        <p:spPr>
          <a:xfrm>
            <a:off x="3775007" y="4152088"/>
            <a:ext cx="2429901" cy="1064647"/>
          </a:xfrm>
          <a:prstGeom prst="rect">
            <a:avLst/>
          </a:prstGeom>
        </p:spPr>
      </p:pic>
      <p:pic>
        <p:nvPicPr>
          <p:cNvPr id="22" name="Imagem 21">
            <a:extLst>
              <a:ext uri="{FF2B5EF4-FFF2-40B4-BE49-F238E27FC236}">
                <a16:creationId xmlns:a16="http://schemas.microsoft.com/office/drawing/2014/main" id="{33A6B491-37F2-5D89-50BB-178EF021AE82}"/>
              </a:ext>
            </a:extLst>
          </p:cNvPr>
          <p:cNvPicPr>
            <a:picLocks noChangeAspect="1"/>
          </p:cNvPicPr>
          <p:nvPr/>
        </p:nvPicPr>
        <p:blipFill>
          <a:blip r:embed="rId6"/>
          <a:stretch>
            <a:fillRect/>
          </a:stretch>
        </p:blipFill>
        <p:spPr>
          <a:xfrm>
            <a:off x="3828839" y="5509356"/>
            <a:ext cx="2544619" cy="826002"/>
          </a:xfrm>
          <a:prstGeom prst="rect">
            <a:avLst/>
          </a:prstGeom>
        </p:spPr>
      </p:pic>
      <p:pic>
        <p:nvPicPr>
          <p:cNvPr id="23" name="Imagem 22" descr="Diagrama&#10;&#10;Descrição gerada automaticamente">
            <a:extLst>
              <a:ext uri="{FF2B5EF4-FFF2-40B4-BE49-F238E27FC236}">
                <a16:creationId xmlns:a16="http://schemas.microsoft.com/office/drawing/2014/main" id="{8126E3C1-9012-EE2E-A583-C0210935994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548" b="94975" l="9043" r="89894">
                        <a14:foregroundMark x1="58511" y1="45729" x2="58511" y2="45729"/>
                        <a14:foregroundMark x1="50000" y1="89447" x2="78723" y2="88945"/>
                        <a14:foregroundMark x1="58511" y1="57286" x2="71277" y2="77889"/>
                        <a14:foregroundMark x1="39894" y1="54271" x2="78723" y2="53769"/>
                        <a14:foregroundMark x1="56383" y1="45729" x2="59574" y2="67337"/>
                        <a14:foregroundMark x1="63830" y1="52764" x2="88830" y2="44724"/>
                        <a14:foregroundMark x1="53191" y1="45729" x2="32979" y2="52261"/>
                        <a14:foregroundMark x1="46277" y1="63819" x2="43085" y2="82915"/>
                        <a14:foregroundMark x1="51064" y1="73367" x2="56915" y2="68342"/>
                        <a14:foregroundMark x1="65426" y1="63819" x2="75532" y2="82412"/>
                        <a14:foregroundMark x1="28191" y1="80905" x2="28191" y2="80905"/>
                        <a14:foregroundMark x1="31915" y1="82412" x2="31915" y2="82412"/>
                        <a14:foregroundMark x1="46809" y1="92462" x2="79787" y2="89447"/>
                        <a14:foregroundMark x1="56915" y1="89447" x2="40957" y2="87940"/>
                        <a14:foregroundMark x1="43085" y1="91960" x2="57979" y2="94975"/>
                        <a14:foregroundMark x1="71809" y1="90452" x2="46809" y2="90955"/>
                        <a14:foregroundMark x1="71809" y1="93970" x2="53191" y2="90955"/>
                      </a14:backgroundRemoval>
                    </a14:imgEffect>
                  </a14:imgLayer>
                </a14:imgProps>
              </a:ext>
              <a:ext uri="{28A0092B-C50C-407E-A947-70E740481C1C}">
                <a14:useLocalDpi xmlns:a14="http://schemas.microsoft.com/office/drawing/2010/main" val="0"/>
              </a:ext>
            </a:extLst>
          </a:blip>
          <a:stretch>
            <a:fillRect/>
          </a:stretch>
        </p:blipFill>
        <p:spPr>
          <a:xfrm>
            <a:off x="634926" y="5158204"/>
            <a:ext cx="1432684" cy="1516511"/>
          </a:xfrm>
          <a:prstGeom prst="rect">
            <a:avLst/>
          </a:prstGeom>
        </p:spPr>
      </p:pic>
      <p:sp>
        <p:nvSpPr>
          <p:cNvPr id="24" name="CaixaDeTexto 23">
            <a:extLst>
              <a:ext uri="{FF2B5EF4-FFF2-40B4-BE49-F238E27FC236}">
                <a16:creationId xmlns:a16="http://schemas.microsoft.com/office/drawing/2014/main" id="{C881A74F-40B0-1EC4-C4A2-EAE9E9E227AC}"/>
              </a:ext>
            </a:extLst>
          </p:cNvPr>
          <p:cNvSpPr txBox="1"/>
          <p:nvPr/>
        </p:nvSpPr>
        <p:spPr>
          <a:xfrm>
            <a:off x="6468328" y="5674207"/>
            <a:ext cx="4668232" cy="923330"/>
          </a:xfrm>
          <a:prstGeom prst="rect">
            <a:avLst/>
          </a:prstGeom>
          <a:solidFill>
            <a:schemeClr val="bg2">
              <a:lumMod val="90000"/>
            </a:schemeClr>
          </a:solidFill>
        </p:spPr>
        <p:txBody>
          <a:bodyPr wrap="square" rtlCol="0">
            <a:spAutoFit/>
          </a:bodyPr>
          <a:lstStyle/>
          <a:p>
            <a:r>
              <a:rPr lang="pt-BR" dirty="0"/>
              <a:t>Submissão e a informação trafegam em ambas as direções, o ator manda pro caso e o caso devolve pro ator. </a:t>
            </a:r>
          </a:p>
        </p:txBody>
      </p:sp>
      <p:cxnSp>
        <p:nvCxnSpPr>
          <p:cNvPr id="26" name="Conector reto 25">
            <a:extLst>
              <a:ext uri="{FF2B5EF4-FFF2-40B4-BE49-F238E27FC236}">
                <a16:creationId xmlns:a16="http://schemas.microsoft.com/office/drawing/2014/main" id="{6CEB6B57-C975-6690-FFFB-F47DC37EAAB6}"/>
              </a:ext>
            </a:extLst>
          </p:cNvPr>
          <p:cNvCxnSpPr/>
          <p:nvPr/>
        </p:nvCxnSpPr>
        <p:spPr>
          <a:xfrm>
            <a:off x="2161301" y="6043539"/>
            <a:ext cx="1218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20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Imagem 1" descr="Descrição: Descrição: Descrição: cid:_2_090482FC09045C1400457F5703257A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840" y="1628800"/>
            <a:ext cx="584327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42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312ECA18-8084-972F-E4D8-C4A4D10F9FEE}"/>
              </a:ext>
            </a:extLst>
          </p:cNvPr>
          <p:cNvSpPr txBox="1"/>
          <p:nvPr/>
        </p:nvSpPr>
        <p:spPr>
          <a:xfrm>
            <a:off x="1631504" y="990092"/>
            <a:ext cx="10225136" cy="5080622"/>
          </a:xfrm>
          <a:prstGeom prst="rect">
            <a:avLst/>
          </a:prstGeom>
          <a:noFill/>
          <a:ln>
            <a:noFill/>
          </a:ln>
        </p:spPr>
        <p:txBody>
          <a:bodyPr wrap="square">
            <a:spAutoFit/>
          </a:bodyPr>
          <a:lstStyle/>
          <a:p>
            <a:pPr marL="342900" indent="-342900" algn="just" fontAlgn="base">
              <a:lnSpc>
                <a:spcPct val="149000"/>
              </a:lnSpc>
              <a:spcAft>
                <a:spcPts val="170"/>
              </a:spcAft>
              <a:buClr>
                <a:srgbClr val="000000"/>
              </a:buClr>
              <a:buSzPct val="100000"/>
              <a:buFont typeface="Wingdings" panose="05000000000000000000" pitchFamily="2" charset="2"/>
              <a:buChar char="§"/>
            </a:pPr>
            <a:r>
              <a:rPr lang="pt-BR" sz="3600"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Introdução a UML</a:t>
            </a:r>
          </a:p>
          <a:p>
            <a:pPr marL="342900" indent="-342900" algn="just" fontAlgn="base">
              <a:lnSpc>
                <a:spcPct val="149000"/>
              </a:lnSpc>
              <a:spcAft>
                <a:spcPts val="170"/>
              </a:spcAft>
              <a:buClr>
                <a:srgbClr val="000000"/>
              </a:buClr>
              <a:buSzPct val="100000"/>
              <a:buFont typeface="Wingdings" panose="05000000000000000000" pitchFamily="2" charset="2"/>
              <a:buChar char="§"/>
            </a:pPr>
            <a:r>
              <a:rPr lang="pt-BR" sz="3600"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Ferramentas Case</a:t>
            </a:r>
          </a:p>
          <a:p>
            <a:pPr marL="342900" indent="-342900" algn="just" fontAlgn="base">
              <a:lnSpc>
                <a:spcPct val="149000"/>
              </a:lnSpc>
              <a:spcAft>
                <a:spcPts val="170"/>
              </a:spcAft>
              <a:buClr>
                <a:srgbClr val="000000"/>
              </a:buClr>
              <a:buSzPct val="100000"/>
              <a:buFont typeface="Wingdings" panose="05000000000000000000" pitchFamily="2" charset="2"/>
              <a:buChar char="§"/>
            </a:pPr>
            <a:r>
              <a:rPr lang="pt-BR" sz="3600"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Modelagem de Dados</a:t>
            </a:r>
          </a:p>
          <a:p>
            <a:pPr marL="1028700" lvl="1" indent="-571500" algn="just" fontAlgn="base">
              <a:lnSpc>
                <a:spcPct val="149000"/>
              </a:lnSpc>
              <a:spcAft>
                <a:spcPts val="170"/>
              </a:spcAft>
              <a:buClr>
                <a:srgbClr val="000000"/>
              </a:buClr>
              <a:buSzPct val="100000"/>
              <a:buFont typeface="Wingdings" panose="05000000000000000000" pitchFamily="2" charset="2"/>
              <a:buChar char="Ø"/>
            </a:pPr>
            <a:r>
              <a:rPr lang="pt-BR" sz="3600" b="1" kern="100" dirty="0">
                <a:solidFill>
                  <a:srgbClr val="FF0000"/>
                </a:solidFill>
                <a:effectLst>
                  <a:outerShdw blurRad="38100" dist="38100" dir="2700000" algn="tl">
                    <a:srgbClr val="000000">
                      <a:alpha val="43137"/>
                    </a:srgbClr>
                  </a:outerShdw>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Introdução ao diagrama de casos de uso</a:t>
            </a:r>
          </a:p>
          <a:p>
            <a:pPr algn="just" fontAlgn="base">
              <a:lnSpc>
                <a:spcPct val="149000"/>
              </a:lnSpc>
              <a:spcAft>
                <a:spcPts val="170"/>
              </a:spcAft>
              <a:buClr>
                <a:srgbClr val="000000"/>
              </a:buClr>
              <a:buSzPct val="100000"/>
            </a:pPr>
            <a:r>
              <a:rPr lang="pt-BR" sz="2500" b="1"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Atendendo ao indicador 3</a:t>
            </a:r>
            <a:r>
              <a:rPr lang="pt-BR" sz="2500"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 sobre documentação de funcionalidades do projeto web conforme requisitos do projeto. </a:t>
            </a:r>
          </a:p>
          <a:p>
            <a:pPr algn="just" fontAlgn="base">
              <a:lnSpc>
                <a:spcPct val="149000"/>
              </a:lnSpc>
              <a:spcAft>
                <a:spcPts val="170"/>
              </a:spcAft>
              <a:buClr>
                <a:srgbClr val="000000"/>
              </a:buClr>
              <a:buSzPts val="1100"/>
            </a:pPr>
            <a:endParaRPr lang="pt-BR" sz="20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2" name="Retângulo 1">
            <a:extLst>
              <a:ext uri="{FF2B5EF4-FFF2-40B4-BE49-F238E27FC236}">
                <a16:creationId xmlns:a16="http://schemas.microsoft.com/office/drawing/2014/main" id="{4780D25B-DF73-4E52-A0B1-D836224D12A4}"/>
              </a:ext>
            </a:extLst>
          </p:cNvPr>
          <p:cNvSpPr/>
          <p:nvPr/>
        </p:nvSpPr>
        <p:spPr>
          <a:xfrm>
            <a:off x="1631504" y="0"/>
            <a:ext cx="4884286" cy="997966"/>
          </a:xfrm>
          <a:prstGeom prst="rect">
            <a:avLst/>
          </a:prstGeom>
        </p:spPr>
        <p:txBody>
          <a:bodyPr wrap="none">
            <a:spAutoFit/>
          </a:bodyPr>
          <a:lstStyle/>
          <a:p>
            <a:pPr lvl="0" algn="just" fontAlgn="base">
              <a:lnSpc>
                <a:spcPct val="149000"/>
              </a:lnSpc>
              <a:spcAft>
                <a:spcPts val="170"/>
              </a:spcAft>
              <a:buClr>
                <a:srgbClr val="000000"/>
              </a:buClr>
              <a:buSzPts val="1100"/>
            </a:pPr>
            <a:r>
              <a:rPr lang="pt-BR" sz="4400" b="1" dirty="0">
                <a:solidFill>
                  <a:srgbClr val="FF0000"/>
                </a:solidFill>
                <a:effectLst>
                  <a:outerShdw blurRad="38100" dist="38100" dir="2700000" algn="tl">
                    <a:srgbClr val="000000">
                      <a:alpha val="43137"/>
                    </a:srgbClr>
                  </a:outerShdw>
                </a:effectLst>
              </a:rPr>
              <a:t>O que veremos hoje</a:t>
            </a:r>
          </a:p>
        </p:txBody>
      </p:sp>
    </p:spTree>
    <p:extLst>
      <p:ext uri="{BB962C8B-B14F-4D97-AF65-F5344CB8AC3E}">
        <p14:creationId xmlns:p14="http://schemas.microsoft.com/office/powerpoint/2010/main" val="341466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25DFB06F-6953-FD11-1FE7-508359E4B5E7}"/>
              </a:ext>
            </a:extLst>
          </p:cNvPr>
          <p:cNvSpPr txBox="1"/>
          <p:nvPr/>
        </p:nvSpPr>
        <p:spPr>
          <a:xfrm>
            <a:off x="923360" y="3134003"/>
            <a:ext cx="10657184" cy="3539430"/>
          </a:xfrm>
          <a:prstGeom prst="rect">
            <a:avLst/>
          </a:prstGeom>
          <a:noFill/>
        </p:spPr>
        <p:txBody>
          <a:bodyPr wrap="square">
            <a:spAutoFit/>
          </a:bodyPr>
          <a:lstStyle/>
          <a:p>
            <a:r>
              <a:rPr lang="pt-BR" sz="2800" b="0" i="0" dirty="0">
                <a:effectLst/>
                <a:latin typeface="Open Sans" panose="020B0606030504020204" pitchFamily="34" charset="0"/>
              </a:rPr>
              <a:t>Linguagens de modelagem, não é voltada a programação.</a:t>
            </a:r>
          </a:p>
          <a:p>
            <a:endParaRPr lang="pt-BR" sz="2800" dirty="0">
              <a:latin typeface="Open Sans" panose="020B0606030504020204" pitchFamily="34" charset="0"/>
            </a:endParaRPr>
          </a:p>
          <a:p>
            <a:r>
              <a:rPr lang="pt-BR" sz="2800" b="0" i="0" dirty="0">
                <a:effectLst/>
                <a:latin typeface="Open Sans" panose="020B0606030504020204" pitchFamily="34" charset="0"/>
              </a:rPr>
              <a:t>A UML é uma linguagem padrão para elaboração da estrutura de projetos de Softwares, pode ser utilizada para visualização, especificação, construção e a documentação de artefatos que façam uso de sistemas complexos de softwares. (BOOCH, 2005, p13).</a:t>
            </a:r>
          </a:p>
          <a:p>
            <a:endParaRPr lang="pt-BR" sz="2800" dirty="0"/>
          </a:p>
        </p:txBody>
      </p:sp>
      <p:sp>
        <p:nvSpPr>
          <p:cNvPr id="5" name="Subtítulo 4">
            <a:extLst>
              <a:ext uri="{FF2B5EF4-FFF2-40B4-BE49-F238E27FC236}">
                <a16:creationId xmlns:a16="http://schemas.microsoft.com/office/drawing/2014/main" id="{43477CAD-56E8-9399-2F57-0B0394CC01A8}"/>
              </a:ext>
            </a:extLst>
          </p:cNvPr>
          <p:cNvSpPr txBox="1">
            <a:spLocks/>
          </p:cNvSpPr>
          <p:nvPr/>
        </p:nvSpPr>
        <p:spPr>
          <a:xfrm>
            <a:off x="911424" y="548680"/>
            <a:ext cx="11280576" cy="83400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sz="4400" b="1" dirty="0">
                <a:solidFill>
                  <a:srgbClr val="FF0000"/>
                </a:solidFill>
                <a:effectLst>
                  <a:outerShdw blurRad="38100" dist="38100" dir="2700000" algn="tl">
                    <a:srgbClr val="000000">
                      <a:alpha val="43137"/>
                    </a:srgbClr>
                  </a:outerShdw>
                </a:effectLst>
              </a:rPr>
              <a:t>O que é UML?</a:t>
            </a:r>
          </a:p>
        </p:txBody>
      </p:sp>
      <p:sp>
        <p:nvSpPr>
          <p:cNvPr id="2" name="Retângulo 1">
            <a:extLst>
              <a:ext uri="{FF2B5EF4-FFF2-40B4-BE49-F238E27FC236}">
                <a16:creationId xmlns:a16="http://schemas.microsoft.com/office/drawing/2014/main" id="{721786B9-0B7E-7257-6E19-269303B28863}"/>
              </a:ext>
            </a:extLst>
          </p:cNvPr>
          <p:cNvSpPr/>
          <p:nvPr/>
        </p:nvSpPr>
        <p:spPr>
          <a:xfrm>
            <a:off x="5015880" y="332656"/>
            <a:ext cx="4839787" cy="2585323"/>
          </a:xfrm>
          <a:prstGeom prst="rect">
            <a:avLst/>
          </a:prstGeom>
          <a:noFill/>
        </p:spPr>
        <p:txBody>
          <a:bodyPr wrap="none" lIns="91440" tIns="45720" rIns="91440" bIns="45720">
            <a:spAutoFit/>
          </a:bodyPr>
          <a:lstStyle/>
          <a:p>
            <a:pPr algn="ctr"/>
            <a:r>
              <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 - </a:t>
            </a:r>
            <a:r>
              <a:rPr lang="pt-BR" sz="5400" b="1" dirty="0" err="1">
                <a:ln w="13462">
                  <a:solidFill>
                    <a:schemeClr val="bg1"/>
                  </a:solidFill>
                  <a:prstDash val="solid"/>
                </a:ln>
                <a:solidFill>
                  <a:srgbClr val="FF0000"/>
                </a:solidFill>
                <a:effectLst>
                  <a:outerShdw dist="38100" dir="2700000" algn="bl" rotWithShape="0">
                    <a:schemeClr val="accent5"/>
                  </a:outerShdw>
                </a:effectLst>
              </a:rPr>
              <a:t>U</a:t>
            </a:r>
            <a:r>
              <a:rPr lang="pt-BR"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nified</a:t>
            </a:r>
            <a:endPar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pt-BR"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M - </a:t>
            </a:r>
            <a:r>
              <a:rPr lang="pt-BR" sz="5400" b="1" dirty="0" err="1">
                <a:ln w="13462">
                  <a:solidFill>
                    <a:schemeClr val="bg1"/>
                  </a:solidFill>
                  <a:prstDash val="solid"/>
                </a:ln>
                <a:solidFill>
                  <a:srgbClr val="FF0000"/>
                </a:solidFill>
                <a:effectLst>
                  <a:outerShdw dist="38100" dir="2700000" algn="bl" rotWithShape="0">
                    <a:schemeClr val="accent5"/>
                  </a:outerShdw>
                </a:effectLst>
              </a:rPr>
              <a:t>M</a:t>
            </a:r>
            <a:r>
              <a:rPr lang="pt-BR"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odeling</a:t>
            </a:r>
            <a:endParaRPr lang="pt-BR"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L - </a:t>
            </a:r>
            <a:r>
              <a:rPr lang="pt-BR" sz="5400" b="1" cap="none" spc="0" dirty="0" err="1">
                <a:ln w="13462">
                  <a:solidFill>
                    <a:schemeClr val="bg1"/>
                  </a:solidFill>
                  <a:prstDash val="solid"/>
                </a:ln>
                <a:solidFill>
                  <a:srgbClr val="FF0000"/>
                </a:solidFill>
                <a:effectLst>
                  <a:outerShdw dist="38100" dir="2700000" algn="bl" rotWithShape="0">
                    <a:schemeClr val="accent5"/>
                  </a:outerShdw>
                </a:effectLst>
              </a:rPr>
              <a:t>L</a:t>
            </a:r>
            <a:r>
              <a:rPr lang="pt-BR"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anguage</a:t>
            </a:r>
            <a:endPar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19220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25DFB06F-6953-FD11-1FE7-508359E4B5E7}"/>
              </a:ext>
            </a:extLst>
          </p:cNvPr>
          <p:cNvSpPr txBox="1"/>
          <p:nvPr/>
        </p:nvSpPr>
        <p:spPr>
          <a:xfrm>
            <a:off x="911424" y="1382688"/>
            <a:ext cx="10657184" cy="4832092"/>
          </a:xfrm>
          <a:prstGeom prst="rect">
            <a:avLst/>
          </a:prstGeom>
          <a:noFill/>
        </p:spPr>
        <p:txBody>
          <a:bodyPr wrap="square">
            <a:spAutoFit/>
          </a:bodyPr>
          <a:lstStyle/>
          <a:p>
            <a:r>
              <a:rPr lang="pt-BR" sz="2800" dirty="0"/>
              <a:t>Não é uma linguagem de programação, é uma linguagem de MODELAGEM DE DADOS.</a:t>
            </a:r>
          </a:p>
          <a:p>
            <a:endParaRPr lang="pt-BR" sz="2800" dirty="0"/>
          </a:p>
          <a:p>
            <a:r>
              <a:rPr lang="pt-BR" sz="2800" b="1" dirty="0">
                <a:solidFill>
                  <a:srgbClr val="FF0000"/>
                </a:solidFill>
              </a:rPr>
              <a:t>Auxilia:</a:t>
            </a:r>
            <a:r>
              <a:rPr lang="pt-BR" sz="2800" b="1" dirty="0"/>
              <a:t> </a:t>
            </a:r>
            <a:r>
              <a:rPr lang="pt-BR" sz="2800" dirty="0"/>
              <a:t>na engenharia de softwares ajuda a definir características do </a:t>
            </a:r>
            <a:br>
              <a:rPr lang="pt-BR" sz="2800" dirty="0"/>
            </a:br>
            <a:r>
              <a:rPr lang="pt-BR" sz="2800" dirty="0"/>
              <a:t>software, tais como seus requisitos, seu comportamento e suas estruturas lógicas, a dinâmicas dos processos do programa, até mesmo suas necessidades físicas em relação ao equipamento em que o sistema será instalado. </a:t>
            </a:r>
          </a:p>
          <a:p>
            <a:endParaRPr lang="pt-BR" sz="2800" b="1" dirty="0">
              <a:solidFill>
                <a:srgbClr val="FF0000"/>
              </a:solidFill>
            </a:endParaRPr>
          </a:p>
          <a:p>
            <a:r>
              <a:rPr lang="pt-BR" sz="2800" b="1" dirty="0">
                <a:solidFill>
                  <a:srgbClr val="FF0000"/>
                </a:solidFill>
              </a:rPr>
              <a:t>A modelagem envolve uma série de diagramas que demonstram</a:t>
            </a:r>
          </a:p>
          <a:p>
            <a:r>
              <a:rPr lang="pt-BR" sz="2800" b="1" dirty="0">
                <a:solidFill>
                  <a:srgbClr val="FF0000"/>
                </a:solidFill>
              </a:rPr>
              <a:t>Tudo o que falamos acima. </a:t>
            </a:r>
          </a:p>
        </p:txBody>
      </p:sp>
      <p:sp>
        <p:nvSpPr>
          <p:cNvPr id="5" name="Subtítulo 4">
            <a:extLst>
              <a:ext uri="{FF2B5EF4-FFF2-40B4-BE49-F238E27FC236}">
                <a16:creationId xmlns:a16="http://schemas.microsoft.com/office/drawing/2014/main" id="{43477CAD-56E8-9399-2F57-0B0394CC01A8}"/>
              </a:ext>
            </a:extLst>
          </p:cNvPr>
          <p:cNvSpPr txBox="1">
            <a:spLocks/>
          </p:cNvSpPr>
          <p:nvPr/>
        </p:nvSpPr>
        <p:spPr>
          <a:xfrm>
            <a:off x="911424" y="548680"/>
            <a:ext cx="11280576" cy="83400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sz="4400" b="1" dirty="0">
                <a:solidFill>
                  <a:srgbClr val="FF0000"/>
                </a:solidFill>
                <a:effectLst>
                  <a:outerShdw blurRad="38100" dist="38100" dir="2700000" algn="tl">
                    <a:srgbClr val="000000">
                      <a:alpha val="43137"/>
                    </a:srgbClr>
                  </a:outerShdw>
                </a:effectLst>
              </a:rPr>
              <a:t>Definição da UML</a:t>
            </a:r>
          </a:p>
        </p:txBody>
      </p:sp>
    </p:spTree>
    <p:extLst>
      <p:ext uri="{BB962C8B-B14F-4D97-AF65-F5344CB8AC3E}">
        <p14:creationId xmlns:p14="http://schemas.microsoft.com/office/powerpoint/2010/main" val="237193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25DFB06F-6953-FD11-1FE7-508359E4B5E7}"/>
              </a:ext>
            </a:extLst>
          </p:cNvPr>
          <p:cNvSpPr txBox="1"/>
          <p:nvPr/>
        </p:nvSpPr>
        <p:spPr>
          <a:xfrm>
            <a:off x="911424" y="1382688"/>
            <a:ext cx="10657184" cy="4401205"/>
          </a:xfrm>
          <a:prstGeom prst="rect">
            <a:avLst/>
          </a:prstGeom>
          <a:noFill/>
        </p:spPr>
        <p:txBody>
          <a:bodyPr wrap="square">
            <a:spAutoFit/>
          </a:bodyPr>
          <a:lstStyle/>
          <a:p>
            <a:r>
              <a:rPr lang="pt-BR" sz="2800" dirty="0"/>
              <a:t>A notação UML utiliza vários símbolos gráficos, permitindo a criação de uma infinidade de modelos. </a:t>
            </a:r>
          </a:p>
          <a:p>
            <a:endParaRPr lang="pt-BR" sz="2800" dirty="0"/>
          </a:p>
          <a:p>
            <a:r>
              <a:rPr lang="pt-BR" sz="2800" dirty="0"/>
              <a:t>Possuí mais de 20 diagramas, nem todos os diagramas são utilizados, há empresas que utilizam um tipo apenas, outras usam dois ou três.</a:t>
            </a:r>
          </a:p>
          <a:p>
            <a:endParaRPr lang="pt-BR" sz="2800" dirty="0"/>
          </a:p>
          <a:p>
            <a:r>
              <a:rPr lang="pt-BR" sz="2800" dirty="0"/>
              <a:t>Claro que nem todos são utilizados, há alguns que são importantes para a programação. </a:t>
            </a:r>
          </a:p>
          <a:p>
            <a:endParaRPr lang="pt-BR" sz="2800" dirty="0"/>
          </a:p>
          <a:p>
            <a:r>
              <a:rPr lang="pt-BR" sz="2800" dirty="0"/>
              <a:t> </a:t>
            </a:r>
          </a:p>
        </p:txBody>
      </p:sp>
      <p:sp>
        <p:nvSpPr>
          <p:cNvPr id="5" name="Subtítulo 4">
            <a:extLst>
              <a:ext uri="{FF2B5EF4-FFF2-40B4-BE49-F238E27FC236}">
                <a16:creationId xmlns:a16="http://schemas.microsoft.com/office/drawing/2014/main" id="{43477CAD-56E8-9399-2F57-0B0394CC01A8}"/>
              </a:ext>
            </a:extLst>
          </p:cNvPr>
          <p:cNvSpPr txBox="1">
            <a:spLocks/>
          </p:cNvSpPr>
          <p:nvPr/>
        </p:nvSpPr>
        <p:spPr>
          <a:xfrm>
            <a:off x="911424" y="548680"/>
            <a:ext cx="11280576" cy="83400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sz="4400" b="1" dirty="0">
                <a:solidFill>
                  <a:srgbClr val="FF0000"/>
                </a:solidFill>
                <a:effectLst>
                  <a:outerShdw blurRad="38100" dist="38100" dir="2700000" algn="tl">
                    <a:srgbClr val="000000">
                      <a:alpha val="43137"/>
                    </a:srgbClr>
                  </a:outerShdw>
                </a:effectLst>
              </a:rPr>
              <a:t>Definição da UML</a:t>
            </a:r>
          </a:p>
        </p:txBody>
      </p:sp>
    </p:spTree>
    <p:extLst>
      <p:ext uri="{BB962C8B-B14F-4D97-AF65-F5344CB8AC3E}">
        <p14:creationId xmlns:p14="http://schemas.microsoft.com/office/powerpoint/2010/main" val="413020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25DFB06F-6953-FD11-1FE7-508359E4B5E7}"/>
              </a:ext>
            </a:extLst>
          </p:cNvPr>
          <p:cNvSpPr txBox="1"/>
          <p:nvPr/>
        </p:nvSpPr>
        <p:spPr>
          <a:xfrm>
            <a:off x="767408" y="1124744"/>
            <a:ext cx="10657184" cy="5262979"/>
          </a:xfrm>
          <a:prstGeom prst="rect">
            <a:avLst/>
          </a:prstGeom>
          <a:noFill/>
        </p:spPr>
        <p:txBody>
          <a:bodyPr wrap="square">
            <a:spAutoFit/>
          </a:bodyPr>
          <a:lstStyle/>
          <a:p>
            <a:r>
              <a:rPr lang="pt-BR" sz="2800" dirty="0"/>
              <a:t>São softwares que apoiam o processo do desenvolvimento, principalmente a engenharia dos requisitos, e testes.</a:t>
            </a:r>
          </a:p>
          <a:p>
            <a:endParaRPr lang="pt-BR" sz="2800" dirty="0"/>
          </a:p>
          <a:p>
            <a:r>
              <a:rPr lang="pt-BR" sz="2800" dirty="0"/>
              <a:t>Temos muitas opções como ferramentas cases. </a:t>
            </a:r>
          </a:p>
          <a:p>
            <a:r>
              <a:rPr lang="pt-BR" sz="2800" dirty="0"/>
              <a:t>gosto do </a:t>
            </a:r>
            <a:r>
              <a:rPr lang="pt-BR" sz="2800" b="1" dirty="0"/>
              <a:t>CACOO</a:t>
            </a:r>
            <a:r>
              <a:rPr lang="pt-BR" sz="2800" dirty="0"/>
              <a:t> e do </a:t>
            </a:r>
            <a:r>
              <a:rPr lang="pt-BR" sz="2800" b="1" dirty="0"/>
              <a:t>ASTAH</a:t>
            </a:r>
            <a:r>
              <a:rPr lang="pt-BR" sz="2800" dirty="0"/>
              <a:t> </a:t>
            </a:r>
          </a:p>
          <a:p>
            <a:endParaRPr lang="pt-BR" sz="2800" dirty="0"/>
          </a:p>
          <a:p>
            <a:r>
              <a:rPr lang="pt-BR" sz="2800" dirty="0"/>
              <a:t>Para desenvolvimento de modelos gráficos e projetos de softwares. </a:t>
            </a:r>
          </a:p>
          <a:p>
            <a:r>
              <a:rPr lang="pt-BR" sz="2800" dirty="0"/>
              <a:t>Os modelos auxiliam na compreensão de um projeto. </a:t>
            </a:r>
          </a:p>
          <a:p>
            <a:endParaRPr lang="pt-BR" sz="2800" dirty="0"/>
          </a:p>
          <a:p>
            <a:r>
              <a:rPr lang="pt-BR" sz="2800" dirty="0"/>
              <a:t>Tem ferramentas que auxiliam no desenvolvimento de </a:t>
            </a:r>
            <a:r>
              <a:rPr lang="pt-BR" sz="2800" b="1" dirty="0"/>
              <a:t>WIREFRAMES</a:t>
            </a:r>
          </a:p>
          <a:p>
            <a:endParaRPr lang="pt-BR" sz="2800" dirty="0"/>
          </a:p>
          <a:p>
            <a:r>
              <a:rPr lang="pt-BR" sz="2800" dirty="0"/>
              <a:t> </a:t>
            </a:r>
          </a:p>
        </p:txBody>
      </p:sp>
      <p:sp>
        <p:nvSpPr>
          <p:cNvPr id="5" name="Subtítulo 4">
            <a:extLst>
              <a:ext uri="{FF2B5EF4-FFF2-40B4-BE49-F238E27FC236}">
                <a16:creationId xmlns:a16="http://schemas.microsoft.com/office/drawing/2014/main" id="{43477CAD-56E8-9399-2F57-0B0394CC01A8}"/>
              </a:ext>
            </a:extLst>
          </p:cNvPr>
          <p:cNvSpPr txBox="1">
            <a:spLocks/>
          </p:cNvSpPr>
          <p:nvPr/>
        </p:nvSpPr>
        <p:spPr>
          <a:xfrm>
            <a:off x="765486" y="184866"/>
            <a:ext cx="11280576" cy="83400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sz="4400" b="1" dirty="0">
                <a:solidFill>
                  <a:srgbClr val="FF0000"/>
                </a:solidFill>
                <a:effectLst>
                  <a:outerShdw blurRad="38100" dist="38100" dir="2700000" algn="tl">
                    <a:srgbClr val="000000">
                      <a:alpha val="43137"/>
                    </a:srgbClr>
                  </a:outerShdw>
                </a:effectLst>
              </a:rPr>
              <a:t>Ferramentas case</a:t>
            </a:r>
          </a:p>
        </p:txBody>
      </p:sp>
      <p:sp>
        <p:nvSpPr>
          <p:cNvPr id="2" name="AutoShape 2" descr="Astah UML Logo">
            <a:extLst>
              <a:ext uri="{FF2B5EF4-FFF2-40B4-BE49-F238E27FC236}">
                <a16:creationId xmlns:a16="http://schemas.microsoft.com/office/drawing/2014/main" id="{3D1B1674-48A2-2D14-C37A-0C8282991D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53817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25DFB06F-6953-FD11-1FE7-508359E4B5E7}"/>
              </a:ext>
            </a:extLst>
          </p:cNvPr>
          <p:cNvSpPr txBox="1"/>
          <p:nvPr/>
        </p:nvSpPr>
        <p:spPr>
          <a:xfrm>
            <a:off x="767408" y="404664"/>
            <a:ext cx="10657184" cy="7417415"/>
          </a:xfrm>
          <a:prstGeom prst="rect">
            <a:avLst/>
          </a:prstGeom>
          <a:noFill/>
        </p:spPr>
        <p:txBody>
          <a:bodyPr wrap="square">
            <a:spAutoFit/>
          </a:bodyPr>
          <a:lstStyle/>
          <a:p>
            <a:endParaRPr lang="pt-BR" sz="2800" dirty="0"/>
          </a:p>
          <a:p>
            <a:endParaRPr lang="pt-BR" sz="2800" dirty="0"/>
          </a:p>
          <a:p>
            <a:r>
              <a:rPr lang="pt-BR" sz="2800" dirty="0">
                <a:solidFill>
                  <a:srgbClr val="FF0000"/>
                </a:solidFill>
                <a:effectLst>
                  <a:outerShdw blurRad="38100" dist="38100" dir="2700000" algn="tl">
                    <a:srgbClr val="000000">
                      <a:alpha val="43137"/>
                    </a:srgbClr>
                  </a:outerShdw>
                </a:effectLst>
              </a:rPr>
              <a:t>UPER CASE / FRONT END</a:t>
            </a:r>
          </a:p>
          <a:p>
            <a:r>
              <a:rPr lang="pt-BR" sz="2800" dirty="0"/>
              <a:t>Voltada para as primeiras fases do desenvolvimento, como a análise dos requisitos. </a:t>
            </a:r>
          </a:p>
          <a:p>
            <a:endParaRPr lang="pt-BR" sz="2800" dirty="0"/>
          </a:p>
          <a:p>
            <a:r>
              <a:rPr lang="pt-BR" sz="2800" dirty="0">
                <a:solidFill>
                  <a:srgbClr val="FF0000"/>
                </a:solidFill>
                <a:effectLst>
                  <a:outerShdw blurRad="38100" dist="38100" dir="2700000" algn="tl">
                    <a:srgbClr val="000000">
                      <a:alpha val="43137"/>
                    </a:srgbClr>
                  </a:outerShdw>
                </a:effectLst>
              </a:rPr>
              <a:t>LOWER CASE / BACK END</a:t>
            </a:r>
          </a:p>
          <a:p>
            <a:endParaRPr lang="pt-BR" sz="2800" dirty="0"/>
          </a:p>
          <a:p>
            <a:r>
              <a:rPr lang="pt-BR" sz="2800" dirty="0"/>
              <a:t>Da suporte nas ultimas fases do projeto como a codificação, auxiliam em testes e manutenção do sistema. </a:t>
            </a:r>
          </a:p>
          <a:p>
            <a:r>
              <a:rPr lang="pt-BR" sz="2800" dirty="0">
                <a:solidFill>
                  <a:srgbClr val="FF0000"/>
                </a:solidFill>
              </a:rPr>
              <a:t>Observação:</a:t>
            </a:r>
          </a:p>
          <a:p>
            <a:r>
              <a:rPr lang="pt-BR" sz="2800" dirty="0"/>
              <a:t>É natural que os programas evoluam após sua criação, as diagramações auxiliam nessa atualização de software. </a:t>
            </a:r>
          </a:p>
          <a:p>
            <a:endParaRPr lang="pt-BR" sz="2800" dirty="0"/>
          </a:p>
          <a:p>
            <a:endParaRPr lang="pt-BR" sz="2800" dirty="0"/>
          </a:p>
          <a:p>
            <a:endParaRPr lang="pt-BR" sz="2800" dirty="0"/>
          </a:p>
          <a:p>
            <a:r>
              <a:rPr lang="pt-BR" sz="2800" dirty="0"/>
              <a:t> </a:t>
            </a:r>
          </a:p>
        </p:txBody>
      </p:sp>
      <p:sp>
        <p:nvSpPr>
          <p:cNvPr id="5" name="Subtítulo 4">
            <a:extLst>
              <a:ext uri="{FF2B5EF4-FFF2-40B4-BE49-F238E27FC236}">
                <a16:creationId xmlns:a16="http://schemas.microsoft.com/office/drawing/2014/main" id="{43477CAD-56E8-9399-2F57-0B0394CC01A8}"/>
              </a:ext>
            </a:extLst>
          </p:cNvPr>
          <p:cNvSpPr txBox="1">
            <a:spLocks/>
          </p:cNvSpPr>
          <p:nvPr/>
        </p:nvSpPr>
        <p:spPr>
          <a:xfrm>
            <a:off x="335360" y="157822"/>
            <a:ext cx="11953327" cy="139897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b="1" dirty="0">
                <a:solidFill>
                  <a:schemeClr val="accent6"/>
                </a:solidFill>
                <a:effectLst>
                  <a:outerShdw blurRad="38100" dist="38100" dir="2700000" algn="tl">
                    <a:srgbClr val="000000">
                      <a:alpha val="43137"/>
                    </a:srgbClr>
                  </a:outerShdw>
                </a:effectLst>
              </a:rPr>
              <a:t>AS FERRAMENTAS CASES PODEM SER </a:t>
            </a:r>
            <a:br>
              <a:rPr lang="pt-BR" b="1" dirty="0">
                <a:solidFill>
                  <a:schemeClr val="accent6"/>
                </a:solidFill>
                <a:effectLst>
                  <a:outerShdw blurRad="38100" dist="38100" dir="2700000" algn="tl">
                    <a:srgbClr val="000000">
                      <a:alpha val="43137"/>
                    </a:srgbClr>
                  </a:outerShdw>
                </a:effectLst>
              </a:rPr>
            </a:br>
            <a:r>
              <a:rPr lang="pt-BR" b="1" dirty="0">
                <a:solidFill>
                  <a:schemeClr val="accent6"/>
                </a:solidFill>
                <a:effectLst>
                  <a:outerShdw blurRad="38100" dist="38100" dir="2700000" algn="tl">
                    <a:srgbClr val="000000">
                      <a:alpha val="43137"/>
                    </a:srgbClr>
                  </a:outerShdw>
                </a:effectLst>
              </a:rPr>
              <a:t>CLASSIFICADAS EM:</a:t>
            </a:r>
          </a:p>
        </p:txBody>
      </p:sp>
      <p:sp>
        <p:nvSpPr>
          <p:cNvPr id="2" name="AutoShape 2" descr="Astah UML Logo">
            <a:extLst>
              <a:ext uri="{FF2B5EF4-FFF2-40B4-BE49-F238E27FC236}">
                <a16:creationId xmlns:a16="http://schemas.microsoft.com/office/drawing/2014/main" id="{3D1B1674-48A2-2D14-C37A-0C8282991D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738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C4E0ABD-5E05-3EB5-8EF2-393470D469B6}"/>
              </a:ext>
            </a:extLst>
          </p:cNvPr>
          <p:cNvSpPr/>
          <p:nvPr/>
        </p:nvSpPr>
        <p:spPr>
          <a:xfrm>
            <a:off x="551382" y="188640"/>
            <a:ext cx="10929147" cy="923330"/>
          </a:xfrm>
          <a:prstGeom prst="rect">
            <a:avLst/>
          </a:prstGeom>
          <a:noFill/>
        </p:spPr>
        <p:txBody>
          <a:bodyPr wrap="none" lIns="91440" tIns="45720" rIns="91440" bIns="45720">
            <a:spAutoFit/>
          </a:bodyPr>
          <a:lstStyle/>
          <a:p>
            <a:pPr algn="ctr"/>
            <a:r>
              <a:rPr lang="pt-BR"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Dos diagramas da UML vamos utilizar</a:t>
            </a:r>
            <a:endParaRPr lang="pt-B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tângulo 2">
            <a:extLst>
              <a:ext uri="{FF2B5EF4-FFF2-40B4-BE49-F238E27FC236}">
                <a16:creationId xmlns:a16="http://schemas.microsoft.com/office/drawing/2014/main" id="{40FDFA7B-66CC-F16A-409E-45B54E29B973}"/>
              </a:ext>
            </a:extLst>
          </p:cNvPr>
          <p:cNvSpPr/>
          <p:nvPr/>
        </p:nvSpPr>
        <p:spPr>
          <a:xfrm>
            <a:off x="1363880" y="1412776"/>
            <a:ext cx="9304150" cy="2585323"/>
          </a:xfrm>
          <a:prstGeom prst="rect">
            <a:avLst/>
          </a:prstGeom>
          <a:noFill/>
        </p:spPr>
        <p:txBody>
          <a:bodyPr wrap="none" lIns="91440" tIns="45720" rIns="91440" bIns="45720">
            <a:spAutoFit/>
          </a:bodyPr>
          <a:lstStyle/>
          <a:p>
            <a:pPr algn="ctr"/>
            <a:r>
              <a:rPr lang="pt-BR" sz="5400" b="1" cap="none" spc="0" dirty="0">
                <a:ln w="13462">
                  <a:solidFill>
                    <a:schemeClr val="bg1"/>
                  </a:solidFill>
                  <a:prstDash val="solid"/>
                </a:ln>
                <a:solidFill>
                  <a:srgbClr val="FF0000"/>
                </a:solidFill>
                <a:effectLst>
                  <a:outerShdw dist="38100" dir="2700000" algn="bl" rotWithShape="0">
                    <a:schemeClr val="accent5"/>
                  </a:outerShdw>
                </a:effectLst>
              </a:rPr>
              <a:t>Diagramas de classe</a:t>
            </a:r>
          </a:p>
          <a:p>
            <a:pPr algn="ctr"/>
            <a:r>
              <a:rPr lang="pt-BR" sz="5400" b="1" dirty="0">
                <a:ln w="13462">
                  <a:solidFill>
                    <a:schemeClr val="bg1"/>
                  </a:solidFill>
                  <a:prstDash val="solid"/>
                </a:ln>
                <a:solidFill>
                  <a:srgbClr val="FF0000"/>
                </a:solidFill>
                <a:effectLst>
                  <a:outerShdw dist="38100" dir="2700000" algn="bl" rotWithShape="0">
                    <a:schemeClr val="accent5"/>
                  </a:outerShdw>
                </a:effectLst>
              </a:rPr>
              <a:t>           Diagramas de caso de uso</a:t>
            </a:r>
          </a:p>
          <a:p>
            <a:pPr algn="ctr"/>
            <a:endParaRPr lang="pt-BR" sz="5400" b="1" cap="none" spc="0" dirty="0">
              <a:ln w="13462">
                <a:solidFill>
                  <a:schemeClr val="bg1"/>
                </a:solidFill>
                <a:prstDash val="solid"/>
              </a:ln>
              <a:solidFill>
                <a:srgbClr val="FF0000"/>
              </a:solidFill>
              <a:effectLst>
                <a:outerShdw dist="38100" dir="2700000" algn="bl" rotWithShape="0">
                  <a:schemeClr val="accent5"/>
                </a:outerShdw>
              </a:effectLst>
            </a:endParaRPr>
          </a:p>
        </p:txBody>
      </p:sp>
      <p:sp>
        <p:nvSpPr>
          <p:cNvPr id="5" name="CaixaDeTexto 4">
            <a:extLst>
              <a:ext uri="{FF2B5EF4-FFF2-40B4-BE49-F238E27FC236}">
                <a16:creationId xmlns:a16="http://schemas.microsoft.com/office/drawing/2014/main" id="{F3E5E8F0-4E5F-A0C3-D339-2062E5ECAB22}"/>
              </a:ext>
            </a:extLst>
          </p:cNvPr>
          <p:cNvSpPr txBox="1"/>
          <p:nvPr/>
        </p:nvSpPr>
        <p:spPr>
          <a:xfrm>
            <a:off x="615355" y="3855433"/>
            <a:ext cx="10801200" cy="2308324"/>
          </a:xfrm>
          <a:prstGeom prst="rect">
            <a:avLst/>
          </a:prstGeom>
          <a:noFill/>
        </p:spPr>
        <p:txBody>
          <a:bodyPr wrap="square">
            <a:spAutoFit/>
          </a:bodyPr>
          <a:lstStyle/>
          <a:p>
            <a:r>
              <a:rPr lang="pt-BR" sz="4800" dirty="0"/>
              <a:t>Vamos utilizar apenas esses dois </a:t>
            </a:r>
          </a:p>
          <a:p>
            <a:r>
              <a:rPr lang="pt-BR" sz="4800" dirty="0"/>
              <a:t>diagramas porque são os mais utilizados</a:t>
            </a:r>
          </a:p>
          <a:p>
            <a:r>
              <a:rPr lang="pt-BR" sz="4800" dirty="0"/>
              <a:t>na prática do desenvolvimento. </a:t>
            </a:r>
          </a:p>
        </p:txBody>
      </p:sp>
    </p:spTree>
    <p:extLst>
      <p:ext uri="{BB962C8B-B14F-4D97-AF65-F5344CB8AC3E}">
        <p14:creationId xmlns:p14="http://schemas.microsoft.com/office/powerpoint/2010/main" val="113931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CE80A85-153E-8BD4-C312-DD0B04057AD8}"/>
              </a:ext>
            </a:extLst>
          </p:cNvPr>
          <p:cNvSpPr/>
          <p:nvPr/>
        </p:nvSpPr>
        <p:spPr>
          <a:xfrm>
            <a:off x="1775520" y="116632"/>
            <a:ext cx="7576113" cy="923330"/>
          </a:xfrm>
          <a:prstGeom prst="rect">
            <a:avLst/>
          </a:prstGeom>
          <a:noFill/>
        </p:spPr>
        <p:txBody>
          <a:bodyPr wrap="none" lIns="91440" tIns="45720" rIns="91440" bIns="45720">
            <a:spAutoFit/>
          </a:bodyPr>
          <a:lstStyle/>
          <a:p>
            <a:pPr algn="ctr"/>
            <a:r>
              <a:rPr lang="pt-BR" sz="5400" b="1" cap="none" spc="0" dirty="0">
                <a:ln w="13462">
                  <a:solidFill>
                    <a:schemeClr val="bg1"/>
                  </a:solidFill>
                  <a:prstDash val="solid"/>
                </a:ln>
                <a:solidFill>
                  <a:srgbClr val="FF0000"/>
                </a:solidFill>
                <a:effectLst>
                  <a:outerShdw dist="38100" dir="2700000" algn="bl" rotWithShape="0">
                    <a:schemeClr val="accent5"/>
                  </a:outerShdw>
                </a:effectLst>
              </a:rPr>
              <a:t>Diagrama de casos de uso</a:t>
            </a:r>
          </a:p>
        </p:txBody>
      </p:sp>
      <p:sp>
        <p:nvSpPr>
          <p:cNvPr id="3" name="CaixaDeTexto 2">
            <a:extLst>
              <a:ext uri="{FF2B5EF4-FFF2-40B4-BE49-F238E27FC236}">
                <a16:creationId xmlns:a16="http://schemas.microsoft.com/office/drawing/2014/main" id="{8DAE97E4-E510-87C9-A1C6-AD7F18D8F47D}"/>
              </a:ext>
            </a:extLst>
          </p:cNvPr>
          <p:cNvSpPr txBox="1"/>
          <p:nvPr/>
        </p:nvSpPr>
        <p:spPr>
          <a:xfrm>
            <a:off x="695400" y="1039962"/>
            <a:ext cx="11151203" cy="6309420"/>
          </a:xfrm>
          <a:prstGeom prst="rect">
            <a:avLst/>
          </a:prstGeom>
          <a:noFill/>
        </p:spPr>
        <p:txBody>
          <a:bodyPr wrap="square" rtlCol="0">
            <a:spAutoFit/>
          </a:bodyPr>
          <a:lstStyle/>
          <a:p>
            <a:r>
              <a:rPr lang="pt-BR" sz="3600" dirty="0"/>
              <a:t>Esse diagrama auxilia na descoberta do que o sistema vai fazer e do que ele não vai fazer.</a:t>
            </a:r>
          </a:p>
          <a:p>
            <a:r>
              <a:rPr lang="pt-BR" sz="3600" dirty="0"/>
              <a:t>É importante também ter em mente e saber o que o sistema não vai fazer afim de posicionar o cliente. </a:t>
            </a:r>
          </a:p>
          <a:p>
            <a:r>
              <a:rPr lang="pt-BR" sz="3600" dirty="0"/>
              <a:t>É o ponta pé inicial para a criação do sistemas, a análise de requisitos é apenas um mapeamento do que o sistema pode fazer. </a:t>
            </a:r>
          </a:p>
          <a:p>
            <a:r>
              <a:rPr lang="pt-BR" sz="3600" dirty="0"/>
              <a:t>O </a:t>
            </a:r>
            <a:r>
              <a:rPr lang="pt-BR" sz="4400" b="1" dirty="0"/>
              <a:t>diagrama de caso de uso </a:t>
            </a:r>
            <a:r>
              <a:rPr lang="pt-BR" sz="3600" dirty="0">
                <a:solidFill>
                  <a:srgbClr val="FF0000"/>
                </a:solidFill>
              </a:rPr>
              <a:t>incorpora</a:t>
            </a:r>
            <a:r>
              <a:rPr lang="pt-BR" sz="3600" dirty="0"/>
              <a:t> os requisi</a:t>
            </a:r>
            <a:r>
              <a:rPr lang="pt-BR" sz="3600" dirty="0">
                <a:solidFill>
                  <a:schemeClr val="bg1"/>
                </a:solidFill>
              </a:rPr>
              <a:t>tos </a:t>
            </a:r>
            <a:r>
              <a:rPr lang="pt-BR" sz="3600" dirty="0"/>
              <a:t>funcionais que estão sendo modelados. </a:t>
            </a:r>
          </a:p>
          <a:p>
            <a:endParaRPr lang="pt-BR" sz="3600" dirty="0"/>
          </a:p>
          <a:p>
            <a:endParaRPr lang="pt-BR" sz="3600" dirty="0"/>
          </a:p>
        </p:txBody>
      </p:sp>
    </p:spTree>
    <p:extLst>
      <p:ext uri="{BB962C8B-B14F-4D97-AF65-F5344CB8AC3E}">
        <p14:creationId xmlns:p14="http://schemas.microsoft.com/office/powerpoint/2010/main" val="391578188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dcae529-ab34-42fc-8de8-b1aeec9086a9" xsi:nil="true"/>
    <lcf76f155ced4ddcb4097134ff3c332f xmlns="e1cdb180-4032-4e7d-82b5-2037f42a96a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D34DBF5202057B479C2EEC5A2DADA968" ma:contentTypeVersion="13" ma:contentTypeDescription="Crie um novo documento." ma:contentTypeScope="" ma:versionID="04bdfc011e2dcf0387810a178f1d7b56">
  <xsd:schema xmlns:xsd="http://www.w3.org/2001/XMLSchema" xmlns:xs="http://www.w3.org/2001/XMLSchema" xmlns:p="http://schemas.microsoft.com/office/2006/metadata/properties" xmlns:ns2="e1cdb180-4032-4e7d-82b5-2037f42a96a8" xmlns:ns3="ddcae529-ab34-42fc-8de8-b1aeec9086a9" targetNamespace="http://schemas.microsoft.com/office/2006/metadata/properties" ma:root="true" ma:fieldsID="dec794c9c4bb4b9e4cfc0a8468a024d0" ns2:_="" ns3:_="">
    <xsd:import namespace="e1cdb180-4032-4e7d-82b5-2037f42a96a8"/>
    <xsd:import namespace="ddcae529-ab34-42fc-8de8-b1aeec9086a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db180-4032-4e7d-82b5-2037f42a96a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Marcações de imagem" ma:readOnly="false" ma:fieldId="{5cf76f15-5ced-4ddc-b409-7134ff3c332f}" ma:taxonomyMulti="true" ma:sspId="95f7c24f-0cb1-428a-9503-2c2229b1001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cae529-ab34-42fc-8de8-b1aeec9086a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b5d48e6-1b67-416f-84f6-11e5811bc7fc}" ma:internalName="TaxCatchAll" ma:showField="CatchAllData" ma:web="ddcae529-ab34-42fc-8de8-b1aeec9086a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9FDEA1-2C42-44C9-9451-2C59FD95F5BC}">
  <ds:schemaRefs>
    <ds:schemaRef ds:uri="http://schemas.microsoft.com/office/2006/metadata/properties"/>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ddcae529-ab34-42fc-8de8-b1aeec9086a9"/>
    <ds:schemaRef ds:uri="e1cdb180-4032-4e7d-82b5-2037f42a96a8"/>
    <ds:schemaRef ds:uri="http://www.w3.org/XML/1998/namespace"/>
  </ds:schemaRefs>
</ds:datastoreItem>
</file>

<file path=customXml/itemProps2.xml><?xml version="1.0" encoding="utf-8"?>
<ds:datastoreItem xmlns:ds="http://schemas.openxmlformats.org/officeDocument/2006/customXml" ds:itemID="{2D681B6F-5D79-442D-8938-A053BBD8A547}">
  <ds:schemaRefs>
    <ds:schemaRef ds:uri="http://schemas.microsoft.com/sharepoint/v3/contenttype/forms"/>
  </ds:schemaRefs>
</ds:datastoreItem>
</file>

<file path=customXml/itemProps3.xml><?xml version="1.0" encoding="utf-8"?>
<ds:datastoreItem xmlns:ds="http://schemas.openxmlformats.org/officeDocument/2006/customXml" ds:itemID="{ECD316EC-A3C0-4D55-902B-65B0052D46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db180-4032-4e7d-82b5-2037f42a96a8"/>
    <ds:schemaRef ds:uri="ddcae529-ab34-42fc-8de8-b1aeec9086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1234</TotalTime>
  <Words>742</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13</vt:i4>
      </vt:variant>
    </vt:vector>
  </HeadingPairs>
  <TitlesOfParts>
    <vt:vector size="19" baseType="lpstr">
      <vt:lpstr>Arial</vt:lpstr>
      <vt:lpstr>Calibri</vt:lpstr>
      <vt:lpstr>Open Sans</vt:lpstr>
      <vt:lpstr>Wingdings</vt:lpstr>
      <vt:lpstr>Tema do Office</vt:lpstr>
      <vt:lpstr>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Cláudia Spuldaro Samways</dc:creator>
  <cp:lastModifiedBy>Jose Carlos Cruqui</cp:lastModifiedBy>
  <cp:revision>73</cp:revision>
  <dcterms:created xsi:type="dcterms:W3CDTF">2018-01-29T16:53:27Z</dcterms:created>
  <dcterms:modified xsi:type="dcterms:W3CDTF">2023-11-14T14:47:56Z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0x01010094635ADA0A3B1E468FC8DD980EBB7951</vt:lpwstr>
  </property>
  <property fmtid="{D5CDD505-2E9C-101B-9397-08002B2CF9AE}" pid="3" name="MediaServiceImageTags">
    <vt:lpwstr/>
  </property>
</Properties>
</file>