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99" r:id="rId2"/>
    <p:sldId id="276" r:id="rId3"/>
    <p:sldId id="282" r:id="rId4"/>
    <p:sldId id="284" r:id="rId5"/>
    <p:sldId id="294" r:id="rId6"/>
    <p:sldId id="295" r:id="rId7"/>
    <p:sldId id="258" r:id="rId8"/>
    <p:sldId id="296" r:id="rId9"/>
    <p:sldId id="298"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F029CC-0A0C-4FE2-B95D-40FA083111AD}" type="datetimeFigureOut">
              <a:rPr lang="pt-BR" smtClean="0"/>
              <a:t>25/01/2024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8BCD29-6E2D-4CAD-AFC5-3AD44810E2EC}" type="slidenum">
              <a:rPr lang="pt-BR" smtClean="0"/>
              <a:t>‹nº›</a:t>
            </a:fld>
            <a:endParaRPr lang="pt-BR"/>
          </a:p>
        </p:txBody>
      </p:sp>
    </p:spTree>
    <p:extLst>
      <p:ext uri="{BB962C8B-B14F-4D97-AF65-F5344CB8AC3E}">
        <p14:creationId xmlns:p14="http://schemas.microsoft.com/office/powerpoint/2010/main" val="16367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Espaço Reservado para Título 1"/>
          <p:cNvSpPr>
            <a:spLocks noGrp="1"/>
          </p:cNvSpPr>
          <p:nvPr>
            <p:ph type="title"/>
          </p:nvPr>
        </p:nvSpPr>
        <p:spPr>
          <a:xfrm>
            <a:off x="609600" y="476672"/>
            <a:ext cx="9326827" cy="1143000"/>
          </a:xfrm>
          <a:prstGeom prst="rect">
            <a:avLst/>
          </a:prstGeom>
        </p:spPr>
        <p:txBody>
          <a:bodyPr vert="horz" lIns="91440" tIns="45720" rIns="91440" bIns="45720" rtlCol="0" anchor="ctr">
            <a:normAutofit/>
          </a:bodyPr>
          <a:lstStyle/>
          <a:p>
            <a:r>
              <a:rPr lang="pt-BR" dirty="0"/>
              <a:t>título</a:t>
            </a:r>
          </a:p>
        </p:txBody>
      </p:sp>
      <p:sp>
        <p:nvSpPr>
          <p:cNvPr id="4" name="Espaço Reservado para Texto 2"/>
          <p:cNvSpPr>
            <a:spLocks noGrp="1"/>
          </p:cNvSpPr>
          <p:nvPr>
            <p:ph idx="1"/>
          </p:nvPr>
        </p:nvSpPr>
        <p:spPr>
          <a:xfrm>
            <a:off x="609600" y="1888232"/>
            <a:ext cx="9326827" cy="4781128"/>
          </a:xfrm>
          <a:prstGeom prst="rect">
            <a:avLst/>
          </a:prstGeom>
        </p:spPr>
        <p:txBody>
          <a:bodyPr vert="horz" lIns="91440" tIns="45720" rIns="91440" bIns="45720" rtlCol="0">
            <a:normAutofit/>
          </a:bodyPr>
          <a:lstStyle/>
          <a:p>
            <a:pPr lvl="0"/>
            <a:r>
              <a:rPr lang="pt-BR" dirty="0"/>
              <a:t>Clique para editar o texto</a:t>
            </a:r>
          </a:p>
        </p:txBody>
      </p:sp>
    </p:spTree>
    <p:extLst>
      <p:ext uri="{BB962C8B-B14F-4D97-AF65-F5344CB8AC3E}">
        <p14:creationId xmlns:p14="http://schemas.microsoft.com/office/powerpoint/2010/main" val="3491751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Espaço Reservado para Título 1"/>
          <p:cNvSpPr>
            <a:spLocks noGrp="1"/>
          </p:cNvSpPr>
          <p:nvPr>
            <p:ph type="title"/>
          </p:nvPr>
        </p:nvSpPr>
        <p:spPr>
          <a:xfrm>
            <a:off x="609600" y="476672"/>
            <a:ext cx="9326827" cy="1143000"/>
          </a:xfrm>
          <a:prstGeom prst="rect">
            <a:avLst/>
          </a:prstGeom>
        </p:spPr>
        <p:txBody>
          <a:bodyPr vert="horz" lIns="91440" tIns="45720" rIns="91440" bIns="45720" rtlCol="0" anchor="ctr">
            <a:normAutofit/>
          </a:bodyPr>
          <a:lstStyle/>
          <a:p>
            <a:r>
              <a:rPr lang="pt-BR" dirty="0"/>
              <a:t>título</a:t>
            </a:r>
          </a:p>
        </p:txBody>
      </p:sp>
      <p:sp>
        <p:nvSpPr>
          <p:cNvPr id="4" name="Espaço Reservado para Texto 2"/>
          <p:cNvSpPr>
            <a:spLocks noGrp="1"/>
          </p:cNvSpPr>
          <p:nvPr>
            <p:ph idx="1"/>
          </p:nvPr>
        </p:nvSpPr>
        <p:spPr>
          <a:xfrm>
            <a:off x="609600" y="1888232"/>
            <a:ext cx="9326827" cy="4781128"/>
          </a:xfrm>
          <a:prstGeom prst="rect">
            <a:avLst/>
          </a:prstGeom>
        </p:spPr>
        <p:txBody>
          <a:bodyPr vert="horz" lIns="91440" tIns="45720" rIns="91440" bIns="45720" rtlCol="0">
            <a:normAutofit/>
          </a:bodyPr>
          <a:lstStyle/>
          <a:p>
            <a:pPr lvl="0"/>
            <a:r>
              <a:rPr lang="pt-BR" dirty="0"/>
              <a:t>Clique para editar o texto</a:t>
            </a:r>
          </a:p>
        </p:txBody>
      </p:sp>
    </p:spTree>
    <p:extLst>
      <p:ext uri="{BB962C8B-B14F-4D97-AF65-F5344CB8AC3E}">
        <p14:creationId xmlns:p14="http://schemas.microsoft.com/office/powerpoint/2010/main" val="59287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90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73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B824B9-3C9A-4BFA-A3B8-15358E33E2E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0FDDC36-25E9-483D-B651-D87933C899F1}"/>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460D855-6FBD-401B-A125-54125FFB8E0A}"/>
              </a:ext>
            </a:extLst>
          </p:cNvPr>
          <p:cNvSpPr>
            <a:spLocks noGrp="1"/>
          </p:cNvSpPr>
          <p:nvPr>
            <p:ph type="dt" sz="half" idx="10"/>
          </p:nvPr>
        </p:nvSpPr>
        <p:spPr/>
        <p:txBody>
          <a:bodyPr/>
          <a:lstStyle/>
          <a:p>
            <a:fld id="{E6541D92-0F75-449E-B77A-4856F2888255}" type="datetimeFigureOut">
              <a:rPr lang="pt-BR" smtClean="0"/>
              <a:t>25/01/2024</a:t>
            </a:fld>
            <a:endParaRPr lang="pt-BR"/>
          </a:p>
        </p:txBody>
      </p:sp>
      <p:sp>
        <p:nvSpPr>
          <p:cNvPr id="5" name="Espaço Reservado para Rodapé 4">
            <a:extLst>
              <a:ext uri="{FF2B5EF4-FFF2-40B4-BE49-F238E27FC236}">
                <a16:creationId xmlns:a16="http://schemas.microsoft.com/office/drawing/2014/main" id="{A5041C34-78C4-4265-9199-4FA33FECB41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583DAA1-349E-4082-BD66-D6F0D0999800}"/>
              </a:ext>
            </a:extLst>
          </p:cNvPr>
          <p:cNvSpPr>
            <a:spLocks noGrp="1"/>
          </p:cNvSpPr>
          <p:nvPr>
            <p:ph type="sldNum" sz="quarter" idx="12"/>
          </p:nvPr>
        </p:nvSpPr>
        <p:spPr/>
        <p:txBody>
          <a:bodyPr/>
          <a:lstStyle/>
          <a:p>
            <a:fld id="{034E5619-1C88-4363-B57D-04C518690F58}" type="slidenum">
              <a:rPr lang="pt-BR" smtClean="0"/>
              <a:t>‹nº›</a:t>
            </a:fld>
            <a:endParaRPr lang="pt-BR"/>
          </a:p>
        </p:txBody>
      </p:sp>
    </p:spTree>
    <p:extLst>
      <p:ext uri="{BB962C8B-B14F-4D97-AF65-F5344CB8AC3E}">
        <p14:creationId xmlns:p14="http://schemas.microsoft.com/office/powerpoint/2010/main" val="3816925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09600" y="476672"/>
            <a:ext cx="9326827" cy="1143000"/>
          </a:xfrm>
          <a:prstGeom prst="rect">
            <a:avLst/>
          </a:prstGeom>
        </p:spPr>
        <p:txBody>
          <a:bodyPr vert="horz" lIns="91440" tIns="45720" rIns="91440" bIns="45720" rtlCol="0" anchor="ctr">
            <a:normAutofit/>
          </a:bodyPr>
          <a:lstStyle/>
          <a:p>
            <a:r>
              <a:rPr lang="pt-BR" dirty="0"/>
              <a:t>título</a:t>
            </a:r>
          </a:p>
        </p:txBody>
      </p:sp>
      <p:sp>
        <p:nvSpPr>
          <p:cNvPr id="3" name="Espaço Reservado para Texto 2"/>
          <p:cNvSpPr>
            <a:spLocks noGrp="1"/>
          </p:cNvSpPr>
          <p:nvPr>
            <p:ph type="body" idx="1"/>
          </p:nvPr>
        </p:nvSpPr>
        <p:spPr>
          <a:xfrm>
            <a:off x="609600" y="1888232"/>
            <a:ext cx="9326827" cy="4781128"/>
          </a:xfrm>
          <a:prstGeom prst="rect">
            <a:avLst/>
          </a:prstGeom>
        </p:spPr>
        <p:txBody>
          <a:bodyPr vert="horz" lIns="91440" tIns="45720" rIns="91440" bIns="45720" rtlCol="0">
            <a:normAutofit/>
          </a:bodyPr>
          <a:lstStyle/>
          <a:p>
            <a:pPr lvl="0"/>
            <a:r>
              <a:rPr lang="pt-BR" dirty="0"/>
              <a:t>Clique para editar o texto</a:t>
            </a:r>
          </a:p>
        </p:txBody>
      </p:sp>
    </p:spTree>
    <p:extLst>
      <p:ext uri="{BB962C8B-B14F-4D97-AF65-F5344CB8AC3E}">
        <p14:creationId xmlns:p14="http://schemas.microsoft.com/office/powerpoint/2010/main" val="28006336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DD7E6E-39B6-D85C-86D3-76F7BCEABA8A}"/>
              </a:ext>
            </a:extLst>
          </p:cNvPr>
          <p:cNvSpPr>
            <a:spLocks noGrp="1"/>
          </p:cNvSpPr>
          <p:nvPr>
            <p:ph type="title"/>
          </p:nvPr>
        </p:nvSpPr>
        <p:spPr/>
        <p:txBody>
          <a:bodyPr>
            <a:normAutofit/>
          </a:bodyPr>
          <a:lstStyle/>
          <a:p>
            <a:r>
              <a:rPr lang="pt-BR" sz="5400" b="1" dirty="0">
                <a:solidFill>
                  <a:srgbClr val="FF0000"/>
                </a:solidFill>
                <a:effectLst>
                  <a:outerShdw blurRad="38100" dist="38100" dir="2700000" algn="tl">
                    <a:srgbClr val="000000">
                      <a:alpha val="43137"/>
                    </a:srgbClr>
                  </a:outerShdw>
                </a:effectLst>
              </a:rPr>
              <a:t>Orientação a Objetos</a:t>
            </a:r>
          </a:p>
        </p:txBody>
      </p:sp>
      <p:sp>
        <p:nvSpPr>
          <p:cNvPr id="3" name="Espaço Reservado para Conteúdo 2">
            <a:extLst>
              <a:ext uri="{FF2B5EF4-FFF2-40B4-BE49-F238E27FC236}">
                <a16:creationId xmlns:a16="http://schemas.microsoft.com/office/drawing/2014/main" id="{315314BD-637F-8F42-D173-463052997C14}"/>
              </a:ext>
            </a:extLst>
          </p:cNvPr>
          <p:cNvSpPr>
            <a:spLocks noGrp="1"/>
          </p:cNvSpPr>
          <p:nvPr>
            <p:ph idx="1"/>
          </p:nvPr>
        </p:nvSpPr>
        <p:spPr/>
        <p:txBody>
          <a:bodyPr/>
          <a:lstStyle/>
          <a:p>
            <a:r>
              <a:rPr lang="pt-BR" sz="4000" b="1" dirty="0"/>
              <a:t>Classes</a:t>
            </a:r>
          </a:p>
          <a:p>
            <a:r>
              <a:rPr lang="pt-BR" sz="4000" b="1" dirty="0"/>
              <a:t>Atributos </a:t>
            </a:r>
          </a:p>
          <a:p>
            <a:r>
              <a:rPr lang="pt-BR" sz="4000" b="1" dirty="0"/>
              <a:t>Métodos</a:t>
            </a:r>
          </a:p>
          <a:p>
            <a:endParaRPr lang="pt-BR" sz="4000" b="1" dirty="0"/>
          </a:p>
          <a:p>
            <a:r>
              <a:rPr lang="pt-BR" sz="4000" b="1"/>
              <a:t>Como instanciar  </a:t>
            </a:r>
            <a:r>
              <a:rPr lang="pt-BR" sz="4000" b="1" dirty="0"/>
              <a:t>e exibir </a:t>
            </a:r>
            <a:r>
              <a:rPr lang="pt-BR" sz="4000" b="1"/>
              <a:t>atributos de uma classe?</a:t>
            </a:r>
            <a:endParaRPr lang="pt-BR" sz="4000" b="1" dirty="0"/>
          </a:p>
          <a:p>
            <a:endParaRPr lang="pt-BR" dirty="0"/>
          </a:p>
        </p:txBody>
      </p:sp>
    </p:spTree>
    <p:extLst>
      <p:ext uri="{BB962C8B-B14F-4D97-AF65-F5344CB8AC3E}">
        <p14:creationId xmlns:p14="http://schemas.microsoft.com/office/powerpoint/2010/main" val="314990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79B991-16BB-96E4-B6B3-DE1EE4222EEE}"/>
              </a:ext>
            </a:extLst>
          </p:cNvPr>
          <p:cNvSpPr>
            <a:spLocks noGrp="1"/>
          </p:cNvSpPr>
          <p:nvPr>
            <p:ph type="title"/>
          </p:nvPr>
        </p:nvSpPr>
        <p:spPr>
          <a:xfrm>
            <a:off x="838200" y="205274"/>
            <a:ext cx="10515600" cy="959822"/>
          </a:xfrm>
        </p:spPr>
        <p:txBody>
          <a:bodyPr>
            <a:normAutofit fontScale="90000"/>
          </a:bodyPr>
          <a:lstStyle/>
          <a:p>
            <a:r>
              <a:rPr kumimoji="0" lang="pt-BR" altLang="pt-BR" sz="4400" i="0" u="none" strike="noStrike" cap="none" normalizeH="0" baseline="0" dirty="0">
                <a:ln>
                  <a:noFill/>
                </a:ln>
                <a:solidFill>
                  <a:srgbClr val="FF0000"/>
                </a:solidFill>
                <a:effectLst>
                  <a:outerShdw blurRad="38100" dist="38100" dir="2700000" algn="tl">
                    <a:srgbClr val="000000">
                      <a:alpha val="43137"/>
                    </a:srgbClr>
                  </a:outerShdw>
                </a:effectLst>
                <a:latin typeface="Söhne"/>
              </a:rPr>
              <a:t>Orientação a Objetos: </a:t>
            </a:r>
            <a:r>
              <a:rPr kumimoji="0" lang="pt-BR" altLang="pt-BR" sz="4400" i="0" u="none" strike="noStrike" cap="none" normalizeH="0" baseline="0" dirty="0" err="1">
                <a:ln>
                  <a:noFill/>
                </a:ln>
                <a:solidFill>
                  <a:srgbClr val="FF0000"/>
                </a:solidFill>
                <a:effectLst>
                  <a:outerShdw blurRad="38100" dist="38100" dir="2700000" algn="tl">
                    <a:srgbClr val="000000">
                      <a:alpha val="43137"/>
                    </a:srgbClr>
                  </a:outerShdw>
                </a:effectLst>
                <a:latin typeface="Söhne"/>
              </a:rPr>
              <a:t>Oo</a:t>
            </a:r>
            <a:br>
              <a:rPr kumimoji="0" lang="pt-BR" altLang="pt-BR" sz="4400" i="0" u="none" strike="noStrike" cap="none" normalizeH="0" baseline="0" dirty="0">
                <a:ln>
                  <a:noFill/>
                </a:ln>
                <a:solidFill>
                  <a:srgbClr val="FF0000"/>
                </a:solidFill>
                <a:effectLst>
                  <a:outerShdw blurRad="38100" dist="38100" dir="2700000" algn="tl">
                    <a:srgbClr val="000000">
                      <a:alpha val="43137"/>
                    </a:srgbClr>
                  </a:outerShdw>
                </a:effectLst>
                <a:latin typeface="Söhne"/>
              </a:rPr>
            </a:br>
            <a:endParaRPr lang="pt-BR" dirty="0">
              <a:solidFill>
                <a:srgbClr val="FF0000"/>
              </a:solidFill>
              <a:effectLst>
                <a:outerShdw blurRad="38100" dist="38100" dir="2700000" algn="tl">
                  <a:srgbClr val="000000">
                    <a:alpha val="43137"/>
                  </a:srgbClr>
                </a:outerShdw>
              </a:effectLst>
            </a:endParaRPr>
          </a:p>
        </p:txBody>
      </p:sp>
      <p:sp>
        <p:nvSpPr>
          <p:cNvPr id="4" name="Rectangle 1">
            <a:extLst>
              <a:ext uri="{FF2B5EF4-FFF2-40B4-BE49-F238E27FC236}">
                <a16:creationId xmlns:a16="http://schemas.microsoft.com/office/drawing/2014/main" id="{FB745DA2-2582-EF3B-2899-2C3A36F685FA}"/>
              </a:ext>
            </a:extLst>
          </p:cNvPr>
          <p:cNvSpPr>
            <a:spLocks noGrp="1" noChangeArrowheads="1"/>
          </p:cNvSpPr>
          <p:nvPr>
            <p:ph idx="1"/>
          </p:nvPr>
        </p:nvSpPr>
        <p:spPr bwMode="auto">
          <a:xfrm>
            <a:off x="447675" y="1017037"/>
            <a:ext cx="11296650" cy="5635689"/>
          </a:xfrm>
          <a:prstGeom prst="rect">
            <a:avLst/>
          </a:prstGeom>
        </p:spPr>
        <p:txBody>
          <a:bodyPr vert="horz" lIns="91440" tIns="45720" rIns="91440" bIns="45720" rtlCol="0">
            <a:normAutofit lnSpcReduction="10000"/>
          </a:bodyPr>
          <a:lstStyle/>
          <a:p>
            <a:pPr algn="just" fontAlgn="base">
              <a:lnSpc>
                <a:spcPct val="100000"/>
              </a:lnSpc>
              <a:spcAft>
                <a:spcPts val="800"/>
              </a:spcAft>
            </a:pPr>
            <a:r>
              <a:rPr lang="pt-BR" altLang="pt-BR" dirty="0">
                <a:latin typeface="Arial" panose="020B0604020202020204" pitchFamily="34" charset="0"/>
                <a:ea typeface="Times New Roman" panose="02020603050405020304" pitchFamily="18" charset="0"/>
                <a:cs typeface="Arial" panose="020B0604020202020204" pitchFamily="34" charset="0"/>
              </a:rPr>
              <a:t>Na programação orientada a objetos, o programa é estruturado em torno de "objetos", que são representações de entidades do mundo real.</a:t>
            </a:r>
          </a:p>
          <a:p>
            <a:pPr algn="just" fontAlgn="base">
              <a:lnSpc>
                <a:spcPct val="100000"/>
              </a:lnSpc>
              <a:spcAft>
                <a:spcPts val="800"/>
              </a:spcAft>
            </a:pPr>
            <a:r>
              <a:rPr lang="pt-BR" altLang="pt-BR" dirty="0">
                <a:latin typeface="Arial" panose="020B0604020202020204" pitchFamily="34" charset="0"/>
                <a:ea typeface="Times New Roman" panose="02020603050405020304" pitchFamily="18" charset="0"/>
                <a:cs typeface="Arial" panose="020B0604020202020204" pitchFamily="34" charset="0"/>
              </a:rPr>
              <a:t>Cada objeto contém dados (atributos) e funcionalidades (métodos) que operam nesses dados.</a:t>
            </a:r>
          </a:p>
          <a:p>
            <a:pPr algn="just" fontAlgn="base">
              <a:lnSpc>
                <a:spcPct val="100000"/>
              </a:lnSpc>
              <a:spcAft>
                <a:spcPts val="800"/>
              </a:spcAft>
            </a:pPr>
            <a:r>
              <a:rPr lang="pt-BR" altLang="pt-BR" dirty="0">
                <a:latin typeface="Arial" panose="020B0604020202020204" pitchFamily="34" charset="0"/>
                <a:ea typeface="Times New Roman" panose="02020603050405020304" pitchFamily="18" charset="0"/>
                <a:cs typeface="Arial" panose="020B0604020202020204" pitchFamily="34" charset="0"/>
              </a:rPr>
              <a:t>O foco está na modelagem de objetos e suas interações.</a:t>
            </a:r>
          </a:p>
          <a:p>
            <a:pPr algn="just" fontAlgn="base">
              <a:lnSpc>
                <a:spcPct val="100000"/>
              </a:lnSpc>
              <a:spcAft>
                <a:spcPts val="800"/>
              </a:spcAft>
            </a:pPr>
            <a:r>
              <a:rPr lang="pt-BR" altLang="pt-BR" dirty="0">
                <a:latin typeface="Arial" panose="020B0604020202020204" pitchFamily="34" charset="0"/>
                <a:ea typeface="Times New Roman" panose="02020603050405020304" pitchFamily="18" charset="0"/>
                <a:cs typeface="Arial" panose="020B0604020202020204" pitchFamily="34" charset="0"/>
              </a:rPr>
              <a:t>Os objetos são geralmente encapsulados, o que significa que os detalhes internos são ocultos e só podem ser acessados através de interfaces definidas.</a:t>
            </a:r>
          </a:p>
          <a:p>
            <a:pPr fontAlgn="base">
              <a:lnSpc>
                <a:spcPct val="100000"/>
              </a:lnSpc>
              <a:spcAft>
                <a:spcPts val="800"/>
              </a:spcAft>
            </a:pPr>
            <a:br>
              <a:rPr lang="pt-BR" altLang="pt-BR" sz="1400" dirty="0">
                <a:latin typeface="Arial" panose="020B0604020202020204" pitchFamily="34" charset="0"/>
                <a:ea typeface="Times New Roman" panose="02020603050405020304" pitchFamily="18" charset="0"/>
                <a:cs typeface="Arial" panose="020B0604020202020204" pitchFamily="34" charset="0"/>
              </a:rPr>
            </a:br>
            <a:endParaRPr lang="pt-BR" altLang="pt-BR" sz="14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136559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352BE2-570E-CAE8-D6FA-1D9462D52CCD}"/>
              </a:ext>
            </a:extLst>
          </p:cNvPr>
          <p:cNvSpPr>
            <a:spLocks noGrp="1"/>
          </p:cNvSpPr>
          <p:nvPr>
            <p:ph type="title"/>
          </p:nvPr>
        </p:nvSpPr>
        <p:spPr>
          <a:xfrm>
            <a:off x="571066" y="131439"/>
            <a:ext cx="9326827" cy="689655"/>
          </a:xfrm>
        </p:spPr>
        <p:txBody>
          <a:bodyPr>
            <a:normAutofit fontScale="90000"/>
          </a:bodyPr>
          <a:lstStyle/>
          <a:p>
            <a:r>
              <a:rPr lang="pt-BR" b="1" dirty="0">
                <a:solidFill>
                  <a:srgbClr val="FF0000"/>
                </a:solidFill>
                <a:effectLst>
                  <a:outerShdw blurRad="38100" dist="38100" dir="2700000" algn="tl">
                    <a:srgbClr val="000000">
                      <a:alpha val="43137"/>
                    </a:srgbClr>
                  </a:outerShdw>
                </a:effectLst>
              </a:rPr>
              <a:t>Classes </a:t>
            </a:r>
          </a:p>
        </p:txBody>
      </p:sp>
      <p:sp>
        <p:nvSpPr>
          <p:cNvPr id="8" name="CaixaDeTexto 7">
            <a:extLst>
              <a:ext uri="{FF2B5EF4-FFF2-40B4-BE49-F238E27FC236}">
                <a16:creationId xmlns:a16="http://schemas.microsoft.com/office/drawing/2014/main" id="{569ABEDD-FEEA-1282-CC59-DACFFA1DD0EB}"/>
              </a:ext>
            </a:extLst>
          </p:cNvPr>
          <p:cNvSpPr txBox="1"/>
          <p:nvPr/>
        </p:nvSpPr>
        <p:spPr>
          <a:xfrm>
            <a:off x="389107" y="742677"/>
            <a:ext cx="11400816" cy="7294305"/>
          </a:xfrm>
          <a:prstGeom prst="rect">
            <a:avLst/>
          </a:prstGeom>
          <a:noFill/>
        </p:spPr>
        <p:txBody>
          <a:bodyPr wrap="square" rtlCol="0">
            <a:spAutoFit/>
          </a:bodyPr>
          <a:lstStyle/>
          <a:p>
            <a:pPr algn="l"/>
            <a:r>
              <a:rPr lang="pt-BR" sz="3200" b="0" i="0" dirty="0">
                <a:effectLst/>
                <a:latin typeface="Söhne"/>
              </a:rPr>
              <a:t>Em programação orientada a objetos, uma classe é como um modelo ou uma planta baixa para criar objetos pense na classe como uma </a:t>
            </a:r>
            <a:r>
              <a:rPr lang="pt-BR" sz="3200" b="1" i="0" dirty="0">
                <a:solidFill>
                  <a:srgbClr val="FF0000"/>
                </a:solidFill>
                <a:effectLst/>
                <a:latin typeface="Söhne"/>
              </a:rPr>
              <a:t>forma</a:t>
            </a:r>
            <a:r>
              <a:rPr lang="pt-BR" sz="3200" b="0" i="0" dirty="0">
                <a:effectLst/>
                <a:latin typeface="Söhne"/>
              </a:rPr>
              <a:t> de criar objetos. </a:t>
            </a:r>
            <a:endParaRPr lang="pt-BR" sz="3200" b="0" i="0" dirty="0">
              <a:effectLst/>
              <a:latin typeface="DVNHER+Calibri"/>
            </a:endParaRPr>
          </a:p>
          <a:p>
            <a:pPr algn="l"/>
            <a:endParaRPr lang="pt-BR" sz="3200" dirty="0">
              <a:solidFill>
                <a:srgbClr val="000000"/>
              </a:solidFill>
              <a:latin typeface="DVNHER+Calibri"/>
            </a:endParaRPr>
          </a:p>
          <a:p>
            <a:pPr algn="l"/>
            <a:r>
              <a:rPr lang="pt-BR" sz="3200" b="0" i="0" dirty="0">
                <a:solidFill>
                  <a:srgbClr val="000000"/>
                </a:solidFill>
                <a:effectLst/>
                <a:latin typeface="DVNHER+Calibri"/>
              </a:rPr>
              <a:t>A unidade fundamental da programação orientada a objetos é  a </a:t>
            </a:r>
            <a:r>
              <a:rPr lang="pt-BR" sz="3200" b="1" i="0" dirty="0">
                <a:solidFill>
                  <a:srgbClr val="000000"/>
                </a:solidFill>
                <a:effectLst/>
                <a:latin typeface="JRJDTU+Calibri-Bold"/>
              </a:rPr>
              <a:t>classe</a:t>
            </a:r>
            <a:r>
              <a:rPr lang="pt-BR" sz="3200" b="0" i="0" dirty="0">
                <a:solidFill>
                  <a:srgbClr val="000000"/>
                </a:solidFill>
                <a:effectLst/>
                <a:latin typeface="DVNHER+Calibri"/>
              </a:rPr>
              <a:t>.</a:t>
            </a:r>
          </a:p>
          <a:p>
            <a:pPr algn="l"/>
            <a:endParaRPr lang="pt-BR" sz="3200" b="0" i="0" dirty="0">
              <a:solidFill>
                <a:srgbClr val="000000"/>
              </a:solidFill>
              <a:effectLst/>
              <a:latin typeface="DVNHER+Calibri"/>
            </a:endParaRPr>
          </a:p>
          <a:p>
            <a:pPr algn="l"/>
            <a:r>
              <a:rPr lang="pt-BR" sz="3200" b="0" i="0" dirty="0">
                <a:solidFill>
                  <a:srgbClr val="000000"/>
                </a:solidFill>
                <a:effectLst/>
                <a:latin typeface="DVNHER+Calibri"/>
              </a:rPr>
              <a:t>A classe define o que os objetos devem ter (exemplo: tipo, cor, placa e número de portas...) e quais operações eles podem realizar.</a:t>
            </a:r>
          </a:p>
          <a:p>
            <a:pPr algn="l"/>
            <a:endParaRPr lang="pt-BR" sz="3200" dirty="0">
              <a:solidFill>
                <a:srgbClr val="000000"/>
              </a:solidFill>
              <a:latin typeface="DVNHER+Calibri"/>
            </a:endParaRPr>
          </a:p>
          <a:p>
            <a:pPr algn="l"/>
            <a:r>
              <a:rPr lang="pt-BR" sz="3200" b="0" i="0" dirty="0">
                <a:solidFill>
                  <a:srgbClr val="000000"/>
                </a:solidFill>
                <a:effectLst/>
                <a:latin typeface="DVNHER+Calibri"/>
              </a:rPr>
              <a:t>As classes definem a </a:t>
            </a:r>
            <a:r>
              <a:rPr lang="pt-BR" sz="3200" b="1" i="0" dirty="0">
                <a:solidFill>
                  <a:srgbClr val="000000"/>
                </a:solidFill>
                <a:effectLst/>
                <a:latin typeface="JRJDTU+Calibri-Bold"/>
              </a:rPr>
              <a:t>estrutura básica  para a construção de objetos</a:t>
            </a:r>
            <a:r>
              <a:rPr lang="pt-BR" sz="3200" b="0" i="0" dirty="0">
                <a:solidFill>
                  <a:srgbClr val="000000"/>
                </a:solidFill>
                <a:effectLst/>
                <a:latin typeface="DVNHER+Calibri"/>
              </a:rPr>
              <a:t>.</a:t>
            </a:r>
            <a:endParaRPr lang="pt-BR" sz="3200" b="0" i="0" dirty="0">
              <a:solidFill>
                <a:srgbClr val="2C2E36"/>
              </a:solidFill>
              <a:effectLst/>
              <a:latin typeface="Source Sans Pro" panose="020B0503030403020204" pitchFamily="34" charset="0"/>
            </a:endParaRPr>
          </a:p>
          <a:p>
            <a:pPr algn="l"/>
            <a:endParaRPr lang="pt-BR" sz="2800" b="0" i="0" dirty="0">
              <a:solidFill>
                <a:srgbClr val="2C2E36"/>
              </a:solidFill>
              <a:effectLst/>
              <a:latin typeface="Source Sans Pro" panose="020B0503030403020204" pitchFamily="34" charset="0"/>
            </a:endParaRPr>
          </a:p>
          <a:p>
            <a:pPr algn="l"/>
            <a:endParaRPr lang="pt-BR" sz="2800" b="0" i="0" dirty="0">
              <a:solidFill>
                <a:srgbClr val="2C2E36"/>
              </a:solidFill>
              <a:effectLst/>
              <a:latin typeface="Source Sans Pro" panose="020F0502020204030204" pitchFamily="34" charset="0"/>
            </a:endParaRPr>
          </a:p>
          <a:p>
            <a:endParaRPr lang="pt-BR" sz="2800" dirty="0"/>
          </a:p>
        </p:txBody>
      </p:sp>
    </p:spTree>
    <p:extLst>
      <p:ext uri="{BB962C8B-B14F-4D97-AF65-F5344CB8AC3E}">
        <p14:creationId xmlns:p14="http://schemas.microsoft.com/office/powerpoint/2010/main" val="316626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F1EF0D-7128-C8C2-0C75-0EC679196C49}"/>
              </a:ext>
            </a:extLst>
          </p:cNvPr>
          <p:cNvSpPr>
            <a:spLocks noGrp="1"/>
          </p:cNvSpPr>
          <p:nvPr>
            <p:ph type="title"/>
          </p:nvPr>
        </p:nvSpPr>
        <p:spPr>
          <a:xfrm>
            <a:off x="609599" y="65009"/>
            <a:ext cx="9326827" cy="1143000"/>
          </a:xfrm>
        </p:spPr>
        <p:txBody>
          <a:bodyPr/>
          <a:lstStyle/>
          <a:p>
            <a:r>
              <a:rPr lang="pt-BR" b="1" dirty="0">
                <a:solidFill>
                  <a:srgbClr val="FF0000"/>
                </a:solidFill>
                <a:effectLst>
                  <a:outerShdw blurRad="38100" dist="38100" dir="2700000" algn="tl">
                    <a:srgbClr val="000000">
                      <a:alpha val="43137"/>
                    </a:srgbClr>
                  </a:outerShdw>
                </a:effectLst>
              </a:rPr>
              <a:t>Instanciar classes </a:t>
            </a:r>
          </a:p>
        </p:txBody>
      </p:sp>
      <p:sp>
        <p:nvSpPr>
          <p:cNvPr id="3" name="Espaço Reservado para Conteúdo 2">
            <a:extLst>
              <a:ext uri="{FF2B5EF4-FFF2-40B4-BE49-F238E27FC236}">
                <a16:creationId xmlns:a16="http://schemas.microsoft.com/office/drawing/2014/main" id="{28652D36-744A-BF9E-04C3-9D79066EA6A5}"/>
              </a:ext>
            </a:extLst>
          </p:cNvPr>
          <p:cNvSpPr>
            <a:spLocks noGrp="1"/>
          </p:cNvSpPr>
          <p:nvPr>
            <p:ph idx="1"/>
          </p:nvPr>
        </p:nvSpPr>
        <p:spPr>
          <a:xfrm>
            <a:off x="702906" y="1208009"/>
            <a:ext cx="9878008" cy="4781128"/>
          </a:xfrm>
        </p:spPr>
        <p:txBody>
          <a:bodyPr>
            <a:normAutofit/>
          </a:bodyPr>
          <a:lstStyle/>
          <a:p>
            <a:pPr algn="just"/>
            <a:r>
              <a:rPr lang="pt-BR" altLang="pt-BR" sz="2800" dirty="0">
                <a:latin typeface="Arial" panose="020B0604020202020204" pitchFamily="34" charset="0"/>
                <a:cs typeface="Arial" panose="020B0604020202020204" pitchFamily="34" charset="0"/>
              </a:rPr>
              <a:t>Instanciar classe significa </a:t>
            </a:r>
            <a:r>
              <a:rPr lang="pt-BR" sz="2800" b="0" i="0" dirty="0">
                <a:effectLst/>
                <a:latin typeface="Arial" panose="020B0604020202020204" pitchFamily="34" charset="0"/>
                <a:cs typeface="Arial" panose="020B0604020202020204" pitchFamily="34" charset="0"/>
              </a:rPr>
              <a:t>criar um objeto específico com base no modelo fornecido pela classe. Quando você instancia uma classe, está essencialmente criando uma cópia dessa classe que pode ser usada para representar um objeto específico no seu programa.</a:t>
            </a:r>
          </a:p>
          <a:p>
            <a:pPr algn="just"/>
            <a:endParaRPr lang="pt-BR" altLang="pt-BR" sz="2800" dirty="0">
              <a:latin typeface="Arial" panose="020B0604020202020204" pitchFamily="34" charset="0"/>
              <a:cs typeface="Arial" panose="020B0604020202020204" pitchFamily="34" charset="0"/>
            </a:endParaRPr>
          </a:p>
          <a:p>
            <a:r>
              <a:rPr lang="pt-BR" sz="3000" b="0" i="0" dirty="0">
                <a:solidFill>
                  <a:srgbClr val="374151"/>
                </a:solidFill>
                <a:effectLst/>
                <a:latin typeface="Söhne"/>
              </a:rPr>
              <a:t>A instância herda as características (atributos) e comportamentos (métodos) definidos pela classe, mas pode ter valores específicos para seus próprios atributos.</a:t>
            </a:r>
            <a:endParaRPr lang="pt-BR" sz="5800" dirty="0"/>
          </a:p>
        </p:txBody>
      </p:sp>
    </p:spTree>
    <p:extLst>
      <p:ext uri="{BB962C8B-B14F-4D97-AF65-F5344CB8AC3E}">
        <p14:creationId xmlns:p14="http://schemas.microsoft.com/office/powerpoint/2010/main" val="329210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D7A0B0-2A28-5519-EC96-B80CB064184C}"/>
              </a:ext>
            </a:extLst>
          </p:cNvPr>
          <p:cNvSpPr>
            <a:spLocks noGrp="1"/>
          </p:cNvSpPr>
          <p:nvPr>
            <p:ph type="title"/>
          </p:nvPr>
        </p:nvSpPr>
        <p:spPr/>
        <p:txBody>
          <a:bodyPr/>
          <a:lstStyle/>
          <a:p>
            <a:r>
              <a:rPr lang="pt-BR" b="1" dirty="0">
                <a:solidFill>
                  <a:srgbClr val="FF0000"/>
                </a:solidFill>
                <a:effectLst>
                  <a:outerShdw blurRad="38100" dist="38100" dir="2700000" algn="tl">
                    <a:srgbClr val="000000">
                      <a:alpha val="43137"/>
                    </a:srgbClr>
                  </a:outerShdw>
                </a:effectLst>
              </a:rPr>
              <a:t>Criando classes</a:t>
            </a:r>
          </a:p>
        </p:txBody>
      </p:sp>
      <p:sp>
        <p:nvSpPr>
          <p:cNvPr id="3" name="Espaço Reservado para Conteúdo 2">
            <a:extLst>
              <a:ext uri="{FF2B5EF4-FFF2-40B4-BE49-F238E27FC236}">
                <a16:creationId xmlns:a16="http://schemas.microsoft.com/office/drawing/2014/main" id="{EC047240-1F43-11B1-6CCA-DA9BABB2F056}"/>
              </a:ext>
            </a:extLst>
          </p:cNvPr>
          <p:cNvSpPr>
            <a:spLocks noGrp="1"/>
          </p:cNvSpPr>
          <p:nvPr>
            <p:ph idx="1"/>
          </p:nvPr>
        </p:nvSpPr>
        <p:spPr/>
        <p:txBody>
          <a:bodyPr/>
          <a:lstStyle/>
          <a:p>
            <a:r>
              <a:rPr lang="pt-BR" dirty="0" err="1"/>
              <a:t>class</a:t>
            </a:r>
            <a:r>
              <a:rPr lang="pt-BR" dirty="0"/>
              <a:t> Pessoa {</a:t>
            </a:r>
          </a:p>
          <a:p>
            <a:r>
              <a:rPr lang="pt-BR" dirty="0"/>
              <a:t>	</a:t>
            </a:r>
            <a:r>
              <a:rPr lang="pt-BR" dirty="0" err="1"/>
              <a:t>public</a:t>
            </a:r>
            <a:r>
              <a:rPr lang="pt-BR" dirty="0"/>
              <a:t> $nome;</a:t>
            </a:r>
          </a:p>
          <a:p>
            <a:r>
              <a:rPr lang="pt-BR" dirty="0"/>
              <a:t>	</a:t>
            </a:r>
            <a:r>
              <a:rPr lang="pt-BR" dirty="0" err="1"/>
              <a:t>public</a:t>
            </a:r>
            <a:r>
              <a:rPr lang="pt-BR" dirty="0"/>
              <a:t> $idade;</a:t>
            </a:r>
          </a:p>
          <a:p>
            <a:r>
              <a:rPr lang="pt-BR" dirty="0"/>
              <a:t> } </a:t>
            </a:r>
          </a:p>
          <a:p>
            <a:r>
              <a:rPr lang="pt-BR" dirty="0"/>
              <a:t>ATRIBUTOS</a:t>
            </a:r>
          </a:p>
          <a:p>
            <a:r>
              <a:rPr lang="pt-BR" dirty="0"/>
              <a:t> (SÃO AS CARACTERISTICAS DA CLASSE)</a:t>
            </a:r>
          </a:p>
          <a:p>
            <a:endParaRPr lang="pt-BR" dirty="0"/>
          </a:p>
        </p:txBody>
      </p:sp>
      <p:cxnSp>
        <p:nvCxnSpPr>
          <p:cNvPr id="5" name="Conector reto 4">
            <a:extLst>
              <a:ext uri="{FF2B5EF4-FFF2-40B4-BE49-F238E27FC236}">
                <a16:creationId xmlns:a16="http://schemas.microsoft.com/office/drawing/2014/main" id="{7144506E-3C93-D6DF-7BBD-7FCF0DB33E7F}"/>
              </a:ext>
            </a:extLst>
          </p:cNvPr>
          <p:cNvCxnSpPr/>
          <p:nvPr/>
        </p:nvCxnSpPr>
        <p:spPr>
          <a:xfrm>
            <a:off x="4095345" y="1994170"/>
            <a:ext cx="1507787" cy="807396"/>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6" name="Conector reto 5">
            <a:extLst>
              <a:ext uri="{FF2B5EF4-FFF2-40B4-BE49-F238E27FC236}">
                <a16:creationId xmlns:a16="http://schemas.microsoft.com/office/drawing/2014/main" id="{27D212D1-C999-E528-2AC2-28008963B878}"/>
              </a:ext>
            </a:extLst>
          </p:cNvPr>
          <p:cNvCxnSpPr>
            <a:cxnSpLocks/>
          </p:cNvCxnSpPr>
          <p:nvPr/>
        </p:nvCxnSpPr>
        <p:spPr>
          <a:xfrm flipH="1">
            <a:off x="4095345" y="2801566"/>
            <a:ext cx="1507787" cy="963038"/>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9" name="CaixaDeTexto 8">
            <a:extLst>
              <a:ext uri="{FF2B5EF4-FFF2-40B4-BE49-F238E27FC236}">
                <a16:creationId xmlns:a16="http://schemas.microsoft.com/office/drawing/2014/main" id="{053EA052-2DFB-9CB8-8EC8-4BE176750744}"/>
              </a:ext>
            </a:extLst>
          </p:cNvPr>
          <p:cNvSpPr txBox="1"/>
          <p:nvPr/>
        </p:nvSpPr>
        <p:spPr>
          <a:xfrm>
            <a:off x="5758774" y="2538919"/>
            <a:ext cx="1838528" cy="584775"/>
          </a:xfrm>
          <a:prstGeom prst="rect">
            <a:avLst/>
          </a:prstGeom>
          <a:noFill/>
        </p:spPr>
        <p:txBody>
          <a:bodyPr wrap="square" rtlCol="0">
            <a:spAutoFit/>
          </a:bodyPr>
          <a:lstStyle/>
          <a:p>
            <a:r>
              <a:rPr lang="pt-BR" sz="3200" dirty="0"/>
              <a:t>Atributos</a:t>
            </a:r>
          </a:p>
        </p:txBody>
      </p:sp>
    </p:spTree>
    <p:extLst>
      <p:ext uri="{BB962C8B-B14F-4D97-AF65-F5344CB8AC3E}">
        <p14:creationId xmlns:p14="http://schemas.microsoft.com/office/powerpoint/2010/main" val="2054615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D7A0B0-2A28-5519-EC96-B80CB064184C}"/>
              </a:ext>
            </a:extLst>
          </p:cNvPr>
          <p:cNvSpPr>
            <a:spLocks noGrp="1"/>
          </p:cNvSpPr>
          <p:nvPr>
            <p:ph type="title"/>
          </p:nvPr>
        </p:nvSpPr>
        <p:spPr>
          <a:xfrm>
            <a:off x="609599" y="0"/>
            <a:ext cx="9326827" cy="1143000"/>
          </a:xfrm>
        </p:spPr>
        <p:txBody>
          <a:bodyPr/>
          <a:lstStyle/>
          <a:p>
            <a:r>
              <a:rPr lang="pt-BR" b="1" dirty="0">
                <a:solidFill>
                  <a:srgbClr val="FF0000"/>
                </a:solidFill>
                <a:effectLst>
                  <a:outerShdw blurRad="38100" dist="38100" dir="2700000" algn="tl">
                    <a:srgbClr val="000000">
                      <a:alpha val="43137"/>
                    </a:srgbClr>
                  </a:outerShdw>
                </a:effectLst>
              </a:rPr>
              <a:t>Criando classes / métodos ou ações</a:t>
            </a:r>
          </a:p>
        </p:txBody>
      </p:sp>
      <p:sp>
        <p:nvSpPr>
          <p:cNvPr id="3" name="Espaço Reservado para Conteúdo 2">
            <a:extLst>
              <a:ext uri="{FF2B5EF4-FFF2-40B4-BE49-F238E27FC236}">
                <a16:creationId xmlns:a16="http://schemas.microsoft.com/office/drawing/2014/main" id="{EC047240-1F43-11B1-6CCA-DA9BABB2F056}"/>
              </a:ext>
            </a:extLst>
          </p:cNvPr>
          <p:cNvSpPr>
            <a:spLocks noGrp="1"/>
          </p:cNvSpPr>
          <p:nvPr>
            <p:ph idx="1"/>
          </p:nvPr>
        </p:nvSpPr>
        <p:spPr>
          <a:xfrm>
            <a:off x="609599" y="1374040"/>
            <a:ext cx="9326827" cy="4781128"/>
          </a:xfrm>
        </p:spPr>
        <p:txBody>
          <a:bodyPr>
            <a:normAutofit fontScale="92500"/>
          </a:bodyPr>
          <a:lstStyle/>
          <a:p>
            <a:r>
              <a:rPr lang="pt-BR" sz="2400" dirty="0" err="1"/>
              <a:t>class</a:t>
            </a:r>
            <a:r>
              <a:rPr lang="pt-BR" sz="2400" dirty="0"/>
              <a:t> Pessoa {</a:t>
            </a:r>
          </a:p>
          <a:p>
            <a:r>
              <a:rPr lang="pt-BR" sz="2400" dirty="0"/>
              <a:t>	</a:t>
            </a:r>
            <a:r>
              <a:rPr lang="pt-BR" sz="2400" dirty="0" err="1"/>
              <a:t>public</a:t>
            </a:r>
            <a:r>
              <a:rPr lang="pt-BR" sz="2400" dirty="0"/>
              <a:t> $nome;</a:t>
            </a:r>
          </a:p>
          <a:p>
            <a:r>
              <a:rPr lang="pt-BR" sz="2400" dirty="0"/>
              <a:t>	</a:t>
            </a:r>
            <a:r>
              <a:rPr lang="pt-BR" sz="2400" dirty="0" err="1"/>
              <a:t>public</a:t>
            </a:r>
            <a:r>
              <a:rPr lang="pt-BR" sz="2400" dirty="0"/>
              <a:t> $idade;</a:t>
            </a:r>
          </a:p>
          <a:p>
            <a:r>
              <a:rPr lang="pt-BR" sz="2400" dirty="0"/>
              <a:t> 	</a:t>
            </a:r>
          </a:p>
          <a:p>
            <a:endParaRPr lang="pt-BR" sz="2400" dirty="0"/>
          </a:p>
          <a:p>
            <a:r>
              <a:rPr lang="pt-BR" sz="2400" dirty="0"/>
              <a:t>	</a:t>
            </a:r>
            <a:r>
              <a:rPr lang="pt-BR" sz="2400" dirty="0" err="1"/>
              <a:t>public</a:t>
            </a:r>
            <a:r>
              <a:rPr lang="pt-BR" sz="2400" dirty="0"/>
              <a:t> </a:t>
            </a:r>
            <a:r>
              <a:rPr lang="pt-BR" sz="2400" dirty="0" err="1"/>
              <a:t>function</a:t>
            </a:r>
            <a:r>
              <a:rPr lang="pt-BR" sz="2400" dirty="0"/>
              <a:t> Falar(){</a:t>
            </a:r>
            <a:br>
              <a:rPr lang="pt-BR" sz="2400" dirty="0"/>
            </a:br>
            <a:r>
              <a:rPr lang="pt-BR" sz="2400" dirty="0"/>
              <a:t> 	</a:t>
            </a:r>
            <a:r>
              <a:rPr lang="pt-BR" sz="2400" dirty="0" err="1"/>
              <a:t>echo</a:t>
            </a:r>
            <a:r>
              <a:rPr lang="pt-BR" sz="2400" dirty="0"/>
              <a:t> “falou”;</a:t>
            </a:r>
            <a:br>
              <a:rPr lang="pt-BR" sz="2400" dirty="0"/>
            </a:br>
            <a:r>
              <a:rPr lang="pt-BR" sz="2400" dirty="0"/>
              <a:t>           }</a:t>
            </a:r>
          </a:p>
          <a:p>
            <a:r>
              <a:rPr lang="pt-BR" sz="2400" dirty="0"/>
              <a:t>} </a:t>
            </a:r>
          </a:p>
          <a:p>
            <a:r>
              <a:rPr lang="pt-BR" sz="3600" b="0" i="0" dirty="0">
                <a:effectLst/>
                <a:latin typeface="Söhne"/>
              </a:rPr>
              <a:t>Os métodos são funções associadas a uma classe que definem o comportamento dos objetos dessa classe.</a:t>
            </a:r>
            <a:endParaRPr lang="pt-BR" sz="5400" dirty="0"/>
          </a:p>
        </p:txBody>
      </p:sp>
      <p:cxnSp>
        <p:nvCxnSpPr>
          <p:cNvPr id="6" name="Conector reto 5">
            <a:extLst>
              <a:ext uri="{FF2B5EF4-FFF2-40B4-BE49-F238E27FC236}">
                <a16:creationId xmlns:a16="http://schemas.microsoft.com/office/drawing/2014/main" id="{27D212D1-C999-E528-2AC2-28008963B878}"/>
              </a:ext>
            </a:extLst>
          </p:cNvPr>
          <p:cNvCxnSpPr>
            <a:cxnSpLocks/>
            <a:stCxn id="9" idx="1"/>
          </p:cNvCxnSpPr>
          <p:nvPr/>
        </p:nvCxnSpPr>
        <p:spPr>
          <a:xfrm flipH="1" flipV="1">
            <a:off x="4951379" y="3737844"/>
            <a:ext cx="1945531" cy="26760"/>
          </a:xfrm>
          <a:prstGeom prst="line">
            <a:avLst/>
          </a:prstGeom>
          <a:ln w="7620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9" name="CaixaDeTexto 8">
            <a:extLst>
              <a:ext uri="{FF2B5EF4-FFF2-40B4-BE49-F238E27FC236}">
                <a16:creationId xmlns:a16="http://schemas.microsoft.com/office/drawing/2014/main" id="{053EA052-2DFB-9CB8-8EC8-4BE176750744}"/>
              </a:ext>
            </a:extLst>
          </p:cNvPr>
          <p:cNvSpPr txBox="1"/>
          <p:nvPr/>
        </p:nvSpPr>
        <p:spPr>
          <a:xfrm>
            <a:off x="6896910" y="3472216"/>
            <a:ext cx="1838528" cy="584775"/>
          </a:xfrm>
          <a:prstGeom prst="rect">
            <a:avLst/>
          </a:prstGeom>
          <a:noFill/>
        </p:spPr>
        <p:txBody>
          <a:bodyPr wrap="square" rtlCol="0">
            <a:spAutoFit/>
          </a:bodyPr>
          <a:lstStyle/>
          <a:p>
            <a:r>
              <a:rPr lang="pt-BR" sz="3200" dirty="0"/>
              <a:t>Métodos</a:t>
            </a:r>
          </a:p>
        </p:txBody>
      </p:sp>
      <p:grpSp>
        <p:nvGrpSpPr>
          <p:cNvPr id="11" name="Agrupar 10">
            <a:extLst>
              <a:ext uri="{FF2B5EF4-FFF2-40B4-BE49-F238E27FC236}">
                <a16:creationId xmlns:a16="http://schemas.microsoft.com/office/drawing/2014/main" id="{DCC9512A-261A-A372-C8CF-7574AD954BFE}"/>
              </a:ext>
            </a:extLst>
          </p:cNvPr>
          <p:cNvGrpSpPr/>
          <p:nvPr/>
        </p:nvGrpSpPr>
        <p:grpSpPr>
          <a:xfrm>
            <a:off x="4426087" y="1250004"/>
            <a:ext cx="3570050" cy="1448760"/>
            <a:chOff x="4863831" y="1216619"/>
            <a:chExt cx="3501957" cy="1770434"/>
          </a:xfrm>
        </p:grpSpPr>
        <p:cxnSp>
          <p:nvCxnSpPr>
            <p:cNvPr id="7" name="Conector reto 6">
              <a:extLst>
                <a:ext uri="{FF2B5EF4-FFF2-40B4-BE49-F238E27FC236}">
                  <a16:creationId xmlns:a16="http://schemas.microsoft.com/office/drawing/2014/main" id="{88CCB001-A2C4-9DF9-5C7B-2DC17E7E2081}"/>
                </a:ext>
              </a:extLst>
            </p:cNvPr>
            <p:cNvCxnSpPr/>
            <p:nvPr/>
          </p:nvCxnSpPr>
          <p:spPr>
            <a:xfrm>
              <a:off x="4863831" y="1216619"/>
              <a:ext cx="1507787" cy="807396"/>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8" name="Conector reto 7">
              <a:extLst>
                <a:ext uri="{FF2B5EF4-FFF2-40B4-BE49-F238E27FC236}">
                  <a16:creationId xmlns:a16="http://schemas.microsoft.com/office/drawing/2014/main" id="{EE7721EB-6222-6F52-9D6D-0C077F3E4123}"/>
                </a:ext>
              </a:extLst>
            </p:cNvPr>
            <p:cNvCxnSpPr>
              <a:cxnSpLocks/>
            </p:cNvCxnSpPr>
            <p:nvPr/>
          </p:nvCxnSpPr>
          <p:spPr>
            <a:xfrm flipH="1">
              <a:off x="4863831" y="2024015"/>
              <a:ext cx="1507787" cy="963038"/>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10" name="CaixaDeTexto 9">
              <a:extLst>
                <a:ext uri="{FF2B5EF4-FFF2-40B4-BE49-F238E27FC236}">
                  <a16:creationId xmlns:a16="http://schemas.microsoft.com/office/drawing/2014/main" id="{DFD5A776-4BFB-FDC7-2C74-628B5BE88E10}"/>
                </a:ext>
              </a:extLst>
            </p:cNvPr>
            <p:cNvSpPr txBox="1"/>
            <p:nvPr/>
          </p:nvSpPr>
          <p:spPr>
            <a:xfrm>
              <a:off x="6527260" y="1761368"/>
              <a:ext cx="1838528" cy="584775"/>
            </a:xfrm>
            <a:prstGeom prst="rect">
              <a:avLst/>
            </a:prstGeom>
            <a:noFill/>
          </p:spPr>
          <p:txBody>
            <a:bodyPr wrap="square" rtlCol="0">
              <a:spAutoFit/>
            </a:bodyPr>
            <a:lstStyle/>
            <a:p>
              <a:r>
                <a:rPr lang="pt-BR" sz="3200" dirty="0"/>
                <a:t>Atributos</a:t>
              </a:r>
            </a:p>
          </p:txBody>
        </p:sp>
      </p:grpSp>
    </p:spTree>
    <p:extLst>
      <p:ext uri="{BB962C8B-B14F-4D97-AF65-F5344CB8AC3E}">
        <p14:creationId xmlns:p14="http://schemas.microsoft.com/office/powerpoint/2010/main" val="385303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21C126-5AE7-A1D6-DEDE-A4A548FB338D}"/>
              </a:ext>
            </a:extLst>
          </p:cNvPr>
          <p:cNvSpPr>
            <a:spLocks noGrp="1"/>
          </p:cNvSpPr>
          <p:nvPr>
            <p:ph type="title"/>
          </p:nvPr>
        </p:nvSpPr>
        <p:spPr>
          <a:xfrm>
            <a:off x="838200" y="27500"/>
            <a:ext cx="10515600" cy="1325563"/>
          </a:xfrm>
        </p:spPr>
        <p:txBody>
          <a:bodyPr/>
          <a:lstStyle/>
          <a:p>
            <a:r>
              <a:rPr lang="pt-BR" b="1" dirty="0">
                <a:solidFill>
                  <a:srgbClr val="FF0000"/>
                </a:solidFill>
                <a:effectLst>
                  <a:outerShdw blurRad="38100" dist="38100" dir="2700000" algn="tl">
                    <a:srgbClr val="000000">
                      <a:alpha val="43137"/>
                    </a:srgbClr>
                  </a:outerShdw>
                </a:effectLst>
              </a:rPr>
              <a:t>Instanciando uma classe</a:t>
            </a:r>
          </a:p>
        </p:txBody>
      </p:sp>
      <p:sp>
        <p:nvSpPr>
          <p:cNvPr id="3" name="Espaço Reservado para Conteúdo 2">
            <a:extLst>
              <a:ext uri="{FF2B5EF4-FFF2-40B4-BE49-F238E27FC236}">
                <a16:creationId xmlns:a16="http://schemas.microsoft.com/office/drawing/2014/main" id="{1B59E99E-8C55-09B5-2E33-75F1E49C910E}"/>
              </a:ext>
            </a:extLst>
          </p:cNvPr>
          <p:cNvSpPr>
            <a:spLocks noGrp="1"/>
          </p:cNvSpPr>
          <p:nvPr>
            <p:ph idx="1"/>
          </p:nvPr>
        </p:nvSpPr>
        <p:spPr>
          <a:xfrm>
            <a:off x="838200" y="1266092"/>
            <a:ext cx="10515600" cy="5226783"/>
          </a:xfrm>
        </p:spPr>
        <p:txBody>
          <a:bodyPr>
            <a:normAutofit/>
          </a:bodyPr>
          <a:lstStyle/>
          <a:p>
            <a:pPr marL="0" indent="0">
              <a:buNone/>
            </a:pPr>
            <a:r>
              <a:rPr lang="pt-BR" b="0" i="0" dirty="0">
                <a:solidFill>
                  <a:srgbClr val="374151"/>
                </a:solidFill>
                <a:effectLst/>
                <a:latin typeface="Arial" panose="020B0604020202020204" pitchFamily="34" charset="0"/>
                <a:cs typeface="Arial" panose="020B0604020202020204" pitchFamily="34" charset="0"/>
              </a:rPr>
              <a:t>Instanciar uma classe significa criar um objeto específico com base no modelo ou na definição fornecida pela classe.(a classe é o MOLDE)</a:t>
            </a:r>
            <a:endParaRPr lang="pt-BR" dirty="0">
              <a:solidFill>
                <a:srgbClr val="374151"/>
              </a:solidFill>
              <a:latin typeface="Arial" panose="020B0604020202020204" pitchFamily="34" charset="0"/>
              <a:cs typeface="Arial" panose="020B0604020202020204" pitchFamily="34" charset="0"/>
            </a:endParaRPr>
          </a:p>
          <a:p>
            <a:pPr marL="0" indent="0">
              <a:buNone/>
            </a:pPr>
            <a:r>
              <a:rPr lang="pt-BR" b="0" i="0" dirty="0">
                <a:solidFill>
                  <a:srgbClr val="374151"/>
                </a:solidFill>
                <a:effectLst/>
                <a:latin typeface="Arial" panose="020B0604020202020204" pitchFamily="34" charset="0"/>
                <a:cs typeface="Arial" panose="020B0604020202020204" pitchFamily="34" charset="0"/>
              </a:rPr>
              <a:t>Quando você instancia uma classe, você está efetivamente criando uma cópia dessa classe que pode ser usada para representar um objeto em seu programa.</a:t>
            </a:r>
          </a:p>
          <a:p>
            <a:pPr marL="0" indent="0">
              <a:buNone/>
            </a:pPr>
            <a:r>
              <a:rPr lang="pt-BR" b="0" i="0" dirty="0">
                <a:solidFill>
                  <a:srgbClr val="374151"/>
                </a:solidFill>
                <a:effectLst/>
                <a:latin typeface="Söhne"/>
              </a:rPr>
              <a:t>Em resumo, instanciar uma classe é criar um objeto específico com base na definição da classe, permitindo a utilização das características e comportamentos dessa classe em seu programa.</a:t>
            </a:r>
            <a:r>
              <a:rPr lang="pt-BR" b="0" i="0" dirty="0">
                <a:solidFill>
                  <a:srgbClr val="374151"/>
                </a:solidFill>
                <a:effectLst/>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1389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CB3F41-AB80-88E9-9637-6A855BB0C88D}"/>
              </a:ext>
            </a:extLst>
          </p:cNvPr>
          <p:cNvSpPr>
            <a:spLocks noGrp="1"/>
          </p:cNvSpPr>
          <p:nvPr>
            <p:ph type="title"/>
          </p:nvPr>
        </p:nvSpPr>
        <p:spPr>
          <a:xfrm>
            <a:off x="609599" y="0"/>
            <a:ext cx="9326827" cy="1143000"/>
          </a:xfrm>
        </p:spPr>
        <p:txBody>
          <a:bodyPr>
            <a:normAutofit/>
          </a:bodyPr>
          <a:lstStyle/>
          <a:p>
            <a:r>
              <a:rPr lang="pt-BR" sz="5400" b="1" dirty="0">
                <a:solidFill>
                  <a:srgbClr val="FF0000"/>
                </a:solidFill>
                <a:effectLst>
                  <a:outerShdw blurRad="38100" dist="38100" dir="2700000" algn="tl">
                    <a:srgbClr val="000000">
                      <a:alpha val="43137"/>
                    </a:srgbClr>
                  </a:outerShdw>
                </a:effectLst>
              </a:rPr>
              <a:t>Instanciando nossa classe</a:t>
            </a:r>
          </a:p>
        </p:txBody>
      </p:sp>
      <p:sp>
        <p:nvSpPr>
          <p:cNvPr id="3" name="Espaço Reservado para Conteúdo 2">
            <a:extLst>
              <a:ext uri="{FF2B5EF4-FFF2-40B4-BE49-F238E27FC236}">
                <a16:creationId xmlns:a16="http://schemas.microsoft.com/office/drawing/2014/main" id="{BC51AC60-DB22-101F-C792-035EE619EE85}"/>
              </a:ext>
            </a:extLst>
          </p:cNvPr>
          <p:cNvSpPr>
            <a:spLocks noGrp="1"/>
          </p:cNvSpPr>
          <p:nvPr>
            <p:ph idx="1"/>
          </p:nvPr>
        </p:nvSpPr>
        <p:spPr>
          <a:xfrm>
            <a:off x="609598" y="1142999"/>
            <a:ext cx="9682266" cy="5393987"/>
          </a:xfrm>
        </p:spPr>
        <p:txBody>
          <a:bodyPr/>
          <a:lstStyle/>
          <a:p>
            <a:r>
              <a:rPr lang="pt-BR" sz="3200" dirty="0" err="1"/>
              <a:t>class</a:t>
            </a:r>
            <a:r>
              <a:rPr lang="pt-BR" sz="3200" dirty="0"/>
              <a:t> Pessoa {</a:t>
            </a:r>
          </a:p>
          <a:p>
            <a:r>
              <a:rPr lang="pt-BR" sz="3200" dirty="0"/>
              <a:t>	</a:t>
            </a:r>
            <a:r>
              <a:rPr lang="pt-BR" sz="3200" dirty="0" err="1"/>
              <a:t>public</a:t>
            </a:r>
            <a:r>
              <a:rPr lang="pt-BR" sz="3200" dirty="0"/>
              <a:t> $nome;</a:t>
            </a:r>
          </a:p>
          <a:p>
            <a:r>
              <a:rPr lang="pt-BR" sz="3200" dirty="0"/>
              <a:t>	</a:t>
            </a:r>
            <a:r>
              <a:rPr lang="pt-BR" sz="3200" dirty="0" err="1"/>
              <a:t>public</a:t>
            </a:r>
            <a:r>
              <a:rPr lang="pt-BR" sz="3200" dirty="0"/>
              <a:t> $idade;</a:t>
            </a:r>
          </a:p>
          <a:p>
            <a:r>
              <a:rPr lang="pt-BR" sz="3200" dirty="0"/>
              <a:t> 	</a:t>
            </a:r>
            <a:r>
              <a:rPr lang="pt-BR" sz="3200" dirty="0" err="1"/>
              <a:t>public</a:t>
            </a:r>
            <a:r>
              <a:rPr lang="pt-BR" sz="3200" dirty="0"/>
              <a:t> </a:t>
            </a:r>
            <a:r>
              <a:rPr lang="pt-BR" sz="3200" dirty="0" err="1"/>
              <a:t>function</a:t>
            </a:r>
            <a:r>
              <a:rPr lang="pt-BR" sz="3200" dirty="0"/>
              <a:t> Falar(){</a:t>
            </a:r>
            <a:br>
              <a:rPr lang="pt-BR" sz="3200" dirty="0"/>
            </a:br>
            <a:r>
              <a:rPr lang="pt-BR" sz="3200" dirty="0"/>
              <a:t> 	</a:t>
            </a:r>
            <a:r>
              <a:rPr lang="pt-BR" sz="3200" dirty="0" err="1"/>
              <a:t>echo</a:t>
            </a:r>
            <a:r>
              <a:rPr lang="pt-BR" sz="3200" dirty="0"/>
              <a:t> “falou”;</a:t>
            </a:r>
            <a:br>
              <a:rPr lang="pt-BR" sz="3200" dirty="0"/>
            </a:br>
            <a:r>
              <a:rPr lang="pt-BR" sz="3200" dirty="0"/>
              <a:t>           }</a:t>
            </a:r>
          </a:p>
          <a:p>
            <a:r>
              <a:rPr lang="pt-BR" sz="3200" dirty="0"/>
              <a:t>} </a:t>
            </a:r>
          </a:p>
          <a:p>
            <a:r>
              <a:rPr lang="pt-BR" dirty="0"/>
              <a:t>$aluno = new Pessoa();</a:t>
            </a:r>
            <a:endParaRPr lang="pt-BR" sz="3200" dirty="0"/>
          </a:p>
          <a:p>
            <a:r>
              <a:rPr lang="pt-BR" dirty="0" err="1"/>
              <a:t>var_dump</a:t>
            </a:r>
            <a:r>
              <a:rPr lang="pt-BR" dirty="0"/>
              <a:t>($aluno);</a:t>
            </a:r>
          </a:p>
        </p:txBody>
      </p:sp>
    </p:spTree>
    <p:extLst>
      <p:ext uri="{BB962C8B-B14F-4D97-AF65-F5344CB8AC3E}">
        <p14:creationId xmlns:p14="http://schemas.microsoft.com/office/powerpoint/2010/main" val="399244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CB3F41-AB80-88E9-9637-6A855BB0C88D}"/>
              </a:ext>
            </a:extLst>
          </p:cNvPr>
          <p:cNvSpPr>
            <a:spLocks noGrp="1"/>
          </p:cNvSpPr>
          <p:nvPr>
            <p:ph type="title"/>
          </p:nvPr>
        </p:nvSpPr>
        <p:spPr>
          <a:xfrm>
            <a:off x="609599" y="0"/>
            <a:ext cx="10567482" cy="1143000"/>
          </a:xfrm>
        </p:spPr>
        <p:txBody>
          <a:bodyPr>
            <a:normAutofit fontScale="90000"/>
          </a:bodyPr>
          <a:lstStyle/>
          <a:p>
            <a:r>
              <a:rPr lang="pt-BR" sz="5400" b="1" dirty="0">
                <a:solidFill>
                  <a:srgbClr val="FF0000"/>
                </a:solidFill>
                <a:effectLst>
                  <a:outerShdw blurRad="38100" dist="38100" dir="2700000" algn="tl">
                    <a:srgbClr val="000000">
                      <a:alpha val="43137"/>
                    </a:srgbClr>
                  </a:outerShdw>
                </a:effectLst>
              </a:rPr>
              <a:t>Utilizando atributos dentro da classe</a:t>
            </a:r>
          </a:p>
        </p:txBody>
      </p:sp>
      <p:sp>
        <p:nvSpPr>
          <p:cNvPr id="3" name="Espaço Reservado para Conteúdo 2">
            <a:extLst>
              <a:ext uri="{FF2B5EF4-FFF2-40B4-BE49-F238E27FC236}">
                <a16:creationId xmlns:a16="http://schemas.microsoft.com/office/drawing/2014/main" id="{BC51AC60-DB22-101F-C792-035EE619EE85}"/>
              </a:ext>
            </a:extLst>
          </p:cNvPr>
          <p:cNvSpPr>
            <a:spLocks noGrp="1"/>
          </p:cNvSpPr>
          <p:nvPr>
            <p:ph idx="1"/>
          </p:nvPr>
        </p:nvSpPr>
        <p:spPr>
          <a:xfrm>
            <a:off x="609598" y="1142999"/>
            <a:ext cx="9682266" cy="5393987"/>
          </a:xfrm>
        </p:spPr>
        <p:txBody>
          <a:bodyPr>
            <a:normAutofit fontScale="77500" lnSpcReduction="20000"/>
          </a:bodyPr>
          <a:lstStyle/>
          <a:p>
            <a:r>
              <a:rPr lang="pt-BR" sz="3200" dirty="0"/>
              <a:t>Para utilizar os atributos dentro da própria classe, precisamos utilizar a referência $</a:t>
            </a:r>
            <a:r>
              <a:rPr lang="pt-BR" sz="3200" dirty="0" err="1"/>
              <a:t>this</a:t>
            </a:r>
            <a:r>
              <a:rPr lang="pt-BR" sz="3200" dirty="0"/>
              <a:t> (ESTE), antes dos atributos da classe.</a:t>
            </a:r>
          </a:p>
          <a:p>
            <a:r>
              <a:rPr lang="pt-BR" dirty="0"/>
              <a:t>Aplicando a referência $THIS ao nosso exemplo anterior</a:t>
            </a:r>
          </a:p>
          <a:p>
            <a:endParaRPr lang="pt-BR" dirty="0"/>
          </a:p>
          <a:p>
            <a:endParaRPr lang="pt-BR" dirty="0"/>
          </a:p>
          <a:p>
            <a:r>
              <a:rPr lang="pt-BR" b="0" dirty="0" err="1">
                <a:solidFill>
                  <a:srgbClr val="0000FF"/>
                </a:solidFill>
                <a:effectLst/>
                <a:latin typeface="Consolas" panose="020B0609020204030204" pitchFamily="49" charset="0"/>
              </a:rPr>
              <a:t>public</a:t>
            </a:r>
            <a:r>
              <a:rPr lang="pt-BR" b="0" dirty="0">
                <a:solidFill>
                  <a:srgbClr val="000000"/>
                </a:solidFill>
                <a:effectLst/>
                <a:latin typeface="Consolas" panose="020B0609020204030204" pitchFamily="49" charset="0"/>
              </a:rPr>
              <a:t> </a:t>
            </a:r>
            <a:r>
              <a:rPr lang="pt-BR" b="0" dirty="0" err="1">
                <a:solidFill>
                  <a:srgbClr val="0000FF"/>
                </a:solidFill>
                <a:effectLst/>
                <a:latin typeface="Consolas" panose="020B0609020204030204" pitchFamily="49" charset="0"/>
              </a:rPr>
              <a:t>function</a:t>
            </a:r>
            <a:r>
              <a:rPr lang="pt-BR" b="0" dirty="0">
                <a:solidFill>
                  <a:srgbClr val="000000"/>
                </a:solidFill>
                <a:effectLst/>
                <a:latin typeface="Consolas" panose="020B0609020204030204" pitchFamily="49" charset="0"/>
              </a:rPr>
              <a:t> Falar(){</a:t>
            </a:r>
          </a:p>
          <a:p>
            <a:r>
              <a:rPr lang="pt-BR" b="0" dirty="0">
                <a:solidFill>
                  <a:srgbClr val="000000"/>
                </a:solidFill>
                <a:effectLst/>
                <a:latin typeface="Consolas" panose="020B0609020204030204" pitchFamily="49" charset="0"/>
              </a:rPr>
              <a:t>            </a:t>
            </a:r>
            <a:r>
              <a:rPr lang="pt-BR" b="0" dirty="0" err="1">
                <a:solidFill>
                  <a:srgbClr val="000000"/>
                </a:solidFill>
                <a:effectLst/>
                <a:latin typeface="Consolas" panose="020B0609020204030204" pitchFamily="49" charset="0"/>
              </a:rPr>
              <a:t>echo</a:t>
            </a:r>
            <a:r>
              <a:rPr lang="pt-BR" b="0" dirty="0">
                <a:solidFill>
                  <a:srgbClr val="000000"/>
                </a:solidFill>
                <a:effectLst/>
                <a:latin typeface="Consolas" panose="020B0609020204030204" pitchFamily="49" charset="0"/>
              </a:rPr>
              <a:t> </a:t>
            </a:r>
            <a:r>
              <a:rPr lang="pt-BR" b="0" dirty="0">
                <a:solidFill>
                  <a:srgbClr val="0000FF"/>
                </a:solidFill>
                <a:effectLst/>
                <a:latin typeface="Consolas" panose="020B0609020204030204" pitchFamily="49" charset="0"/>
              </a:rPr>
              <a:t>$</a:t>
            </a:r>
            <a:r>
              <a:rPr lang="pt-BR" b="0" dirty="0" err="1">
                <a:solidFill>
                  <a:srgbClr val="0000FF"/>
                </a:solidFill>
                <a:effectLst/>
                <a:latin typeface="Consolas" panose="020B0609020204030204" pitchFamily="49" charset="0"/>
              </a:rPr>
              <a:t>this</a:t>
            </a:r>
            <a:r>
              <a:rPr lang="pt-BR" b="0" dirty="0">
                <a:solidFill>
                  <a:srgbClr val="000000"/>
                </a:solidFill>
                <a:effectLst/>
                <a:latin typeface="Consolas" panose="020B0609020204030204" pitchFamily="49" charset="0"/>
              </a:rPr>
              <a:t>-&gt;nome.</a:t>
            </a:r>
            <a:r>
              <a:rPr lang="pt-BR" b="0" dirty="0">
                <a:solidFill>
                  <a:srgbClr val="A31515"/>
                </a:solidFill>
                <a:effectLst/>
                <a:latin typeface="Consolas" panose="020B0609020204030204" pitchFamily="49" charset="0"/>
              </a:rPr>
              <a:t>" é aluno e tem"</a:t>
            </a:r>
            <a:r>
              <a:rPr lang="pt-BR" b="0" dirty="0">
                <a:solidFill>
                  <a:srgbClr val="000000"/>
                </a:solidFill>
                <a:effectLst/>
                <a:latin typeface="Consolas" panose="020B0609020204030204" pitchFamily="49" charset="0"/>
              </a:rPr>
              <a:t>;</a:t>
            </a:r>
          </a:p>
          <a:p>
            <a:r>
              <a:rPr lang="pt-BR" b="0" dirty="0">
                <a:solidFill>
                  <a:srgbClr val="000000"/>
                </a:solidFill>
                <a:effectLst/>
                <a:latin typeface="Consolas" panose="020B0609020204030204" pitchFamily="49" charset="0"/>
              </a:rPr>
              <a:t>            </a:t>
            </a:r>
            <a:r>
              <a:rPr lang="pt-BR" b="0" dirty="0" err="1">
                <a:solidFill>
                  <a:srgbClr val="000000"/>
                </a:solidFill>
                <a:effectLst/>
                <a:latin typeface="Consolas" panose="020B0609020204030204" pitchFamily="49" charset="0"/>
              </a:rPr>
              <a:t>echo</a:t>
            </a:r>
            <a:r>
              <a:rPr lang="pt-BR" b="0" dirty="0">
                <a:solidFill>
                  <a:srgbClr val="000000"/>
                </a:solidFill>
                <a:effectLst/>
                <a:latin typeface="Consolas" panose="020B0609020204030204" pitchFamily="49" charset="0"/>
              </a:rPr>
              <a:t> </a:t>
            </a:r>
            <a:r>
              <a:rPr lang="pt-BR" b="0" dirty="0">
                <a:solidFill>
                  <a:srgbClr val="0000FF"/>
                </a:solidFill>
                <a:effectLst/>
                <a:latin typeface="Consolas" panose="020B0609020204030204" pitchFamily="49" charset="0"/>
              </a:rPr>
              <a:t>$</a:t>
            </a:r>
            <a:r>
              <a:rPr lang="pt-BR" b="0" dirty="0" err="1">
                <a:solidFill>
                  <a:srgbClr val="0000FF"/>
                </a:solidFill>
                <a:effectLst/>
                <a:latin typeface="Consolas" panose="020B0609020204030204" pitchFamily="49" charset="0"/>
              </a:rPr>
              <a:t>this</a:t>
            </a:r>
            <a:r>
              <a:rPr lang="pt-BR" b="0" dirty="0">
                <a:solidFill>
                  <a:srgbClr val="000000"/>
                </a:solidFill>
                <a:effectLst/>
                <a:latin typeface="Consolas" panose="020B0609020204030204" pitchFamily="49" charset="0"/>
              </a:rPr>
              <a:t>-&gt;idade.</a:t>
            </a:r>
            <a:r>
              <a:rPr lang="pt-BR" b="0" dirty="0">
                <a:solidFill>
                  <a:srgbClr val="A31515"/>
                </a:solidFill>
                <a:effectLst/>
                <a:latin typeface="Consolas" panose="020B0609020204030204" pitchFamily="49" charset="0"/>
              </a:rPr>
              <a:t>" anos de idade. &lt;</a:t>
            </a:r>
            <a:r>
              <a:rPr lang="pt-BR" b="0" dirty="0" err="1">
                <a:solidFill>
                  <a:srgbClr val="A31515"/>
                </a:solidFill>
                <a:effectLst/>
                <a:latin typeface="Consolas" panose="020B0609020204030204" pitchFamily="49" charset="0"/>
              </a:rPr>
              <a:t>br</a:t>
            </a:r>
            <a:r>
              <a:rPr lang="pt-BR" b="0" dirty="0">
                <a:solidFill>
                  <a:srgbClr val="A31515"/>
                </a:solidFill>
                <a:effectLst/>
                <a:latin typeface="Consolas" panose="020B0609020204030204" pitchFamily="49" charset="0"/>
              </a:rPr>
              <a:t>&gt;"</a:t>
            </a:r>
            <a:r>
              <a:rPr lang="pt-BR" b="0" dirty="0">
                <a:solidFill>
                  <a:srgbClr val="000000"/>
                </a:solidFill>
                <a:effectLst/>
                <a:latin typeface="Consolas" panose="020B0609020204030204" pitchFamily="49" charset="0"/>
              </a:rPr>
              <a:t>;</a:t>
            </a:r>
          </a:p>
          <a:p>
            <a:r>
              <a:rPr lang="pt-BR" b="0" dirty="0">
                <a:solidFill>
                  <a:srgbClr val="000000"/>
                </a:solidFill>
                <a:effectLst/>
                <a:latin typeface="Consolas" panose="020B0609020204030204" pitchFamily="49" charset="0"/>
              </a:rPr>
              <a:t>            }</a:t>
            </a:r>
          </a:p>
          <a:p>
            <a:br>
              <a:rPr lang="pt-BR" b="0" dirty="0">
                <a:solidFill>
                  <a:srgbClr val="000000"/>
                </a:solidFill>
                <a:effectLst/>
                <a:latin typeface="Consolas" panose="020B0609020204030204" pitchFamily="49" charset="0"/>
              </a:rPr>
            </a:br>
            <a:endParaRPr lang="pt-BR" b="0" dirty="0">
              <a:solidFill>
                <a:srgbClr val="000000"/>
              </a:solidFill>
              <a:effectLst/>
              <a:latin typeface="Consolas" panose="020B0609020204030204" pitchFamily="49" charset="0"/>
            </a:endParaRPr>
          </a:p>
          <a:p>
            <a:endParaRPr lang="pt-BR" sz="3200" dirty="0"/>
          </a:p>
          <a:p>
            <a:endParaRPr lang="pt-BR" sz="3200" dirty="0"/>
          </a:p>
          <a:p>
            <a:r>
              <a:rPr lang="pt-BR" sz="3200" dirty="0"/>
              <a:t>	</a:t>
            </a:r>
            <a:endParaRPr lang="pt-BR" dirty="0"/>
          </a:p>
        </p:txBody>
      </p:sp>
    </p:spTree>
    <p:extLst>
      <p:ext uri="{BB962C8B-B14F-4D97-AF65-F5344CB8AC3E}">
        <p14:creationId xmlns:p14="http://schemas.microsoft.com/office/powerpoint/2010/main" val="18810185"/>
      </p:ext>
    </p:extLst>
  </p:cSld>
  <p:clrMapOvr>
    <a:masterClrMapping/>
  </p:clrMapOvr>
</p:sld>
</file>

<file path=ppt/theme/theme1.xml><?xml version="1.0" encoding="utf-8"?>
<a:theme xmlns:a="http://schemas.openxmlformats.org/drawingml/2006/main" name="1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34DBF5202057B479C2EEC5A2DADA968" ma:contentTypeVersion="13" ma:contentTypeDescription="Crie um novo documento." ma:contentTypeScope="" ma:versionID="04bdfc011e2dcf0387810a178f1d7b56">
  <xsd:schema xmlns:xsd="http://www.w3.org/2001/XMLSchema" xmlns:xs="http://www.w3.org/2001/XMLSchema" xmlns:p="http://schemas.microsoft.com/office/2006/metadata/properties" xmlns:ns2="e1cdb180-4032-4e7d-82b5-2037f42a96a8" xmlns:ns3="ddcae529-ab34-42fc-8de8-b1aeec9086a9" targetNamespace="http://schemas.microsoft.com/office/2006/metadata/properties" ma:root="true" ma:fieldsID="dec794c9c4bb4b9e4cfc0a8468a024d0" ns2:_="" ns3:_="">
    <xsd:import namespace="e1cdb180-4032-4e7d-82b5-2037f42a96a8"/>
    <xsd:import namespace="ddcae529-ab34-42fc-8de8-b1aeec9086a9"/>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db180-4032-4e7d-82b5-2037f42a96a8"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Marcações de imagem" ma:readOnly="false" ma:fieldId="{5cf76f15-5ced-4ddc-b409-7134ff3c332f}" ma:taxonomyMulti="true" ma:sspId="95f7c24f-0cb1-428a-9503-2c2229b1001f"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dcae529-ab34-42fc-8de8-b1aeec9086a9"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b5d48e6-1b67-416f-84f6-11e5811bc7fc}" ma:internalName="TaxCatchAll" ma:showField="CatchAllData" ma:web="ddcae529-ab34-42fc-8de8-b1aeec9086a9">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dcae529-ab34-42fc-8de8-b1aeec9086a9" xsi:nil="true"/>
    <lcf76f155ced4ddcb4097134ff3c332f xmlns="e1cdb180-4032-4e7d-82b5-2037f42a96a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DCF6B68-10F3-4787-AEB0-95F905DB2C9A}"/>
</file>

<file path=customXml/itemProps2.xml><?xml version="1.0" encoding="utf-8"?>
<ds:datastoreItem xmlns:ds="http://schemas.openxmlformats.org/officeDocument/2006/customXml" ds:itemID="{5EBC3E20-8372-430F-8D8D-98D2140877B4}"/>
</file>

<file path=customXml/itemProps3.xml><?xml version="1.0" encoding="utf-8"?>
<ds:datastoreItem xmlns:ds="http://schemas.openxmlformats.org/officeDocument/2006/customXml" ds:itemID="{283C7599-7F62-41CB-AEC5-20179D4CE539}"/>
</file>

<file path=docProps/app.xml><?xml version="1.0" encoding="utf-8"?>
<Properties xmlns="http://schemas.openxmlformats.org/officeDocument/2006/extended-properties" xmlns:vt="http://schemas.openxmlformats.org/officeDocument/2006/docPropsVTypes">
  <Template/>
  <TotalTime>1321</TotalTime>
  <Words>578</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9</vt:i4>
      </vt:variant>
    </vt:vector>
  </HeadingPairs>
  <TitlesOfParts>
    <vt:vector size="18" baseType="lpstr">
      <vt:lpstr>Arial</vt:lpstr>
      <vt:lpstr>Calibri</vt:lpstr>
      <vt:lpstr>Consolas</vt:lpstr>
      <vt:lpstr>DVNHER+Calibri</vt:lpstr>
      <vt:lpstr>JRJDTU+Calibri-Bold</vt:lpstr>
      <vt:lpstr>Söhne</vt:lpstr>
      <vt:lpstr>Source Sans Pro</vt:lpstr>
      <vt:lpstr>Times New Roman</vt:lpstr>
      <vt:lpstr>1_Tema do Office</vt:lpstr>
      <vt:lpstr>Orientação a Objetos</vt:lpstr>
      <vt:lpstr>Orientação a Objetos: Oo </vt:lpstr>
      <vt:lpstr>Classes </vt:lpstr>
      <vt:lpstr>Instanciar classes </vt:lpstr>
      <vt:lpstr>Criando classes</vt:lpstr>
      <vt:lpstr>Criando classes / métodos ou ações</vt:lpstr>
      <vt:lpstr>Instanciando uma classe</vt:lpstr>
      <vt:lpstr>Instanciando nossa classe</vt:lpstr>
      <vt:lpstr>Utilizando atributos dentro da classe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 orientação a objetos</dc:title>
  <dc:creator>Prof. Carlos</dc:creator>
  <cp:lastModifiedBy>Jose Carlos Cruqui</cp:lastModifiedBy>
  <cp:revision>34</cp:revision>
  <dcterms:created xsi:type="dcterms:W3CDTF">2023-01-19T17:05:32Z</dcterms:created>
  <dcterms:modified xsi:type="dcterms:W3CDTF">2024-01-25T13:49:51Z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0x010100D34DBF5202057B479C2EEC5A2DADA968</vt:lpwstr>
  </property>
</Properties>
</file>